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notesSlides/notesSlide9.xml" ContentType="application/vnd.openxmlformats-officedocument.presentationml.notesSl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theme/themeOverride1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theme/themeOverride18.xml" ContentType="application/vnd.openxmlformats-officedocument.themeOverride+xml"/>
  <Override PartName="/ppt/notesSlides/notesSlide12.xml" ContentType="application/vnd.openxmlformats-officedocument.presentationml.notesSl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theme/themeOverride19.xml" ContentType="application/vnd.openxmlformats-officedocument.themeOverride+xml"/>
  <Override PartName="/ppt/charts/chart24.xml" ContentType="application/vnd.openxmlformats-officedocument.drawingml.chart+xml"/>
  <Override PartName="/ppt/theme/themeOverride20.xml" ContentType="application/vnd.openxmlformats-officedocument.themeOverride+xml"/>
  <Override PartName="/ppt/charts/chart25.xml" ContentType="application/vnd.openxmlformats-officedocument.drawingml.chart+xml"/>
  <Override PartName="/ppt/theme/themeOverride21.xml" ContentType="application/vnd.openxmlformats-officedocument.themeOverride+xml"/>
  <Override PartName="/ppt/notesSlides/notesSlide13.xml" ContentType="application/vnd.openxmlformats-officedocument.presentationml.notesSlide+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28.xml" ContentType="application/vnd.openxmlformats-officedocument.drawingml.chart+xml"/>
  <Override PartName="/ppt/charts/style7.xml" ContentType="application/vnd.ms-office.chartstyle+xml"/>
  <Override PartName="/ppt/charts/colors7.xml" ContentType="application/vnd.ms-office.chartcolorstyle+xml"/>
  <Override PartName="/ppt/charts/chart29.xml" ContentType="application/vnd.openxmlformats-officedocument.drawingml.chart+xml"/>
  <Override PartName="/ppt/charts/style8.xml" ContentType="application/vnd.ms-office.chartstyle+xml"/>
  <Override PartName="/ppt/charts/colors8.xml" ContentType="application/vnd.ms-office.chartcolorstyl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7" r:id="rId4"/>
  </p:sldMasterIdLst>
  <p:notesMasterIdLst>
    <p:notesMasterId r:id="rId42"/>
  </p:notesMasterIdLst>
  <p:handoutMasterIdLst>
    <p:handoutMasterId r:id="rId43"/>
  </p:handoutMasterIdLst>
  <p:sldIdLst>
    <p:sldId id="1310" r:id="rId5"/>
    <p:sldId id="2147197290" r:id="rId6"/>
    <p:sldId id="2147197281" r:id="rId7"/>
    <p:sldId id="4059" r:id="rId8"/>
    <p:sldId id="2147197293" r:id="rId9"/>
    <p:sldId id="4431" r:id="rId10"/>
    <p:sldId id="2147197287" r:id="rId11"/>
    <p:sldId id="2147197247" r:id="rId12"/>
    <p:sldId id="1305" r:id="rId13"/>
    <p:sldId id="1302" r:id="rId14"/>
    <p:sldId id="267" r:id="rId15"/>
    <p:sldId id="2147197351" r:id="rId16"/>
    <p:sldId id="2147197352" r:id="rId17"/>
    <p:sldId id="2147197325" r:id="rId18"/>
    <p:sldId id="2147197353" r:id="rId19"/>
    <p:sldId id="2147197354" r:id="rId20"/>
    <p:sldId id="2147197355" r:id="rId21"/>
    <p:sldId id="2147197335" r:id="rId22"/>
    <p:sldId id="2147197356" r:id="rId23"/>
    <p:sldId id="2147197357" r:id="rId24"/>
    <p:sldId id="2147197358" r:id="rId25"/>
    <p:sldId id="2147197359" r:id="rId26"/>
    <p:sldId id="2147197360" r:id="rId27"/>
    <p:sldId id="2147197361" r:id="rId28"/>
    <p:sldId id="2147197362" r:id="rId29"/>
    <p:sldId id="2147197363" r:id="rId30"/>
    <p:sldId id="2147197368" r:id="rId31"/>
    <p:sldId id="2147197365" r:id="rId32"/>
    <p:sldId id="2147197366" r:id="rId33"/>
    <p:sldId id="2147197364" r:id="rId34"/>
    <p:sldId id="2147197367" r:id="rId35"/>
    <p:sldId id="2147197292" r:id="rId36"/>
    <p:sldId id="1304" r:id="rId37"/>
    <p:sldId id="620" r:id="rId38"/>
    <p:sldId id="419" r:id="rId39"/>
    <p:sldId id="798" r:id="rId40"/>
    <p:sldId id="269"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p:defaultTextStyle>
  <p:extLst>
    <p:ext uri="{EFAFB233-063F-42B5-8137-9DF3F51BA10A}">
      <p15:sldGuideLst xmlns:p15="http://schemas.microsoft.com/office/powerpoint/2012/main">
        <p15:guide id="1" orient="horz" pos="5522"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B2834F-29C4-4EBC-99BA-5ADFAEC8B373}" name="Marius A Flaget" initials="MA" userId="eea6d18fc2228676"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us A. Flaget" initials="MAF" lastIdx="6" clrIdx="0">
    <p:extLst>
      <p:ext uri="{19B8F6BF-5375-455C-9EA6-DF929625EA0E}">
        <p15:presenceInfo xmlns:p15="http://schemas.microsoft.com/office/powerpoint/2012/main" userId="S::marius.flaget@responsanalyse.no::c680759b-3359-44dc-8866-868442d3d4be" providerId="AD"/>
      </p:ext>
    </p:extLst>
  </p:cmAuthor>
  <p:cmAuthor id="2" name="Anne Meyer" initials="AM" lastIdx="3" clrIdx="1">
    <p:extLst>
      <p:ext uri="{19B8F6BF-5375-455C-9EA6-DF929625EA0E}">
        <p15:presenceInfo xmlns:p15="http://schemas.microsoft.com/office/powerpoint/2012/main" userId="Anne 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074"/>
    <a:srgbClr val="E83F45"/>
    <a:srgbClr val="A8D8D4"/>
    <a:srgbClr val="BFBFBF"/>
    <a:srgbClr val="3B857E"/>
    <a:srgbClr val="D94A94"/>
    <a:srgbClr val="3D4A9A"/>
    <a:srgbClr val="61C3DB"/>
    <a:srgbClr val="5353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4640" autoAdjust="0"/>
  </p:normalViewPr>
  <p:slideViewPr>
    <p:cSldViewPr snapToGrid="0">
      <p:cViewPr varScale="1">
        <p:scale>
          <a:sx n="49" d="100"/>
          <a:sy n="49" d="100"/>
        </p:scale>
        <p:origin x="78" y="408"/>
      </p:cViewPr>
      <p:guideLst>
        <p:guide orient="horz" pos="5522"/>
        <p:guide pos="76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1.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hmad.musavi\Documents\marg%20errorr.xltx" TargetMode="External"/><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hmad.musavi\Documents\marg%20errorr.xltx" TargetMode="External"/><Relationship Id="rId2" Type="http://schemas.microsoft.com/office/2011/relationships/chartColorStyle" Target="colors7.xml"/><Relationship Id="rId1" Type="http://schemas.microsoft.com/office/2011/relationships/chartStyle" Target="style7.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hmad.musavi\Documents\marg%20errorr.xltx" TargetMode="External"/><Relationship Id="rId2" Type="http://schemas.microsoft.com/office/2011/relationships/chartColorStyle" Target="colors8.xml"/><Relationship Id="rId1" Type="http://schemas.microsoft.com/office/2011/relationships/chartStyle" Target="style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825500" rtl="0" fontAlgn="auto" latinLnBrk="0" hangingPunct="1">
              <a:lnSpc>
                <a:spcPct val="100000"/>
              </a:lnSpc>
              <a:spcBef>
                <a:spcPts val="0"/>
              </a:spcBef>
              <a:spcAft>
                <a:spcPts val="0"/>
              </a:spcAft>
              <a:buClrTx/>
              <a:buSzTx/>
              <a:buFontTx/>
              <a:buNone/>
              <a:tabLst/>
              <a:defRPr kumimoji="0" lang="en-US" sz="2400" b="1" i="0" u="none" strike="noStrike" kern="1200" cap="none" spc="0" normalizeH="0" baseline="0" dirty="0" err="1">
                <a:ln>
                  <a:noFill/>
                </a:ln>
                <a:solidFill>
                  <a:srgbClr val="535353"/>
                </a:solidFill>
                <a:effectLst/>
                <a:uFillTx/>
                <a:latin typeface="Arial" panose="020B0604020202020204" pitchFamily="34" charset="0"/>
                <a:ea typeface="HurmeGeometricSans3 Light"/>
                <a:cs typeface="Arial" panose="020B0604020202020204" pitchFamily="34" charset="0"/>
                <a:sym typeface="HurmeGeometricSans3 Light"/>
              </a:defRPr>
            </a:pPr>
            <a:r>
              <a:rPr kumimoji="0" lang="en-US" sz="2400" b="1" i="0" u="none" strike="noStrike" kern="1200" cap="none" spc="0" normalizeH="0" baseline="0" err="1">
                <a:ln>
                  <a:noFill/>
                </a:ln>
                <a:solidFill>
                  <a:srgbClr val="535353"/>
                </a:solidFill>
                <a:effectLst/>
                <a:uFillTx/>
                <a:latin typeface="Arial" panose="020B0604020202020204" pitchFamily="34" charset="0"/>
                <a:ea typeface="HurmeGeometricSans3 Light"/>
                <a:cs typeface="Arial" panose="020B0604020202020204" pitchFamily="34" charset="0"/>
                <a:sym typeface="HurmeGeometricSans3 Light"/>
              </a:rPr>
              <a:t>Aldersgrupper</a:t>
            </a:r>
          </a:p>
        </c:rich>
      </c:tx>
      <c:layout>
        <c:manualLayout>
          <c:xMode val="edge"/>
          <c:yMode val="edge"/>
          <c:x val="0.26639781409633423"/>
          <c:y val="3.9241334205362979E-2"/>
        </c:manualLayout>
      </c:layout>
      <c:overlay val="0"/>
    </c:title>
    <c:autoTitleDeleted val="0"/>
    <c:plotArea>
      <c:layout>
        <c:manualLayout>
          <c:layoutTarget val="inner"/>
          <c:xMode val="edge"/>
          <c:yMode val="edge"/>
          <c:x val="0.23363985072705487"/>
          <c:y val="0.22654032536318833"/>
          <c:w val="0.54039357948559608"/>
          <c:h val="0.74468269621954553"/>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18 til 24 år</c:v>
                </c:pt>
                <c:pt idx="1">
                  <c:v>25 til 34 år</c:v>
                </c:pt>
                <c:pt idx="2">
                  <c:v>35 til 44 år</c:v>
                </c:pt>
                <c:pt idx="3">
                  <c:v>45 til 54 år</c:v>
                </c:pt>
                <c:pt idx="4">
                  <c:v>55 til 64 år</c:v>
                </c:pt>
                <c:pt idx="5">
                  <c:v>65 år og eldre</c:v>
                </c:pt>
              </c:strCache>
            </c:strRef>
          </c:cat>
          <c:val>
            <c:numRef>
              <c:f>'Ark1'!$B$2:$B$7</c:f>
              <c:numCache>
                <c:formatCode>###0.0%</c:formatCode>
                <c:ptCount val="6"/>
                <c:pt idx="0">
                  <c:v>0.107</c:v>
                </c:pt>
                <c:pt idx="1">
                  <c:v>0.17599999999999999</c:v>
                </c:pt>
                <c:pt idx="2">
                  <c:v>0.16800000000000001</c:v>
                </c:pt>
                <c:pt idx="3">
                  <c:v>0.17</c:v>
                </c:pt>
                <c:pt idx="4">
                  <c:v>0.155</c:v>
                </c:pt>
                <c:pt idx="5">
                  <c:v>0.22500000000000001</c:v>
                </c:pt>
              </c:numCache>
            </c:numRef>
          </c:val>
          <c:extLst>
            <c:ext xmlns:c16="http://schemas.microsoft.com/office/drawing/2014/chart" uri="{C3380CC4-5D6E-409C-BE32-E72D297353CC}">
              <c16:uniqueId val="{00000000-A866-4FB1-AA6F-973578094D1C}"/>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nb-NO" sz="2800" b="0" dirty="0">
                <a:latin typeface="+mj-lt"/>
              </a:rPr>
              <a:t>Har du egen båt/disponerer du båt?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Usikker</c:v>
                </c:pt>
              </c:strCache>
            </c:strRef>
          </c:tx>
          <c:spPr>
            <a:solidFill>
              <a:srgbClr val="66BAB3"/>
            </a:solidFill>
          </c:spPr>
          <c:dPt>
            <c:idx val="0"/>
            <c:bubble3D val="0"/>
            <c:spPr>
              <a:solidFill>
                <a:srgbClr val="66BAB3"/>
              </a:solidFill>
              <a:ln w="19050">
                <a:solidFill>
                  <a:schemeClr val="lt1"/>
                </a:solidFill>
              </a:ln>
              <a:effectLst/>
            </c:spPr>
            <c:extLst>
              <c:ext xmlns:c16="http://schemas.microsoft.com/office/drawing/2014/chart" uri="{C3380CC4-5D6E-409C-BE32-E72D297353CC}">
                <c16:uniqueId val="{00000001-C84E-465F-9D1C-EFC9C2B7E85C}"/>
              </c:ext>
            </c:extLst>
          </c:dPt>
          <c:dPt>
            <c:idx val="1"/>
            <c:bubble3D val="0"/>
            <c:spPr>
              <a:solidFill>
                <a:srgbClr val="D94A94"/>
              </a:solidFill>
              <a:ln w="19050">
                <a:solidFill>
                  <a:schemeClr val="lt1"/>
                </a:solidFill>
              </a:ln>
              <a:effectLst/>
            </c:spPr>
            <c:extLst>
              <c:ext xmlns:c16="http://schemas.microsoft.com/office/drawing/2014/chart" uri="{C3380CC4-5D6E-409C-BE32-E72D297353CC}">
                <c16:uniqueId val="{00000003-C84E-465F-9D1C-EFC9C2B7E85C}"/>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C84E-465F-9D1C-EFC9C2B7E85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0%</c:formatCode>
                <c:ptCount val="2"/>
                <c:pt idx="0">
                  <c:v>0.30398967380115499</c:v>
                </c:pt>
                <c:pt idx="1">
                  <c:v>0.69601032619884162</c:v>
                </c:pt>
              </c:numCache>
            </c:numRef>
          </c:val>
          <c:extLst>
            <c:ext xmlns:c16="http://schemas.microsoft.com/office/drawing/2014/chart" uri="{C3380CC4-5D6E-409C-BE32-E72D297353CC}">
              <c16:uniqueId val="{00000006-C84E-465F-9D1C-EFC9C2B7E85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t"/>
      <c:layout>
        <c:manualLayout>
          <c:xMode val="edge"/>
          <c:yMode val="edge"/>
          <c:x val="0.25705005292872674"/>
          <c:y val="9.5352337854739302E-2"/>
          <c:w val="0.46834366914070397"/>
          <c:h val="4.99826449989175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hvilken grad mener du din kompetanse og dine ferdigheter er gode nok til at du kan ferdes trygt i båt?</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 liten grad</c:v>
                </c:pt>
                <c:pt idx="1">
                  <c:v>I noen grad</c:v>
                </c:pt>
                <c:pt idx="2">
                  <c:v>I stor grad</c:v>
                </c:pt>
                <c:pt idx="3">
                  <c:v>I svært stor grad</c:v>
                </c:pt>
                <c:pt idx="4">
                  <c:v>Vet ikke</c:v>
                </c:pt>
                <c:pt idx="5">
                  <c:v>I liten grad &amp; I noen grad</c:v>
                </c:pt>
                <c:pt idx="6">
                  <c:v>I stor grad &amp; I svært stor grad</c:v>
                </c:pt>
              </c:strCache>
            </c:strRef>
          </c:cat>
          <c:val>
            <c:numRef>
              <c:f>'Ark1'!$B$2:$B$8</c:f>
              <c:numCache>
                <c:formatCode>0%</c:formatCode>
                <c:ptCount val="7"/>
                <c:pt idx="0">
                  <c:v>6.0733691467914894E-2</c:v>
                </c:pt>
                <c:pt idx="1">
                  <c:v>0.25708616787259481</c:v>
                </c:pt>
                <c:pt idx="2">
                  <c:v>0.43819238836333246</c:v>
                </c:pt>
                <c:pt idx="3">
                  <c:v>0.22973285869938984</c:v>
                </c:pt>
                <c:pt idx="4">
                  <c:v>1.4254893596768499E-2</c:v>
                </c:pt>
                <c:pt idx="5">
                  <c:v>0.31781985934050949</c:v>
                </c:pt>
                <c:pt idx="6">
                  <c:v>0.66792524706272205</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hvilken grad anser du folks generelle </a:t>
            </a:r>
            <a:r>
              <a:rPr lang="nb-NO" sz="2800" b="0" i="0" u="none" strike="noStrike" kern="1200" baseline="0" dirty="0" err="1">
                <a:solidFill>
                  <a:srgbClr val="535353"/>
                </a:solidFill>
                <a:latin typeface="Arial (Headings)"/>
                <a:ea typeface="+mn-ea"/>
                <a:cs typeface="Calibri" panose="020F0502020204030204" pitchFamily="34" charset="0"/>
              </a:rPr>
              <a:t>båtferdigheter</a:t>
            </a:r>
            <a:r>
              <a:rPr lang="nb-NO" sz="2800" b="0" i="0" u="none" strike="noStrike" kern="1200" baseline="0" dirty="0">
                <a:solidFill>
                  <a:srgbClr val="535353"/>
                </a:solidFill>
                <a:latin typeface="Arial (Headings)"/>
                <a:ea typeface="+mn-ea"/>
                <a:cs typeface="Calibri" panose="020F0502020204030204" pitchFamily="34" charset="0"/>
              </a:rPr>
              <a:t> som en sikkerhetsrisiko på sjøen og langs kysten?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 liten grad</c:v>
                </c:pt>
                <c:pt idx="1">
                  <c:v>I noen grad</c:v>
                </c:pt>
                <c:pt idx="2">
                  <c:v>I stor grad</c:v>
                </c:pt>
                <c:pt idx="3">
                  <c:v>I svært stor grad</c:v>
                </c:pt>
                <c:pt idx="4">
                  <c:v>Vet ikke</c:v>
                </c:pt>
                <c:pt idx="5">
                  <c:v>I liten grad &amp; I noen grad</c:v>
                </c:pt>
                <c:pt idx="6">
                  <c:v>I stor grad &amp; I svært stor grad</c:v>
                </c:pt>
              </c:strCache>
            </c:strRef>
          </c:cat>
          <c:val>
            <c:numRef>
              <c:f>'Ark1'!$B$2:$B$8</c:f>
              <c:numCache>
                <c:formatCode>0%</c:formatCode>
                <c:ptCount val="7"/>
                <c:pt idx="0">
                  <c:v>7.6031112871309883E-2</c:v>
                </c:pt>
                <c:pt idx="1">
                  <c:v>0.5069400884470785</c:v>
                </c:pt>
                <c:pt idx="2">
                  <c:v>0.24766027110643168</c:v>
                </c:pt>
                <c:pt idx="3">
                  <c:v>5.780431698067158E-2</c:v>
                </c:pt>
                <c:pt idx="4">
                  <c:v>0.11156421059450192</c:v>
                </c:pt>
                <c:pt idx="5">
                  <c:v>0.58297120131838842</c:v>
                </c:pt>
                <c:pt idx="6">
                  <c:v>0.30546458808710297</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hvilken grad mener du at dine ferdigheter og kunnskap om livredning gjør deg i stand til å redde andre ved ulykker langs vann eller på sjøen?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 liten grad</c:v>
                </c:pt>
                <c:pt idx="1">
                  <c:v>I noen grad</c:v>
                </c:pt>
                <c:pt idx="2">
                  <c:v>I stor grad</c:v>
                </c:pt>
                <c:pt idx="3">
                  <c:v>I svært stor grad</c:v>
                </c:pt>
                <c:pt idx="4">
                  <c:v>Vet ikke</c:v>
                </c:pt>
                <c:pt idx="5">
                  <c:v>I liten grad &amp; I noen grad</c:v>
                </c:pt>
                <c:pt idx="6">
                  <c:v>I stor grad &amp; I svært stor grad</c:v>
                </c:pt>
              </c:strCache>
            </c:strRef>
          </c:cat>
          <c:val>
            <c:numRef>
              <c:f>'Ark1'!$B$2:$B$8</c:f>
              <c:numCache>
                <c:formatCode>0%</c:formatCode>
                <c:ptCount val="7"/>
                <c:pt idx="0">
                  <c:v>0.16386545686158005</c:v>
                </c:pt>
                <c:pt idx="1">
                  <c:v>0.46064862514817967</c:v>
                </c:pt>
                <c:pt idx="2">
                  <c:v>0.2574032876064366</c:v>
                </c:pt>
                <c:pt idx="3">
                  <c:v>9.2835480016436905E-2</c:v>
                </c:pt>
                <c:pt idx="4">
                  <c:v>2.5247150367359441E-2</c:v>
                </c:pt>
                <c:pt idx="5">
                  <c:v>0.62451408200976188</c:v>
                </c:pt>
                <c:pt idx="6">
                  <c:v>0.35023876762287293</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Mener du kystberedskapen i Norge er god nok?</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Ja, den er svært god</c:v>
                </c:pt>
                <c:pt idx="1">
                  <c:v>Ja, den er god nok</c:v>
                </c:pt>
                <c:pt idx="2">
                  <c:v>Nei, den burde vært bedre</c:v>
                </c:pt>
                <c:pt idx="3">
                  <c:v>Nei, den er langt fra god nok</c:v>
                </c:pt>
                <c:pt idx="4">
                  <c:v>Vet ikke</c:v>
                </c:pt>
                <c:pt idx="5">
                  <c:v>Ja, total</c:v>
                </c:pt>
                <c:pt idx="6">
                  <c:v>Nei, total</c:v>
                </c:pt>
              </c:strCache>
            </c:strRef>
          </c:cat>
          <c:val>
            <c:numRef>
              <c:f>'Ark1'!$B$2:$B$8</c:f>
              <c:numCache>
                <c:formatCode>0%</c:formatCode>
                <c:ptCount val="7"/>
                <c:pt idx="0">
                  <c:v>3.981082884339511E-2</c:v>
                </c:pt>
                <c:pt idx="1">
                  <c:v>0.29687093432298534</c:v>
                </c:pt>
                <c:pt idx="2">
                  <c:v>0.3009716826921302</c:v>
                </c:pt>
                <c:pt idx="3">
                  <c:v>2.808165001541036E-2</c:v>
                </c:pt>
                <c:pt idx="4">
                  <c:v>0.33426490412607124</c:v>
                </c:pt>
                <c:pt idx="5">
                  <c:v>0.33668176316637999</c:v>
                </c:pt>
                <c:pt idx="6">
                  <c:v>0.32905333270753995</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hvilken grad er god kystberedskap viktig for deg og ditt lokalsamfunn?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viktig</c:v>
                </c:pt>
                <c:pt idx="1">
                  <c:v>Lite viktig</c:v>
                </c:pt>
                <c:pt idx="2">
                  <c:v>Viktig</c:v>
                </c:pt>
                <c:pt idx="3">
                  <c:v>Svært viktig</c:v>
                </c:pt>
                <c:pt idx="4">
                  <c:v>Vet Ikke</c:v>
                </c:pt>
                <c:pt idx="5">
                  <c:v>Ikke viktig &amp; Lite viktig</c:v>
                </c:pt>
                <c:pt idx="6">
                  <c:v>Viktig &amp; Svært viktig</c:v>
                </c:pt>
              </c:strCache>
            </c:strRef>
          </c:cat>
          <c:val>
            <c:numRef>
              <c:f>'Ark1'!$B$2:$B$8</c:f>
              <c:numCache>
                <c:formatCode>0%</c:formatCode>
                <c:ptCount val="7"/>
                <c:pt idx="0">
                  <c:v>7.9171202736187635E-2</c:v>
                </c:pt>
                <c:pt idx="1">
                  <c:v>0.20013321675424561</c:v>
                </c:pt>
                <c:pt idx="2">
                  <c:v>0.41201326225563895</c:v>
                </c:pt>
                <c:pt idx="3">
                  <c:v>0.23492037570207708</c:v>
                </c:pt>
                <c:pt idx="4">
                  <c:v>7.3761942551843346E-2</c:v>
                </c:pt>
                <c:pt idx="5">
                  <c:v>0.27930441949043322</c:v>
                </c:pt>
                <c:pt idx="6">
                  <c:v>0.64693363795771719</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hvor stor grad er du bekymret for om du får hjelp/assistanse om du trenger det på sjøen eller langs kysten?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bekymret</c:v>
                </c:pt>
                <c:pt idx="1">
                  <c:v>Lite bekymret</c:v>
                </c:pt>
                <c:pt idx="2">
                  <c:v>Bekymret</c:v>
                </c:pt>
                <c:pt idx="3">
                  <c:v>Svært bekymret</c:v>
                </c:pt>
                <c:pt idx="4">
                  <c:v>Vet ikke</c:v>
                </c:pt>
                <c:pt idx="5">
                  <c:v>Ikke bekymret &amp; Lite bekymret</c:v>
                </c:pt>
                <c:pt idx="6">
                  <c:v>Bekymret &amp; Svært bekymret</c:v>
                </c:pt>
              </c:strCache>
            </c:strRef>
          </c:cat>
          <c:val>
            <c:numRef>
              <c:f>'Ark1'!$B$2:$B$8</c:f>
              <c:numCache>
                <c:formatCode>0%</c:formatCode>
                <c:ptCount val="7"/>
                <c:pt idx="0">
                  <c:v>0.14107953694774494</c:v>
                </c:pt>
                <c:pt idx="1">
                  <c:v>0.55985493294495581</c:v>
                </c:pt>
                <c:pt idx="2">
                  <c:v>0.1662764551616073</c:v>
                </c:pt>
                <c:pt idx="3">
                  <c:v>2.0522697375346625E-2</c:v>
                </c:pt>
                <c:pt idx="4">
                  <c:v>0.11226637757033872</c:v>
                </c:pt>
                <c:pt idx="5">
                  <c:v>0.70093446989270392</c:v>
                </c:pt>
                <c:pt idx="6">
                  <c:v>0.18679915253695395</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Hvor viktig er det for deg at du og dine nærmeste er trygge på sjøen og langs vannet?</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viktig</c:v>
                </c:pt>
                <c:pt idx="1">
                  <c:v>Lite viktig</c:v>
                </c:pt>
                <c:pt idx="2">
                  <c:v>Viktig</c:v>
                </c:pt>
                <c:pt idx="3">
                  <c:v>Svært viktig</c:v>
                </c:pt>
                <c:pt idx="4">
                  <c:v>Vet Ikke</c:v>
                </c:pt>
                <c:pt idx="5">
                  <c:v>Ikke viktig &amp; Lite viktig</c:v>
                </c:pt>
                <c:pt idx="6">
                  <c:v>Viktig &amp; Svært viktig</c:v>
                </c:pt>
              </c:strCache>
            </c:strRef>
          </c:cat>
          <c:val>
            <c:numRef>
              <c:f>'Ark1'!$B$2:$B$8</c:f>
              <c:numCache>
                <c:formatCode>0%</c:formatCode>
                <c:ptCount val="7"/>
                <c:pt idx="0">
                  <c:v>8.8703271270833325E-3</c:v>
                </c:pt>
                <c:pt idx="1">
                  <c:v>2.9838237668820908E-2</c:v>
                </c:pt>
                <c:pt idx="2">
                  <c:v>0.35062677570879941</c:v>
                </c:pt>
                <c:pt idx="3">
                  <c:v>0.58634368984490093</c:v>
                </c:pt>
                <c:pt idx="4">
                  <c:v>2.4320969650388394E-2</c:v>
                </c:pt>
                <c:pt idx="5">
                  <c:v>3.8708564795904253E-2</c:v>
                </c:pt>
                <c:pt idx="6">
                  <c:v>0.936970465553708</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nb-NO" sz="2800" b="0" dirty="0">
                <a:latin typeface="+mj-lt"/>
              </a:rPr>
              <a:t>Forventer du at du, familie og venner skal få hjelp langs kysten eller ute på sjøen, om uhellet skulle være ute?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Usikker</c:v>
                </c:pt>
              </c:strCache>
            </c:strRef>
          </c:tx>
          <c:spPr>
            <a:solidFill>
              <a:srgbClr val="66BAB3"/>
            </a:solidFill>
          </c:spPr>
          <c:dPt>
            <c:idx val="0"/>
            <c:bubble3D val="0"/>
            <c:spPr>
              <a:solidFill>
                <a:srgbClr val="66BAB3"/>
              </a:solidFill>
              <a:ln w="19050">
                <a:solidFill>
                  <a:schemeClr val="lt1"/>
                </a:solidFill>
              </a:ln>
              <a:effectLst/>
            </c:spPr>
            <c:extLst>
              <c:ext xmlns:c16="http://schemas.microsoft.com/office/drawing/2014/chart" uri="{C3380CC4-5D6E-409C-BE32-E72D297353CC}">
                <c16:uniqueId val="{00000001-C84E-465F-9D1C-EFC9C2B7E85C}"/>
              </c:ext>
            </c:extLst>
          </c:dPt>
          <c:dPt>
            <c:idx val="1"/>
            <c:bubble3D val="0"/>
            <c:spPr>
              <a:solidFill>
                <a:srgbClr val="D94A94"/>
              </a:solidFill>
              <a:ln w="19050">
                <a:solidFill>
                  <a:schemeClr val="lt1"/>
                </a:solidFill>
              </a:ln>
              <a:effectLst/>
            </c:spPr>
            <c:extLst>
              <c:ext xmlns:c16="http://schemas.microsoft.com/office/drawing/2014/chart" uri="{C3380CC4-5D6E-409C-BE32-E72D297353CC}">
                <c16:uniqueId val="{00000003-C84E-465F-9D1C-EFC9C2B7E85C}"/>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C84E-465F-9D1C-EFC9C2B7E85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0.87785770445615607</c:v>
                </c:pt>
                <c:pt idx="1">
                  <c:v>5.0180016119356526E-2</c:v>
                </c:pt>
                <c:pt idx="2">
                  <c:v>7.1962279424486811E-2</c:v>
                </c:pt>
              </c:numCache>
            </c:numRef>
          </c:val>
          <c:extLst>
            <c:ext xmlns:c16="http://schemas.microsoft.com/office/drawing/2014/chart" uri="{C3380CC4-5D6E-409C-BE32-E72D297353CC}">
              <c16:uniqueId val="{00000006-C84E-465F-9D1C-EFC9C2B7E85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t"/>
      <c:layout>
        <c:manualLayout>
          <c:xMode val="edge"/>
          <c:yMode val="edge"/>
          <c:x val="0.25705005292872674"/>
          <c:y val="0.20302018677969749"/>
          <c:w val="0.46834366914070397"/>
          <c:h val="4.99826449989175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sz="2800" b="0" dirty="0">
                <a:solidFill>
                  <a:schemeClr val="bg1">
                    <a:lumMod val="50000"/>
                  </a:schemeClr>
                </a:solidFill>
                <a:latin typeface="Arial (Headings)"/>
              </a:rPr>
              <a:t>Hvem mener du er ansvarlig for tryggheten langs kysten?/Hvem tror du mest sannsynlig hjelper deg om du får problemer ute på sjøen?</a:t>
            </a:r>
          </a:p>
        </c:rich>
      </c:tx>
      <c:overlay val="0"/>
    </c:title>
    <c:autoTitleDeleted val="0"/>
    <c:plotArea>
      <c:layout>
        <c:manualLayout>
          <c:layoutTarget val="inner"/>
          <c:xMode val="edge"/>
          <c:yMode val="edge"/>
          <c:x val="0.2065202465261973"/>
          <c:y val="0.14051309052501959"/>
          <c:w val="0.70830013133697489"/>
          <c:h val="0.77987090619883226"/>
        </c:manualLayout>
      </c:layout>
      <c:barChart>
        <c:barDir val="bar"/>
        <c:grouping val="clustered"/>
        <c:varyColors val="0"/>
        <c:ser>
          <c:idx val="0"/>
          <c:order val="0"/>
          <c:tx>
            <c:strRef>
              <c:f>'Ark1'!$B$1</c:f>
              <c:strCache>
                <c:ptCount val="1"/>
                <c:pt idx="0">
                  <c:v>Ansvarlig</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Redningsselskapet</c:v>
                </c:pt>
                <c:pt idx="1">
                  <c:v>Kystvakten</c:v>
                </c:pt>
                <c:pt idx="2">
                  <c:v>Brann og redning</c:v>
                </c:pt>
                <c:pt idx="3">
                  <c:v>Politi</c:v>
                </c:pt>
                <c:pt idx="4">
                  <c:v>Luftambulansen</c:v>
                </c:pt>
                <c:pt idx="5">
                  <c:v>Privatpersoner</c:v>
                </c:pt>
                <c:pt idx="6">
                  <c:v>Forsvaret</c:v>
                </c:pt>
                <c:pt idx="7">
                  <c:v>Andre, noter:</c:v>
                </c:pt>
                <c:pt idx="8">
                  <c:v>Vet ikke</c:v>
                </c:pt>
              </c:strCache>
            </c:strRef>
          </c:cat>
          <c:val>
            <c:numRef>
              <c:f>'Ark1'!$B$2:$B$10</c:f>
              <c:numCache>
                <c:formatCode>0%</c:formatCode>
                <c:ptCount val="9"/>
                <c:pt idx="0">
                  <c:v>0.78373102405208062</c:v>
                </c:pt>
                <c:pt idx="1">
                  <c:v>0.77701433522565777</c:v>
                </c:pt>
                <c:pt idx="2">
                  <c:v>0.54343316769133732</c:v>
                </c:pt>
                <c:pt idx="3">
                  <c:v>0.50759080469965689</c:v>
                </c:pt>
                <c:pt idx="4">
                  <c:v>0.46293910109609315</c:v>
                </c:pt>
                <c:pt idx="5">
                  <c:v>0.45462875513030904</c:v>
                </c:pt>
                <c:pt idx="6">
                  <c:v>0.21717501157907082</c:v>
                </c:pt>
                <c:pt idx="7">
                  <c:v>4.4762612794225901E-2</c:v>
                </c:pt>
                <c:pt idx="8">
                  <c:v>4.1788625593250979E-2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Sannsynlig hjelper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'Ark1'!$A$2:$A$10</c:f>
              <c:strCache>
                <c:ptCount val="9"/>
                <c:pt idx="0">
                  <c:v>Redningsselskapet</c:v>
                </c:pt>
                <c:pt idx="1">
                  <c:v>Kystvakten</c:v>
                </c:pt>
                <c:pt idx="2">
                  <c:v>Brann og redning</c:v>
                </c:pt>
                <c:pt idx="3">
                  <c:v>Politi</c:v>
                </c:pt>
                <c:pt idx="4">
                  <c:v>Luftambulansen</c:v>
                </c:pt>
                <c:pt idx="5">
                  <c:v>Privatpersoner</c:v>
                </c:pt>
                <c:pt idx="6">
                  <c:v>Forsvaret</c:v>
                </c:pt>
                <c:pt idx="7">
                  <c:v>Andre, noter:</c:v>
                </c:pt>
                <c:pt idx="8">
                  <c:v>Vet ikke</c:v>
                </c:pt>
              </c:strCache>
            </c:strRef>
          </c:cat>
          <c:val>
            <c:numRef>
              <c:f>'Ark1'!$C$2:$C$10</c:f>
              <c:numCache>
                <c:formatCode>0%</c:formatCode>
                <c:ptCount val="9"/>
                <c:pt idx="0">
                  <c:v>0.70664781158845658</c:v>
                </c:pt>
                <c:pt idx="1">
                  <c:v>0.35001944440820132</c:v>
                </c:pt>
                <c:pt idx="2">
                  <c:v>0.22794586265923672</c:v>
                </c:pt>
                <c:pt idx="3">
                  <c:v>0.15071412008136414</c:v>
                </c:pt>
                <c:pt idx="4">
                  <c:v>0.20755094102744068</c:v>
                </c:pt>
                <c:pt idx="5">
                  <c:v>0.52308827511807809</c:v>
                </c:pt>
                <c:pt idx="6">
                  <c:v>3.0092928420138505E-2</c:v>
                </c:pt>
                <c:pt idx="7">
                  <c:v>1.662984087596895E-2</c:v>
                </c:pt>
                <c:pt idx="8">
                  <c:v>5.0480180799388583E-2</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b"/>
      <c:overlay val="0"/>
      <c:txPr>
        <a:bodyPr/>
        <a:lstStyle/>
        <a:p>
          <a:pPr algn="ctr">
            <a:defRPr/>
          </a:pPr>
          <a:endParaRPr lang="nb-NO"/>
        </a:p>
      </c:txPr>
    </c:legend>
    <c:plotVisOnly val="1"/>
    <c:dispBlanksAs val="gap"/>
    <c:showDLblsOverMax val="0"/>
  </c:chart>
  <c:spPr>
    <a:ln w="12700">
      <a:noFill/>
    </a:ln>
  </c:spPr>
  <c:txPr>
    <a:bodyPr/>
    <a:lstStyle/>
    <a:p>
      <a:pPr>
        <a:defRPr sz="2000"/>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825500" rtl="0" fontAlgn="auto" latinLnBrk="0" hangingPunct="1">
              <a:lnSpc>
                <a:spcPct val="100000"/>
              </a:lnSpc>
              <a:spcBef>
                <a:spcPts val="0"/>
              </a:spcBef>
              <a:spcAft>
                <a:spcPts val="0"/>
              </a:spcAft>
              <a:buClrTx/>
              <a:buSzTx/>
              <a:buFontTx/>
              <a:buNone/>
              <a:tabLst/>
              <a:defRPr kumimoji="0" lang="en-US" sz="2400" b="1" i="0" u="none" strike="noStrike" kern="1200" cap="none" spc="0" normalizeH="0" baseline="0" dirty="0" err="1">
                <a:ln>
                  <a:noFill/>
                </a:ln>
                <a:solidFill>
                  <a:srgbClr val="535353"/>
                </a:solidFill>
                <a:effectLst/>
                <a:uFillTx/>
                <a:latin typeface="Arial" panose="020B0604020202020204" pitchFamily="34" charset="0"/>
                <a:ea typeface="HurmeGeometricSans3 Light"/>
                <a:cs typeface="Arial" panose="020B0604020202020204" pitchFamily="34" charset="0"/>
                <a:sym typeface="HurmeGeometricSans3 Light"/>
              </a:defRPr>
            </a:pPr>
            <a:r>
              <a:rPr lang="en-US"/>
              <a:t>Kjønn</a:t>
            </a:r>
          </a:p>
        </c:rich>
      </c:tx>
      <c:layout>
        <c:manualLayout>
          <c:xMode val="edge"/>
          <c:yMode val="edge"/>
          <c:x val="0.26639781409633423"/>
          <c:y val="3.9241334205362979E-2"/>
        </c:manualLayout>
      </c:layout>
      <c:overlay val="0"/>
    </c:title>
    <c:autoTitleDeleted val="0"/>
    <c:plotArea>
      <c:layout>
        <c:manualLayout>
          <c:layoutTarget val="inner"/>
          <c:xMode val="edge"/>
          <c:yMode val="edge"/>
          <c:x val="0.3994429049206234"/>
          <c:y val="0.18491437781595316"/>
          <c:w val="0.5476024108148364"/>
          <c:h val="0.78630876756251367"/>
        </c:manualLayout>
      </c:layout>
      <c:barChart>
        <c:barDir val="bar"/>
        <c:grouping val="clustered"/>
        <c:varyColors val="0"/>
        <c:ser>
          <c:idx val="0"/>
          <c:order val="0"/>
          <c:tx>
            <c:strRef>
              <c:f>Sheet1!$B$1</c:f>
              <c:strCache>
                <c:ptCount val="1"/>
                <c:pt idx="0">
                  <c:v>Kjønn</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Mann</c:v>
                </c:pt>
                <c:pt idx="1">
                  <c:v>Kvinne</c:v>
                </c:pt>
              </c:strCache>
            </c:strRef>
          </c:cat>
          <c:val>
            <c:numRef>
              <c:f>Sheet1!$B$2:$B$3</c:f>
              <c:numCache>
                <c:formatCode>0.0\ %</c:formatCode>
                <c:ptCount val="2"/>
                <c:pt idx="0">
                  <c:v>0.503</c:v>
                </c:pt>
                <c:pt idx="1">
                  <c:v>0.497</c:v>
                </c:pt>
              </c:numCache>
            </c:numRef>
          </c:val>
          <c:extLst>
            <c:ext xmlns:c16="http://schemas.microsoft.com/office/drawing/2014/chart" uri="{C3380CC4-5D6E-409C-BE32-E72D297353CC}">
              <c16:uniqueId val="{00000000-A866-4FB1-AA6F-973578094D1C}"/>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max val="0.60000000000000009"/>
          <c:min val="0"/>
        </c:scaling>
        <c:delete val="1"/>
        <c:axPos val="t"/>
        <c:majorGridlines>
          <c:spPr>
            <a:ln>
              <a:noFill/>
            </a:ln>
          </c:spPr>
        </c:majorGridlines>
        <c:numFmt formatCode="0.0\ %"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nb-NO" sz="2800" b="0" dirty="0">
                <a:latin typeface="+mj-lt"/>
              </a:rPr>
              <a:t>Er det aktuelt for deg å bidra økonomisk for å sikre kvaliteten på kystberedskapen og hjelpetilbudet på og ved sjøen?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Usikker</c:v>
                </c:pt>
              </c:strCache>
            </c:strRef>
          </c:tx>
          <c:spPr>
            <a:solidFill>
              <a:srgbClr val="66BAB3"/>
            </a:solidFill>
          </c:spPr>
          <c:dPt>
            <c:idx val="0"/>
            <c:bubble3D val="0"/>
            <c:spPr>
              <a:solidFill>
                <a:srgbClr val="66BAB3"/>
              </a:solidFill>
              <a:ln w="19050">
                <a:solidFill>
                  <a:schemeClr val="lt1"/>
                </a:solidFill>
              </a:ln>
              <a:effectLst/>
            </c:spPr>
            <c:extLst>
              <c:ext xmlns:c16="http://schemas.microsoft.com/office/drawing/2014/chart" uri="{C3380CC4-5D6E-409C-BE32-E72D297353CC}">
                <c16:uniqueId val="{00000001-C84E-465F-9D1C-EFC9C2B7E85C}"/>
              </c:ext>
            </c:extLst>
          </c:dPt>
          <c:dPt>
            <c:idx val="1"/>
            <c:bubble3D val="0"/>
            <c:spPr>
              <a:solidFill>
                <a:srgbClr val="D94A94"/>
              </a:solidFill>
              <a:ln w="19050">
                <a:solidFill>
                  <a:schemeClr val="lt1"/>
                </a:solidFill>
              </a:ln>
              <a:effectLst/>
            </c:spPr>
            <c:extLst>
              <c:ext xmlns:c16="http://schemas.microsoft.com/office/drawing/2014/chart" uri="{C3380CC4-5D6E-409C-BE32-E72D297353CC}">
                <c16:uniqueId val="{00000003-C84E-465F-9D1C-EFC9C2B7E85C}"/>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C84E-465F-9D1C-EFC9C2B7E85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Nei</c:v>
                </c:pt>
                <c:pt idx="2">
                  <c:v>Vet ikke</c:v>
                </c:pt>
              </c:strCache>
            </c:strRef>
          </c:cat>
          <c:val>
            <c:numRef>
              <c:f>Sheet1!$B$2:$B$4</c:f>
              <c:numCache>
                <c:formatCode>0%</c:formatCode>
                <c:ptCount val="3"/>
                <c:pt idx="0">
                  <c:v>0.24010870725444472</c:v>
                </c:pt>
                <c:pt idx="1">
                  <c:v>0.43612890290123479</c:v>
                </c:pt>
                <c:pt idx="2">
                  <c:v>0.32376238984431316</c:v>
                </c:pt>
              </c:numCache>
            </c:numRef>
          </c:val>
          <c:extLst>
            <c:ext xmlns:c16="http://schemas.microsoft.com/office/drawing/2014/chart" uri="{C3380CC4-5D6E-409C-BE32-E72D297353CC}">
              <c16:uniqueId val="{00000006-C84E-465F-9D1C-EFC9C2B7E85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t"/>
      <c:layout>
        <c:manualLayout>
          <c:xMode val="edge"/>
          <c:yMode val="edge"/>
          <c:x val="0.25705005292872674"/>
          <c:y val="0.20302018677969749"/>
          <c:w val="0.46834366914070397"/>
          <c:h val="4.998264499891758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Hvor viktig mener du Redningsselskapet er for kystberedskapen og tryggheten langs kysten?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viktig</c:v>
                </c:pt>
                <c:pt idx="1">
                  <c:v>Lite viktig</c:v>
                </c:pt>
                <c:pt idx="2">
                  <c:v>Viktig</c:v>
                </c:pt>
                <c:pt idx="3">
                  <c:v>Svært viktig</c:v>
                </c:pt>
                <c:pt idx="4">
                  <c:v>Vet ikke</c:v>
                </c:pt>
                <c:pt idx="5">
                  <c:v>Ikke viktig &amp; Lite viktig</c:v>
                </c:pt>
                <c:pt idx="6">
                  <c:v>Viktig &amp; Svært viktig</c:v>
                </c:pt>
              </c:strCache>
            </c:strRef>
          </c:cat>
          <c:val>
            <c:numRef>
              <c:f>'Ark1'!$B$2:$B$8</c:f>
              <c:numCache>
                <c:formatCode>0%</c:formatCode>
                <c:ptCount val="7"/>
                <c:pt idx="0">
                  <c:v>9.9604538329032839E-4</c:v>
                </c:pt>
                <c:pt idx="1">
                  <c:v>1.2457535382502726E-2</c:v>
                </c:pt>
                <c:pt idx="2">
                  <c:v>0.33937915437389804</c:v>
                </c:pt>
                <c:pt idx="3">
                  <c:v>0.56607188244375894</c:v>
                </c:pt>
                <c:pt idx="4">
                  <c:v>8.1095382416542558E-2</c:v>
                </c:pt>
                <c:pt idx="5">
                  <c:v>1.3453580765793055E-2</c:v>
                </c:pt>
                <c:pt idx="6">
                  <c:v>0.90545103681766392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nb-NO" sz="2800" b="0" dirty="0">
                <a:latin typeface="+mj-lt"/>
              </a:rPr>
              <a:t>Hvem tror du hovedsakelig står for finansieringen av Redningsselskapet?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Usikker</c:v>
                </c:pt>
              </c:strCache>
            </c:strRef>
          </c:tx>
          <c:spPr>
            <a:solidFill>
              <a:srgbClr val="66BAB3"/>
            </a:solidFill>
          </c:spPr>
          <c:dPt>
            <c:idx val="0"/>
            <c:bubble3D val="0"/>
            <c:spPr>
              <a:solidFill>
                <a:srgbClr val="66BAB3"/>
              </a:solidFill>
              <a:ln w="19050">
                <a:solidFill>
                  <a:schemeClr val="lt1"/>
                </a:solidFill>
              </a:ln>
              <a:effectLst/>
            </c:spPr>
            <c:extLst>
              <c:ext xmlns:c16="http://schemas.microsoft.com/office/drawing/2014/chart" uri="{C3380CC4-5D6E-409C-BE32-E72D297353CC}">
                <c16:uniqueId val="{00000001-C84E-465F-9D1C-EFC9C2B7E85C}"/>
              </c:ext>
            </c:extLst>
          </c:dPt>
          <c:dPt>
            <c:idx val="1"/>
            <c:bubble3D val="0"/>
            <c:spPr>
              <a:solidFill>
                <a:srgbClr val="D94A94"/>
              </a:solidFill>
              <a:ln w="19050">
                <a:solidFill>
                  <a:schemeClr val="lt1"/>
                </a:solidFill>
              </a:ln>
              <a:effectLst/>
            </c:spPr>
            <c:extLst>
              <c:ext xmlns:c16="http://schemas.microsoft.com/office/drawing/2014/chart" uri="{C3380CC4-5D6E-409C-BE32-E72D297353CC}">
                <c16:uniqueId val="{00000003-C84E-465F-9D1C-EFC9C2B7E85C}"/>
              </c:ext>
            </c:extLst>
          </c:dPt>
          <c:dPt>
            <c:idx val="2"/>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5-C84E-465F-9D1C-EFC9C2B7E85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Det offentlige</c:v>
                </c:pt>
                <c:pt idx="1">
                  <c:v>Medlemmer, privatpersoner, næringsliv, stiftelser, lag og foreninger</c:v>
                </c:pt>
              </c:strCache>
            </c:strRef>
          </c:cat>
          <c:val>
            <c:numRef>
              <c:f>Sheet1!$B$2:$B$3</c:f>
              <c:numCache>
                <c:formatCode>0%</c:formatCode>
                <c:ptCount val="2"/>
                <c:pt idx="0">
                  <c:v>0.23371776340185518</c:v>
                </c:pt>
                <c:pt idx="1">
                  <c:v>0.76628223659814165</c:v>
                </c:pt>
              </c:numCache>
            </c:numRef>
          </c:val>
          <c:extLst>
            <c:ext xmlns:c16="http://schemas.microsoft.com/office/drawing/2014/chart" uri="{C3380CC4-5D6E-409C-BE32-E72D297353CC}">
              <c16:uniqueId val="{00000006-C84E-465F-9D1C-EFC9C2B7E85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t"/>
      <c:layout>
        <c:manualLayout>
          <c:xMode val="edge"/>
          <c:yMode val="edge"/>
          <c:x val="6.2168178268322709E-2"/>
          <c:y val="0.12376468687660327"/>
          <c:w val="0.90682788712661289"/>
          <c:h val="0.1501735708400046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Redningsselskapet finansieres i dag først og fremst gjennom medlemskap, donasjoner og private bidrag. Drøyt 1/3 kommer via statlige overføringer. I hvilken grad burde Redningsselskapets beredskap være finansiert av staten?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36954748911016222"/>
          <c:y val="0.18717179230058495"/>
          <c:w val="0.46926486552802871"/>
          <c:h val="0.7320372763403834"/>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Staten bør dekke mesteparten av kostnadene.</c:v>
                </c:pt>
                <c:pt idx="1">
                  <c:v>Staten bør ta hele kostnaden</c:v>
                </c:pt>
                <c:pt idx="2">
                  <c:v>Dagens bidrag fra staten er tilstrekkelig</c:v>
                </c:pt>
                <c:pt idx="3">
                  <c:v>Staten bør ikke bidra økonomisk</c:v>
                </c:pt>
                <c:pt idx="4">
                  <c:v>Vet ikke</c:v>
                </c:pt>
              </c:strCache>
            </c:strRef>
          </c:cat>
          <c:val>
            <c:numRef>
              <c:f>'Ark1'!$B$2:$B$6</c:f>
              <c:numCache>
                <c:formatCode>0%</c:formatCode>
                <c:ptCount val="5"/>
                <c:pt idx="0">
                  <c:v>0.63957598143680838</c:v>
                </c:pt>
                <c:pt idx="1">
                  <c:v>0.1567338933873498</c:v>
                </c:pt>
                <c:pt idx="2">
                  <c:v>0.12079044713260632</c:v>
                </c:pt>
                <c:pt idx="3">
                  <c:v>5.8067847198353464E-3</c:v>
                </c:pt>
                <c:pt idx="4">
                  <c:v>7.7092893323394807E-2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Bidrar du aktivt til Redningsselskapets virksomhet?</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Ja, som medlem eller registrert i småbåtregisteret</c:v>
                </c:pt>
                <c:pt idx="1">
                  <c:v>Ja, med donasjoner/gaver</c:v>
                </c:pt>
                <c:pt idx="2">
                  <c:v>Ja, som frivillig</c:v>
                </c:pt>
                <c:pt idx="3">
                  <c:v>Nei, men jeg kunne tenke meg det</c:v>
                </c:pt>
                <c:pt idx="4">
                  <c:v>Nei, og ønsker heller ikke</c:v>
                </c:pt>
                <c:pt idx="5">
                  <c:v>Ja, total</c:v>
                </c:pt>
                <c:pt idx="6">
                  <c:v>Nei, total</c:v>
                </c:pt>
              </c:strCache>
            </c:strRef>
          </c:cat>
          <c:val>
            <c:numRef>
              <c:f>'Ark1'!$B$2:$B$8</c:f>
              <c:numCache>
                <c:formatCode>0%</c:formatCode>
                <c:ptCount val="7"/>
                <c:pt idx="0">
                  <c:v>0.11576113893409901</c:v>
                </c:pt>
                <c:pt idx="1">
                  <c:v>0.10971490525615195</c:v>
                </c:pt>
                <c:pt idx="2">
                  <c:v>1.5022073472464434E-2</c:v>
                </c:pt>
                <c:pt idx="3">
                  <c:v>0.27870296827249336</c:v>
                </c:pt>
                <c:pt idx="4">
                  <c:v>0.50353623625599264</c:v>
                </c:pt>
                <c:pt idx="5">
                  <c:v>0.2177607954715069</c:v>
                </c:pt>
                <c:pt idx="6">
                  <c:v>0.78223920452849061</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Hvor viktig mener du ditt bidrag til Redningsselskapet er?</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viktig</c:v>
                </c:pt>
                <c:pt idx="1">
                  <c:v>Lite viktig</c:v>
                </c:pt>
                <c:pt idx="2">
                  <c:v>Viktig</c:v>
                </c:pt>
                <c:pt idx="3">
                  <c:v>Svært viktig</c:v>
                </c:pt>
                <c:pt idx="4">
                  <c:v>Vet ikke</c:v>
                </c:pt>
                <c:pt idx="5">
                  <c:v>Ikke viktig &amp; Lite viktig</c:v>
                </c:pt>
                <c:pt idx="6">
                  <c:v>Viktig &amp; Svært viktig</c:v>
                </c:pt>
              </c:strCache>
            </c:strRef>
          </c:cat>
          <c:val>
            <c:numRef>
              <c:f>'Ark1'!$B$2:$B$8</c:f>
              <c:numCache>
                <c:formatCode>0%</c:formatCode>
                <c:ptCount val="7"/>
                <c:pt idx="0">
                  <c:v>1.3216650620617488E-2</c:v>
                </c:pt>
                <c:pt idx="1">
                  <c:v>0.15802564934093066</c:v>
                </c:pt>
                <c:pt idx="2">
                  <c:v>0.61234725942095791</c:v>
                </c:pt>
                <c:pt idx="3">
                  <c:v>0.1685990764261821</c:v>
                </c:pt>
                <c:pt idx="4">
                  <c:v>4.7811364191311559E-2</c:v>
                </c:pt>
                <c:pt idx="5">
                  <c:v>0.17124229996154822</c:v>
                </c:pt>
                <c:pt idx="6">
                  <c:v>0.78094633584713979</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50800" cap="rnd">
              <a:solidFill>
                <a:schemeClr val="accent4">
                  <a:lumMod val="40000"/>
                  <a:lumOff val="60000"/>
                </a:schemeClr>
              </a:solidFill>
              <a:round/>
            </a:ln>
            <a:effectLst/>
          </c:spPr>
          <c:marker>
            <c:symbol val="circle"/>
            <c:size val="14"/>
            <c:spPr>
              <a:solidFill>
                <a:schemeClr val="accent4"/>
              </a:solidFill>
              <a:ln w="50800">
                <a:solidFill>
                  <a:schemeClr val="accent4">
                    <a:lumMod val="40000"/>
                    <a:lumOff val="60000"/>
                  </a:schemeClr>
                </a:solidFill>
                <a:round/>
              </a:ln>
              <a:effectLst/>
            </c:spPr>
          </c:marker>
          <c:dPt>
            <c:idx val="0"/>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0-1E7C-4B9F-847E-F5753FAB3D84}"/>
              </c:ext>
            </c:extLst>
          </c:dPt>
          <c:dPt>
            <c:idx val="1"/>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1-1E7C-4B9F-847E-F5753FAB3D84}"/>
              </c:ext>
            </c:extLst>
          </c:dPt>
          <c:dPt>
            <c:idx val="2"/>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2-1E7C-4B9F-847E-F5753FAB3D84}"/>
              </c:ext>
            </c:extLst>
          </c:dPt>
          <c:dPt>
            <c:idx val="3"/>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1-AFAA-478F-8644-2D031846F5AE}"/>
              </c:ext>
            </c:extLst>
          </c:dPt>
          <c:dPt>
            <c:idx val="4"/>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2-AFAA-478F-8644-2D031846F5AE}"/>
              </c:ext>
            </c:extLst>
          </c:dPt>
          <c:dPt>
            <c:idx val="5"/>
            <c:marker>
              <c:symbol val="circle"/>
              <c:size val="14"/>
              <c:spPr>
                <a:solidFill>
                  <a:schemeClr val="accent4"/>
                </a:solidFill>
                <a:ln w="50800">
                  <a:solidFill>
                    <a:schemeClr val="accent4">
                      <a:lumMod val="40000"/>
                      <a:lumOff val="60000"/>
                    </a:schemeClr>
                  </a:solidFill>
                  <a:round/>
                </a:ln>
                <a:effectLst/>
              </c:spPr>
            </c:marker>
            <c:bubble3D val="0"/>
            <c:spPr>
              <a:ln w="50800" cap="rnd">
                <a:gradFill>
                  <a:gsLst>
                    <a:gs pos="0">
                      <a:schemeClr val="accent1">
                        <a:lumMod val="40000"/>
                        <a:lumOff val="60000"/>
                      </a:schemeClr>
                    </a:gs>
                    <a:gs pos="100000">
                      <a:schemeClr val="accent4">
                        <a:lumMod val="40000"/>
                        <a:lumOff val="60000"/>
                      </a:schemeClr>
                    </a:gs>
                  </a:gsLst>
                  <a:lin ang="5400000" scaled="1"/>
                </a:gradFill>
                <a:round/>
              </a:ln>
              <a:effectLst/>
            </c:spPr>
            <c:extLst>
              <c:ext xmlns:c16="http://schemas.microsoft.com/office/drawing/2014/chart" uri="{C3380CC4-5D6E-409C-BE32-E72D297353CC}">
                <c16:uniqueId val="{00000000-AFAA-478F-8644-2D031846F5AE}"/>
              </c:ext>
            </c:extLst>
          </c:dPt>
          <c:dPt>
            <c:idx val="10"/>
            <c:marker>
              <c:symbol val="circle"/>
              <c:size val="14"/>
              <c:spPr>
                <a:solidFill>
                  <a:schemeClr val="accent4"/>
                </a:solidFill>
                <a:ln w="50800">
                  <a:solidFill>
                    <a:schemeClr val="accent4">
                      <a:lumMod val="40000"/>
                      <a:lumOff val="60000"/>
                    </a:schemeClr>
                  </a:solidFill>
                  <a:round/>
                </a:ln>
                <a:effectLst/>
              </c:spPr>
            </c:marker>
            <c:bubble3D val="0"/>
            <c:spPr>
              <a:ln w="50800" cap="rnd">
                <a:gradFill>
                  <a:gsLst>
                    <a:gs pos="0">
                      <a:schemeClr val="accent4">
                        <a:lumMod val="40000"/>
                        <a:lumOff val="60000"/>
                      </a:schemeClr>
                    </a:gs>
                    <a:gs pos="100000">
                      <a:schemeClr val="accent2">
                        <a:lumMod val="40000"/>
                        <a:lumOff val="60000"/>
                      </a:schemeClr>
                    </a:gs>
                  </a:gsLst>
                  <a:lin ang="5400000" scaled="1"/>
                </a:gradFill>
                <a:round/>
              </a:ln>
              <a:effectLst/>
            </c:spPr>
            <c:extLst>
              <c:ext xmlns:c16="http://schemas.microsoft.com/office/drawing/2014/chart" uri="{C3380CC4-5D6E-409C-BE32-E72D297353CC}">
                <c16:uniqueId val="{00000003-AFAA-478F-8644-2D031846F5AE}"/>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7C-4B9F-847E-F5753FAB3D84}"/>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7C-4B9F-847E-F5753FAB3D84}"/>
                </c:ext>
              </c:extLst>
            </c:dLbl>
            <c:dLbl>
              <c:idx val="2"/>
              <c:layout>
                <c:manualLayout>
                  <c:x val="-2.7307805194288584E-3"/>
                  <c:y val="-2.3010459958834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7C-4B9F-847E-F5753FAB3D84}"/>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Yes!$C$3:$C$23</c:f>
              <c:numCache>
                <c:formatCode>@</c:formatCode>
                <c:ptCount val="21"/>
                <c:pt idx="0">
                  <c:v>50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numCache>
            </c:numRef>
          </c:cat>
          <c:val>
            <c:numRef>
              <c:f>Yes!$D$3:$D$23</c:f>
              <c:numCache>
                <c:formatCode>General</c:formatCode>
                <c:ptCount val="21"/>
                <c:pt idx="0">
                  <c:v>13.9</c:v>
                </c:pt>
                <c:pt idx="1">
                  <c:v>9.8000000000000007</c:v>
                </c:pt>
                <c:pt idx="2">
                  <c:v>6.9</c:v>
                </c:pt>
                <c:pt idx="3">
                  <c:v>5.7</c:v>
                </c:pt>
                <c:pt idx="4">
                  <c:v>4.9000000000000004</c:v>
                </c:pt>
                <c:pt idx="5">
                  <c:v>4.4000000000000004</c:v>
                </c:pt>
                <c:pt idx="6" formatCode="0.0">
                  <c:v>4</c:v>
                </c:pt>
                <c:pt idx="7">
                  <c:v>3.7</c:v>
                </c:pt>
                <c:pt idx="8">
                  <c:v>3.5</c:v>
                </c:pt>
                <c:pt idx="9">
                  <c:v>3.3</c:v>
                </c:pt>
                <c:pt idx="10">
                  <c:v>3.1</c:v>
                </c:pt>
                <c:pt idx="11" formatCode="0.0">
                  <c:v>3</c:v>
                </c:pt>
                <c:pt idx="12">
                  <c:v>2.8</c:v>
                </c:pt>
                <c:pt idx="13">
                  <c:v>2.7</c:v>
                </c:pt>
                <c:pt idx="14">
                  <c:v>2.6</c:v>
                </c:pt>
                <c:pt idx="15">
                  <c:v>2.5</c:v>
                </c:pt>
                <c:pt idx="16" formatCode="0.0">
                  <c:v>2.4500000000000002</c:v>
                </c:pt>
                <c:pt idx="17">
                  <c:v>2.4</c:v>
                </c:pt>
                <c:pt idx="18">
                  <c:v>2.2999999999999998</c:v>
                </c:pt>
                <c:pt idx="19">
                  <c:v>2.2000000000000002</c:v>
                </c:pt>
                <c:pt idx="20" formatCode="0.0">
                  <c:v>2.15</c:v>
                </c:pt>
              </c:numCache>
            </c:numRef>
          </c:val>
          <c:smooth val="1"/>
          <c:extLst>
            <c:ext xmlns:c16="http://schemas.microsoft.com/office/drawing/2014/chart" uri="{C3380CC4-5D6E-409C-BE32-E72D297353CC}">
              <c16:uniqueId val="{00000003-1E7C-4B9F-847E-F5753FAB3D84}"/>
            </c:ext>
          </c:extLst>
        </c:ser>
        <c:dLbls>
          <c:dLblPos val="r"/>
          <c:showLegendKey val="0"/>
          <c:showVal val="1"/>
          <c:showCatName val="0"/>
          <c:showSerName val="0"/>
          <c:showPercent val="0"/>
          <c:showBubbleSize val="0"/>
        </c:dLbls>
        <c:dropLines>
          <c:spPr>
            <a:ln w="12700" cap="flat" cmpd="sng" algn="ctr">
              <a:gradFill>
                <a:gsLst>
                  <a:gs pos="0">
                    <a:schemeClr val="bg1">
                      <a:alpha val="0"/>
                    </a:schemeClr>
                  </a:gs>
                  <a:gs pos="95000">
                    <a:schemeClr val="bg1">
                      <a:lumMod val="75000"/>
                    </a:schemeClr>
                  </a:gs>
                </a:gsLst>
                <a:lin ang="5400000" scaled="1"/>
              </a:gradFill>
              <a:prstDash val="sysDot"/>
              <a:round/>
            </a:ln>
            <a:effectLst/>
          </c:spPr>
        </c:dropLines>
        <c:marker val="1"/>
        <c:smooth val="0"/>
        <c:axId val="565732255"/>
        <c:axId val="558880735"/>
      </c:lineChart>
      <c:catAx>
        <c:axId val="56573225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nb-NO" sz="2000"/>
                  <a:t>Total sample size</a:t>
                </a:r>
              </a:p>
            </c:rich>
          </c:tx>
          <c:layout>
            <c:manualLayout>
              <c:xMode val="edge"/>
              <c:yMode val="edge"/>
              <c:x val="0.44770389224828877"/>
              <c:y val="0.9596142806350411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nb-NO"/>
            </a:p>
          </c:txPr>
        </c:title>
        <c:numFmt formatCode="@"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400" b="0" i="0" u="none" strike="noStrike" kern="1200" spc="100" baseline="0">
                <a:solidFill>
                  <a:schemeClr val="tx1"/>
                </a:solidFill>
                <a:latin typeface="+mn-lt"/>
                <a:ea typeface="+mn-ea"/>
                <a:cs typeface="+mn-cs"/>
              </a:defRPr>
            </a:pPr>
            <a:endParaRPr lang="nb-NO"/>
          </a:p>
        </c:txPr>
        <c:crossAx val="558880735"/>
        <c:crosses val="autoZero"/>
        <c:auto val="1"/>
        <c:lblAlgn val="ctr"/>
        <c:lblOffset val="100"/>
        <c:noMultiLvlLbl val="0"/>
      </c:catAx>
      <c:valAx>
        <c:axId val="558880735"/>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nb-NO" sz="2000" dirty="0"/>
                  <a:t>Maximum margin </a:t>
                </a:r>
                <a:r>
                  <a:rPr lang="nb-NO" sz="2000" dirty="0" err="1"/>
                  <a:t>of</a:t>
                </a:r>
                <a:r>
                  <a:rPr lang="nb-NO" sz="2000" dirty="0"/>
                  <a:t> </a:t>
                </a:r>
                <a:r>
                  <a:rPr lang="nb-NO" sz="2000" dirty="0" err="1"/>
                  <a:t>error</a:t>
                </a:r>
                <a:r>
                  <a:rPr lang="nb-NO" sz="2000" dirty="0"/>
                  <a:t> </a:t>
                </a:r>
              </a:p>
              <a:p>
                <a:pPr>
                  <a:defRPr sz="2000"/>
                </a:pPr>
                <a:r>
                  <a:rPr lang="nb-NO" sz="2000" dirty="0"/>
                  <a:t>(</a:t>
                </a:r>
                <a:r>
                  <a:rPr lang="nb-NO" sz="2000" dirty="0" err="1"/>
                  <a:t>percentage</a:t>
                </a:r>
                <a:r>
                  <a:rPr lang="nb-NO" sz="2000" dirty="0"/>
                  <a:t> </a:t>
                </a:r>
                <a:r>
                  <a:rPr lang="nb-NO" sz="2000" dirty="0" err="1"/>
                  <a:t>points</a:t>
                </a:r>
                <a:r>
                  <a:rPr lang="nb-NO" sz="2000" dirty="0"/>
                  <a:t> at </a:t>
                </a:r>
                <a:r>
                  <a:rPr lang="nb-NO" sz="2000" dirty="0" err="1"/>
                  <a:t>the</a:t>
                </a:r>
                <a:r>
                  <a:rPr lang="nb-NO" sz="2000" dirty="0"/>
                  <a:t> 95% </a:t>
                </a:r>
                <a:r>
                  <a:rPr lang="nb-NO" sz="2000" dirty="0" err="1"/>
                  <a:t>confidence</a:t>
                </a:r>
                <a:r>
                  <a:rPr lang="nb-NO" sz="2000" dirty="0"/>
                  <a:t> </a:t>
                </a:r>
                <a:r>
                  <a:rPr lang="nb-NO" sz="2000" dirty="0" err="1"/>
                  <a:t>interval</a:t>
                </a:r>
                <a:r>
                  <a:rPr lang="nb-NO" sz="2000" dirty="0"/>
                  <a:t>)</a:t>
                </a:r>
              </a:p>
            </c:rich>
          </c:tx>
          <c:layout>
            <c:manualLayout>
              <c:xMode val="edge"/>
              <c:yMode val="edge"/>
              <c:x val="1.0391590987124583E-3"/>
              <c:y val="0.1362750752515025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nb-NO"/>
            </a:p>
          </c:txPr>
        </c:title>
        <c:numFmt formatCode="&quot;+/-&quot;\ #"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nb-NO"/>
          </a:p>
        </c:txPr>
        <c:crossAx val="565732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defRPr>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Feilmarginer ved ulike utvalgsstørrrelser og svarfordelinger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2.3862873624346571E-2"/>
          <c:y val="7.1628420599369566E-2"/>
          <c:w val="0.91407547036816084"/>
          <c:h val="0.87525411250975771"/>
        </c:manualLayout>
      </c:layout>
      <c:lineChart>
        <c:grouping val="standard"/>
        <c:varyColors val="0"/>
        <c:ser>
          <c:idx val="2"/>
          <c:order val="2"/>
          <c:tx>
            <c:strRef>
              <c:f>'Ark1'!$A$5</c:f>
              <c:strCache>
                <c:ptCount val="1"/>
                <c:pt idx="0">
                  <c:v>75</c:v>
                </c:pt>
              </c:strCache>
            </c:strRef>
          </c:tx>
          <c:spPr>
            <a:ln w="28575" cap="rnd">
              <a:solidFill>
                <a:srgbClr val="5C0C2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'Ark1'!$B$5:$P$5</c:f>
              <c:numCache>
                <c:formatCode>General</c:formatCode>
                <c:ptCount val="15"/>
                <c:pt idx="0">
                  <c:v>5</c:v>
                </c:pt>
                <c:pt idx="1">
                  <c:v>6.9</c:v>
                </c:pt>
                <c:pt idx="2">
                  <c:v>8.1999999999999993</c:v>
                </c:pt>
                <c:pt idx="3">
                  <c:v>9.1999999999999993</c:v>
                </c:pt>
                <c:pt idx="4">
                  <c:v>10</c:v>
                </c:pt>
                <c:pt idx="5">
                  <c:v>10.6</c:v>
                </c:pt>
                <c:pt idx="6">
                  <c:v>11.3</c:v>
                </c:pt>
                <c:pt idx="7">
                  <c:v>11.5</c:v>
                </c:pt>
                <c:pt idx="8">
                  <c:v>11.3</c:v>
                </c:pt>
                <c:pt idx="9">
                  <c:v>10.6</c:v>
                </c:pt>
                <c:pt idx="10">
                  <c:v>10</c:v>
                </c:pt>
                <c:pt idx="11">
                  <c:v>9.1999999999999993</c:v>
                </c:pt>
                <c:pt idx="12">
                  <c:v>8.1999999999999993</c:v>
                </c:pt>
                <c:pt idx="13">
                  <c:v>6.9</c:v>
                </c:pt>
                <c:pt idx="14">
                  <c:v>5</c:v>
                </c:pt>
              </c:numCache>
            </c:numRef>
          </c:val>
          <c:smooth val="0"/>
          <c:extLst>
            <c:ext xmlns:c16="http://schemas.microsoft.com/office/drawing/2014/chart" uri="{C3380CC4-5D6E-409C-BE32-E72D297353CC}">
              <c16:uniqueId val="{00000000-FB8D-46AE-ADF3-AA4509AFF6FF}"/>
            </c:ext>
          </c:extLst>
        </c:ser>
        <c:ser>
          <c:idx val="3"/>
          <c:order val="3"/>
          <c:tx>
            <c:strRef>
              <c:f>'Ark1'!$A$6</c:f>
              <c:strCache>
                <c:ptCount val="1"/>
                <c:pt idx="0">
                  <c:v>100</c:v>
                </c:pt>
              </c:strCache>
            </c:strRef>
          </c:tx>
          <c:spPr>
            <a:ln w="28575" cap="rnd">
              <a:solidFill>
                <a:srgbClr val="95133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'Ark1'!$B$6:$P$6</c:f>
              <c:numCache>
                <c:formatCode>General</c:formatCode>
                <c:ptCount val="15"/>
                <c:pt idx="0">
                  <c:v>4.4000000000000004</c:v>
                </c:pt>
                <c:pt idx="1">
                  <c:v>6</c:v>
                </c:pt>
                <c:pt idx="2">
                  <c:v>7.1</c:v>
                </c:pt>
                <c:pt idx="3">
                  <c:v>8</c:v>
                </c:pt>
                <c:pt idx="4">
                  <c:v>8.6999999999999993</c:v>
                </c:pt>
                <c:pt idx="5">
                  <c:v>9.1999999999999993</c:v>
                </c:pt>
                <c:pt idx="6">
                  <c:v>9.8000000000000007</c:v>
                </c:pt>
                <c:pt idx="7">
                  <c:v>10</c:v>
                </c:pt>
                <c:pt idx="8">
                  <c:v>9.8000000000000007</c:v>
                </c:pt>
                <c:pt idx="9">
                  <c:v>9.1999999999999993</c:v>
                </c:pt>
                <c:pt idx="10">
                  <c:v>8.6999999999999993</c:v>
                </c:pt>
                <c:pt idx="11">
                  <c:v>8</c:v>
                </c:pt>
                <c:pt idx="12">
                  <c:v>7.1</c:v>
                </c:pt>
                <c:pt idx="13">
                  <c:v>6</c:v>
                </c:pt>
                <c:pt idx="14">
                  <c:v>4.4000000000000004</c:v>
                </c:pt>
              </c:numCache>
            </c:numRef>
          </c:val>
          <c:smooth val="0"/>
          <c:extLst>
            <c:ext xmlns:c16="http://schemas.microsoft.com/office/drawing/2014/chart" uri="{C3380CC4-5D6E-409C-BE32-E72D297353CC}">
              <c16:uniqueId val="{00000001-FB8D-46AE-ADF3-AA4509AFF6FF}"/>
            </c:ext>
          </c:extLst>
        </c:ser>
        <c:ser>
          <c:idx val="4"/>
          <c:order val="4"/>
          <c:tx>
            <c:strRef>
              <c:f>'Ark1'!$A$7</c:f>
              <c:strCache>
                <c:ptCount val="1"/>
                <c:pt idx="0">
                  <c:v>150</c:v>
                </c:pt>
              </c:strCache>
            </c:strRef>
          </c:tx>
          <c:spPr>
            <a:ln w="28575" cap="rnd">
              <a:solidFill>
                <a:srgbClr val="AB164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'Ark1'!$B$7:$P$7</c:f>
              <c:numCache>
                <c:formatCode>General</c:formatCode>
                <c:ptCount val="15"/>
                <c:pt idx="0">
                  <c:v>3.6</c:v>
                </c:pt>
                <c:pt idx="1">
                  <c:v>4.9000000000000004</c:v>
                </c:pt>
                <c:pt idx="2">
                  <c:v>5.8</c:v>
                </c:pt>
                <c:pt idx="3">
                  <c:v>6.5</c:v>
                </c:pt>
                <c:pt idx="4">
                  <c:v>7.1</c:v>
                </c:pt>
                <c:pt idx="5">
                  <c:v>7.5</c:v>
                </c:pt>
                <c:pt idx="6">
                  <c:v>8</c:v>
                </c:pt>
                <c:pt idx="7">
                  <c:v>8.1999999999999993</c:v>
                </c:pt>
                <c:pt idx="8">
                  <c:v>8</c:v>
                </c:pt>
                <c:pt idx="9">
                  <c:v>7.5</c:v>
                </c:pt>
                <c:pt idx="10">
                  <c:v>7.1</c:v>
                </c:pt>
                <c:pt idx="11">
                  <c:v>6.5</c:v>
                </c:pt>
                <c:pt idx="12">
                  <c:v>5.8</c:v>
                </c:pt>
                <c:pt idx="13">
                  <c:v>4.9000000000000004</c:v>
                </c:pt>
                <c:pt idx="14">
                  <c:v>3.6</c:v>
                </c:pt>
              </c:numCache>
            </c:numRef>
          </c:val>
          <c:smooth val="0"/>
          <c:extLst>
            <c:ext xmlns:c16="http://schemas.microsoft.com/office/drawing/2014/chart" uri="{C3380CC4-5D6E-409C-BE32-E72D297353CC}">
              <c16:uniqueId val="{00000002-FB8D-46AE-ADF3-AA4509AFF6FF}"/>
            </c:ext>
          </c:extLst>
        </c:ser>
        <c:ser>
          <c:idx val="5"/>
          <c:order val="5"/>
          <c:tx>
            <c:strRef>
              <c:f>'Ark1'!$A$8</c:f>
              <c:strCache>
                <c:ptCount val="1"/>
                <c:pt idx="0">
                  <c:v>200</c:v>
                </c:pt>
              </c:strCache>
            </c:strRef>
          </c:tx>
          <c:spPr>
            <a:ln w="28575" cap="rnd">
              <a:solidFill>
                <a:srgbClr val="D9649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'Ark1'!$B$8:$P$8</c:f>
              <c:numCache>
                <c:formatCode>General</c:formatCode>
                <c:ptCount val="15"/>
                <c:pt idx="0">
                  <c:v>3.1</c:v>
                </c:pt>
                <c:pt idx="1">
                  <c:v>4.2</c:v>
                </c:pt>
                <c:pt idx="2">
                  <c:v>5</c:v>
                </c:pt>
                <c:pt idx="3">
                  <c:v>5.7</c:v>
                </c:pt>
                <c:pt idx="4">
                  <c:v>6.1</c:v>
                </c:pt>
                <c:pt idx="5">
                  <c:v>6.5</c:v>
                </c:pt>
                <c:pt idx="6">
                  <c:v>6.9</c:v>
                </c:pt>
                <c:pt idx="7">
                  <c:v>7.1</c:v>
                </c:pt>
                <c:pt idx="8">
                  <c:v>6.9</c:v>
                </c:pt>
                <c:pt idx="9">
                  <c:v>6.5</c:v>
                </c:pt>
                <c:pt idx="10">
                  <c:v>6.1</c:v>
                </c:pt>
                <c:pt idx="11">
                  <c:v>5.7</c:v>
                </c:pt>
                <c:pt idx="12">
                  <c:v>5</c:v>
                </c:pt>
                <c:pt idx="13">
                  <c:v>4.2</c:v>
                </c:pt>
                <c:pt idx="14">
                  <c:v>3.1</c:v>
                </c:pt>
              </c:numCache>
            </c:numRef>
          </c:val>
          <c:smooth val="0"/>
          <c:extLst>
            <c:ext xmlns:c16="http://schemas.microsoft.com/office/drawing/2014/chart" uri="{C3380CC4-5D6E-409C-BE32-E72D297353CC}">
              <c16:uniqueId val="{00000003-FB8D-46AE-ADF3-AA4509AFF6FF}"/>
            </c:ext>
          </c:extLst>
        </c:ser>
        <c:ser>
          <c:idx val="6"/>
          <c:order val="6"/>
          <c:tx>
            <c:strRef>
              <c:f>'Ark1'!$A$9</c:f>
              <c:strCache>
                <c:ptCount val="1"/>
                <c:pt idx="0">
                  <c:v>250</c:v>
                </c:pt>
              </c:strCache>
            </c:strRef>
          </c:tx>
          <c:spPr>
            <a:ln w="28575" cap="rnd">
              <a:solidFill>
                <a:srgbClr val="F190A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'Ark1'!$B$9:$P$9</c:f>
              <c:numCache>
                <c:formatCode>General</c:formatCode>
                <c:ptCount val="15"/>
                <c:pt idx="0">
                  <c:v>2.8</c:v>
                </c:pt>
                <c:pt idx="1">
                  <c:v>3.8</c:v>
                </c:pt>
                <c:pt idx="2">
                  <c:v>4.5</c:v>
                </c:pt>
                <c:pt idx="3">
                  <c:v>5.0999999999999996</c:v>
                </c:pt>
                <c:pt idx="4">
                  <c:v>5.5</c:v>
                </c:pt>
                <c:pt idx="5">
                  <c:v>5.8</c:v>
                </c:pt>
                <c:pt idx="6">
                  <c:v>6.2</c:v>
                </c:pt>
                <c:pt idx="7">
                  <c:v>6.3</c:v>
                </c:pt>
                <c:pt idx="8">
                  <c:v>6.2</c:v>
                </c:pt>
                <c:pt idx="9">
                  <c:v>5.8</c:v>
                </c:pt>
                <c:pt idx="10">
                  <c:v>5.5</c:v>
                </c:pt>
                <c:pt idx="11">
                  <c:v>5.0999999999999996</c:v>
                </c:pt>
                <c:pt idx="12">
                  <c:v>4.5</c:v>
                </c:pt>
                <c:pt idx="13">
                  <c:v>3.8</c:v>
                </c:pt>
                <c:pt idx="14">
                  <c:v>2.8</c:v>
                </c:pt>
              </c:numCache>
            </c:numRef>
          </c:val>
          <c:smooth val="0"/>
          <c:extLst>
            <c:ext xmlns:c16="http://schemas.microsoft.com/office/drawing/2014/chart" uri="{C3380CC4-5D6E-409C-BE32-E72D297353CC}">
              <c16:uniqueId val="{00000004-FB8D-46AE-ADF3-AA4509AFF6FF}"/>
            </c:ext>
          </c:extLst>
        </c:ser>
        <c:ser>
          <c:idx val="7"/>
          <c:order val="7"/>
          <c:tx>
            <c:strRef>
              <c:f>'Ark1'!$A$10</c:f>
              <c:strCache>
                <c:ptCount val="1"/>
                <c:pt idx="0">
                  <c:v>300</c:v>
                </c:pt>
              </c:strCache>
            </c:strRef>
          </c:tx>
          <c:spPr>
            <a:ln w="28575" cap="rnd">
              <a:solidFill>
                <a:srgbClr val="FBE1E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'Ark1'!$B$10:$P$10</c:f>
              <c:numCache>
                <c:formatCode>General</c:formatCode>
                <c:ptCount val="15"/>
                <c:pt idx="0">
                  <c:v>2.5</c:v>
                </c:pt>
                <c:pt idx="1">
                  <c:v>3.5</c:v>
                </c:pt>
                <c:pt idx="2">
                  <c:v>4.0999999999999996</c:v>
                </c:pt>
                <c:pt idx="3">
                  <c:v>4.5999999999999996</c:v>
                </c:pt>
                <c:pt idx="4">
                  <c:v>5</c:v>
                </c:pt>
                <c:pt idx="5">
                  <c:v>5.3</c:v>
                </c:pt>
                <c:pt idx="6">
                  <c:v>5.7</c:v>
                </c:pt>
                <c:pt idx="7">
                  <c:v>5.8</c:v>
                </c:pt>
                <c:pt idx="8">
                  <c:v>5.7</c:v>
                </c:pt>
                <c:pt idx="9">
                  <c:v>5.3</c:v>
                </c:pt>
                <c:pt idx="10">
                  <c:v>5</c:v>
                </c:pt>
                <c:pt idx="11">
                  <c:v>4.5999999999999996</c:v>
                </c:pt>
                <c:pt idx="12">
                  <c:v>4.0999999999999996</c:v>
                </c:pt>
                <c:pt idx="13">
                  <c:v>3.5</c:v>
                </c:pt>
                <c:pt idx="14">
                  <c:v>2.5</c:v>
                </c:pt>
              </c:numCache>
            </c:numRef>
          </c:val>
          <c:smooth val="0"/>
          <c:extLst>
            <c:ext xmlns:c16="http://schemas.microsoft.com/office/drawing/2014/chart" uri="{C3380CC4-5D6E-409C-BE32-E72D297353CC}">
              <c16:uniqueId val="{00000005-FB8D-46AE-ADF3-AA4509AFF6FF}"/>
            </c:ext>
          </c:extLst>
        </c:ser>
        <c:ser>
          <c:idx val="8"/>
          <c:order val="8"/>
          <c:tx>
            <c:strRef>
              <c:f>'Ark1'!$A$11</c:f>
              <c:strCache>
                <c:ptCount val="1"/>
                <c:pt idx="0">
                  <c:v>400</c:v>
                </c:pt>
              </c:strCache>
            </c:strRef>
          </c:tx>
          <c:spPr>
            <a:ln w="28575" cap="rnd">
              <a:solidFill>
                <a:schemeClr val="bg1">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'Ark1'!$B$11:$P$11</c:f>
              <c:numCache>
                <c:formatCode>General</c:formatCode>
                <c:ptCount val="15"/>
                <c:pt idx="0">
                  <c:v>2.2000000000000002</c:v>
                </c:pt>
                <c:pt idx="1">
                  <c:v>3</c:v>
                </c:pt>
                <c:pt idx="2">
                  <c:v>3.6</c:v>
                </c:pt>
                <c:pt idx="3">
                  <c:v>4</c:v>
                </c:pt>
                <c:pt idx="4">
                  <c:v>4.3</c:v>
                </c:pt>
                <c:pt idx="5">
                  <c:v>4.5999999999999996</c:v>
                </c:pt>
                <c:pt idx="6">
                  <c:v>4.9000000000000004</c:v>
                </c:pt>
                <c:pt idx="7">
                  <c:v>5</c:v>
                </c:pt>
                <c:pt idx="8">
                  <c:v>4.9000000000000004</c:v>
                </c:pt>
                <c:pt idx="9">
                  <c:v>4.5999999999999996</c:v>
                </c:pt>
                <c:pt idx="10">
                  <c:v>4.3</c:v>
                </c:pt>
                <c:pt idx="11">
                  <c:v>4</c:v>
                </c:pt>
                <c:pt idx="12">
                  <c:v>3.6</c:v>
                </c:pt>
                <c:pt idx="13">
                  <c:v>3</c:v>
                </c:pt>
                <c:pt idx="14">
                  <c:v>2.2000000000000002</c:v>
                </c:pt>
              </c:numCache>
            </c:numRef>
          </c:val>
          <c:smooth val="0"/>
          <c:extLst>
            <c:ext xmlns:c16="http://schemas.microsoft.com/office/drawing/2014/chart" uri="{C3380CC4-5D6E-409C-BE32-E72D297353CC}">
              <c16:uniqueId val="{00000006-FB8D-46AE-ADF3-AA4509AFF6FF}"/>
            </c:ext>
          </c:extLst>
        </c:ser>
        <c:ser>
          <c:idx val="9"/>
          <c:order val="9"/>
          <c:tx>
            <c:strRef>
              <c:f>'Ark1'!$A$12</c:f>
              <c:strCache>
                <c:ptCount val="1"/>
                <c:pt idx="0">
                  <c:v>500</c:v>
                </c:pt>
              </c:strCache>
            </c:strRef>
          </c:tx>
          <c:spPr>
            <a:ln w="28575" cap="rnd">
              <a:solidFill>
                <a:srgbClr val="63636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'Ark1'!$B$12:$P$12</c:f>
              <c:numCache>
                <c:formatCode>General</c:formatCode>
                <c:ptCount val="15"/>
                <c:pt idx="0">
                  <c:v>1.9</c:v>
                </c:pt>
                <c:pt idx="1">
                  <c:v>2.7</c:v>
                </c:pt>
                <c:pt idx="2">
                  <c:v>3.2</c:v>
                </c:pt>
                <c:pt idx="3">
                  <c:v>3.6</c:v>
                </c:pt>
                <c:pt idx="4">
                  <c:v>3.9</c:v>
                </c:pt>
                <c:pt idx="5">
                  <c:v>4.0999999999999996</c:v>
                </c:pt>
                <c:pt idx="6">
                  <c:v>4.4000000000000004</c:v>
                </c:pt>
                <c:pt idx="7">
                  <c:v>4.5</c:v>
                </c:pt>
                <c:pt idx="8">
                  <c:v>4.4000000000000004</c:v>
                </c:pt>
                <c:pt idx="9">
                  <c:v>4.0999999999999996</c:v>
                </c:pt>
                <c:pt idx="10">
                  <c:v>3.9</c:v>
                </c:pt>
                <c:pt idx="11">
                  <c:v>3.6</c:v>
                </c:pt>
                <c:pt idx="12">
                  <c:v>3.2</c:v>
                </c:pt>
                <c:pt idx="13">
                  <c:v>2.7</c:v>
                </c:pt>
                <c:pt idx="14">
                  <c:v>1.9</c:v>
                </c:pt>
              </c:numCache>
            </c:numRef>
          </c:val>
          <c:smooth val="0"/>
          <c:extLst>
            <c:ext xmlns:c16="http://schemas.microsoft.com/office/drawing/2014/chart" uri="{C3380CC4-5D6E-409C-BE32-E72D297353CC}">
              <c16:uniqueId val="{00000007-FB8D-46AE-ADF3-AA4509AFF6FF}"/>
            </c:ext>
          </c:extLst>
        </c:ser>
        <c:ser>
          <c:idx val="10"/>
          <c:order val="10"/>
          <c:tx>
            <c:strRef>
              <c:f>'Ark1'!$A$13</c:f>
              <c:strCache>
                <c:ptCount val="1"/>
                <c:pt idx="0">
                  <c:v>600</c:v>
                </c:pt>
              </c:strCache>
            </c:strRef>
          </c:tx>
          <c:spPr>
            <a:ln w="28575" cap="rnd">
              <a:solidFill>
                <a:srgbClr val="A8D8D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'Ark1'!$B$13:$P$13</c:f>
              <c:numCache>
                <c:formatCode>General</c:formatCode>
                <c:ptCount val="15"/>
                <c:pt idx="0">
                  <c:v>1.8</c:v>
                </c:pt>
                <c:pt idx="1">
                  <c:v>2.5</c:v>
                </c:pt>
                <c:pt idx="2">
                  <c:v>2.9</c:v>
                </c:pt>
                <c:pt idx="3">
                  <c:v>3.3</c:v>
                </c:pt>
                <c:pt idx="4">
                  <c:v>3.5</c:v>
                </c:pt>
                <c:pt idx="5">
                  <c:v>3.7</c:v>
                </c:pt>
                <c:pt idx="6">
                  <c:v>4</c:v>
                </c:pt>
                <c:pt idx="7">
                  <c:v>4.0999999999999996</c:v>
                </c:pt>
                <c:pt idx="8">
                  <c:v>4</c:v>
                </c:pt>
                <c:pt idx="9">
                  <c:v>3.7</c:v>
                </c:pt>
                <c:pt idx="10">
                  <c:v>3.5</c:v>
                </c:pt>
                <c:pt idx="11">
                  <c:v>3.3</c:v>
                </c:pt>
                <c:pt idx="12">
                  <c:v>2.9</c:v>
                </c:pt>
                <c:pt idx="13">
                  <c:v>2.5</c:v>
                </c:pt>
                <c:pt idx="14">
                  <c:v>1.8</c:v>
                </c:pt>
              </c:numCache>
            </c:numRef>
          </c:val>
          <c:smooth val="0"/>
          <c:extLst>
            <c:ext xmlns:c16="http://schemas.microsoft.com/office/drawing/2014/chart" uri="{C3380CC4-5D6E-409C-BE32-E72D297353CC}">
              <c16:uniqueId val="{00000008-FB8D-46AE-ADF3-AA4509AFF6FF}"/>
            </c:ext>
          </c:extLst>
        </c:ser>
        <c:ser>
          <c:idx val="11"/>
          <c:order val="11"/>
          <c:tx>
            <c:strRef>
              <c:f>'Ark1'!$A$14</c:f>
              <c:strCache>
                <c:ptCount val="1"/>
                <c:pt idx="0">
                  <c:v>700</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'Ark1'!$B$14:$P$14</c:f>
            </c:numRef>
          </c:val>
          <c:smooth val="0"/>
          <c:extLst>
            <c:ext xmlns:c16="http://schemas.microsoft.com/office/drawing/2014/chart" uri="{C3380CC4-5D6E-409C-BE32-E72D297353CC}">
              <c16:uniqueId val="{00000009-FB8D-46AE-ADF3-AA4509AFF6FF}"/>
            </c:ext>
          </c:extLst>
        </c:ser>
        <c:ser>
          <c:idx val="12"/>
          <c:order val="12"/>
          <c:tx>
            <c:strRef>
              <c:f>'Ark1'!$A$15</c:f>
              <c:strCache>
                <c:ptCount val="1"/>
                <c:pt idx="0">
                  <c:v>800</c:v>
                </c:pt>
              </c:strCache>
            </c:strRef>
          </c:tx>
          <c:spPr>
            <a:ln w="28575" cap="rnd">
              <a:solidFill>
                <a:srgbClr val="66BAB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'Ark1'!$B$15:$P$15</c:f>
              <c:numCache>
                <c:formatCode>General</c:formatCode>
                <c:ptCount val="15"/>
                <c:pt idx="0">
                  <c:v>1.5</c:v>
                </c:pt>
                <c:pt idx="1">
                  <c:v>2.1</c:v>
                </c:pt>
                <c:pt idx="2">
                  <c:v>2.5</c:v>
                </c:pt>
                <c:pt idx="3">
                  <c:v>2.8</c:v>
                </c:pt>
                <c:pt idx="4">
                  <c:v>3.1</c:v>
                </c:pt>
                <c:pt idx="5">
                  <c:v>3.2</c:v>
                </c:pt>
                <c:pt idx="6">
                  <c:v>3.5</c:v>
                </c:pt>
                <c:pt idx="7">
                  <c:v>3.5</c:v>
                </c:pt>
                <c:pt idx="8">
                  <c:v>3.5</c:v>
                </c:pt>
                <c:pt idx="9">
                  <c:v>3.2</c:v>
                </c:pt>
                <c:pt idx="10">
                  <c:v>3.1</c:v>
                </c:pt>
                <c:pt idx="11">
                  <c:v>2.8</c:v>
                </c:pt>
                <c:pt idx="12">
                  <c:v>2.5</c:v>
                </c:pt>
                <c:pt idx="13">
                  <c:v>2.1</c:v>
                </c:pt>
                <c:pt idx="14">
                  <c:v>1.5</c:v>
                </c:pt>
              </c:numCache>
            </c:numRef>
          </c:val>
          <c:smooth val="0"/>
          <c:extLst>
            <c:ext xmlns:c16="http://schemas.microsoft.com/office/drawing/2014/chart" uri="{C3380CC4-5D6E-409C-BE32-E72D297353CC}">
              <c16:uniqueId val="{0000000A-FB8D-46AE-ADF3-AA4509AFF6FF}"/>
            </c:ext>
          </c:extLst>
        </c:ser>
        <c:ser>
          <c:idx val="14"/>
          <c:order val="13"/>
          <c:tx>
            <c:strRef>
              <c:f>'Ark1'!$A$17</c:f>
              <c:strCache>
                <c:ptCount val="1"/>
                <c:pt idx="0">
                  <c:v>1000</c:v>
                </c:pt>
              </c:strCache>
            </c:strRef>
          </c:tx>
          <c:spPr>
            <a:ln w="44450" cap="rnd">
              <a:solidFill>
                <a:srgbClr val="3B857E"/>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'Ark1'!$B$17:$P$17</c:f>
              <c:numCache>
                <c:formatCode>General</c:formatCode>
                <c:ptCount val="15"/>
                <c:pt idx="0">
                  <c:v>1.4</c:v>
                </c:pt>
                <c:pt idx="1">
                  <c:v>1.9</c:v>
                </c:pt>
                <c:pt idx="2">
                  <c:v>2.2999999999999998</c:v>
                </c:pt>
                <c:pt idx="3">
                  <c:v>2.5</c:v>
                </c:pt>
                <c:pt idx="4">
                  <c:v>2.7</c:v>
                </c:pt>
                <c:pt idx="5">
                  <c:v>2.9</c:v>
                </c:pt>
                <c:pt idx="6">
                  <c:v>3.1</c:v>
                </c:pt>
                <c:pt idx="7">
                  <c:v>3.2</c:v>
                </c:pt>
                <c:pt idx="8">
                  <c:v>3.1</c:v>
                </c:pt>
                <c:pt idx="9">
                  <c:v>2.9</c:v>
                </c:pt>
                <c:pt idx="10">
                  <c:v>2.7</c:v>
                </c:pt>
                <c:pt idx="11">
                  <c:v>2.5</c:v>
                </c:pt>
                <c:pt idx="12">
                  <c:v>2.2999999999999998</c:v>
                </c:pt>
                <c:pt idx="13">
                  <c:v>1.9</c:v>
                </c:pt>
                <c:pt idx="14">
                  <c:v>1.4</c:v>
                </c:pt>
              </c:numCache>
            </c:numRef>
          </c:val>
          <c:smooth val="0"/>
          <c:extLst>
            <c:ext xmlns:c16="http://schemas.microsoft.com/office/drawing/2014/chart" uri="{C3380CC4-5D6E-409C-BE32-E72D297353CC}">
              <c16:uniqueId val="{0000000C-FB8D-46AE-ADF3-AA4509AFF6FF}"/>
            </c:ext>
          </c:extLst>
        </c:ser>
        <c:ser>
          <c:idx val="15"/>
          <c:order val="14"/>
          <c:tx>
            <c:strRef>
              <c:f>'Ark1'!$A$18</c:f>
              <c:strCache>
                <c:ptCount val="1"/>
                <c:pt idx="0">
                  <c:v>1200</c:v>
                </c:pt>
              </c:strCache>
            </c:strRef>
          </c:tx>
          <c:spPr>
            <a:ln w="28575" cap="rnd">
              <a:solidFill>
                <a:srgbClr val="3B857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'Ark1'!$B$18:$P$18</c:f>
              <c:numCache>
                <c:formatCode>General</c:formatCode>
                <c:ptCount val="15"/>
                <c:pt idx="0">
                  <c:v>1.2</c:v>
                </c:pt>
                <c:pt idx="1">
                  <c:v>1.7</c:v>
                </c:pt>
                <c:pt idx="2">
                  <c:v>2</c:v>
                </c:pt>
                <c:pt idx="3">
                  <c:v>2.2999999999999998</c:v>
                </c:pt>
                <c:pt idx="4">
                  <c:v>2.5</c:v>
                </c:pt>
                <c:pt idx="5">
                  <c:v>2.6</c:v>
                </c:pt>
                <c:pt idx="6">
                  <c:v>2.8</c:v>
                </c:pt>
                <c:pt idx="7">
                  <c:v>2.8</c:v>
                </c:pt>
                <c:pt idx="8">
                  <c:v>2.8</c:v>
                </c:pt>
                <c:pt idx="9">
                  <c:v>2.6</c:v>
                </c:pt>
                <c:pt idx="10">
                  <c:v>2.5</c:v>
                </c:pt>
                <c:pt idx="11">
                  <c:v>2.2999999999999998</c:v>
                </c:pt>
                <c:pt idx="12">
                  <c:v>2</c:v>
                </c:pt>
                <c:pt idx="13">
                  <c:v>1.7</c:v>
                </c:pt>
                <c:pt idx="14">
                  <c:v>1.2</c:v>
                </c:pt>
              </c:numCache>
            </c:numRef>
          </c:val>
          <c:smooth val="0"/>
          <c:extLst>
            <c:ext xmlns:c16="http://schemas.microsoft.com/office/drawing/2014/chart" uri="{C3380CC4-5D6E-409C-BE32-E72D297353CC}">
              <c16:uniqueId val="{0000000D-FB8D-46AE-ADF3-AA4509AFF6FF}"/>
            </c:ext>
          </c:extLst>
        </c:ser>
        <c:dLbls>
          <c:dLblPos val="t"/>
          <c:showLegendKey val="0"/>
          <c:showVal val="1"/>
          <c:showCatName val="0"/>
          <c:showSerName val="0"/>
          <c:showPercent val="0"/>
          <c:showBubbleSize val="0"/>
        </c:dLbls>
        <c:smooth val="0"/>
        <c:axId val="577392176"/>
        <c:axId val="577393840"/>
        <c:extLst>
          <c:ext xmlns:c15="http://schemas.microsoft.com/office/drawing/2012/chart" uri="{02D57815-91ED-43cb-92C2-25804820EDAC}">
            <c15:filteredLineSeries>
              <c15:ser>
                <c:idx val="0"/>
                <c:order val="0"/>
                <c:tx>
                  <c:strRef>
                    <c:extLst>
                      <c:ext uri="{02D57815-91ED-43cb-92C2-25804820EDAC}">
                        <c15:formulaRef>
                          <c15:sqref>'Ark1'!$A$3</c15:sqref>
                        </c15:formulaRef>
                      </c:ext>
                    </c:extLst>
                    <c:strCache>
                      <c:ptCount val="1"/>
                      <c:pt idx="0">
                        <c:v>20</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'Ark1'!$B$2:$P$2</c15:sqref>
                        </c15:formulaRef>
                      </c:ext>
                    </c:extLst>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extLst>
                      <c:ext uri="{02D57815-91ED-43cb-92C2-25804820EDAC}">
                        <c15:formulaRef>
                          <c15:sqref>'Ark1'!$B$3:$P$3</c15:sqref>
                        </c15:formulaRef>
                      </c:ext>
                    </c:extLst>
                    <c:numCache>
                      <c:formatCode>General</c:formatCode>
                      <c:ptCount val="15"/>
                      <c:pt idx="0">
                        <c:v>8.6</c:v>
                      </c:pt>
                      <c:pt idx="1">
                        <c:v>12</c:v>
                      </c:pt>
                      <c:pt idx="2">
                        <c:v>14.2</c:v>
                      </c:pt>
                      <c:pt idx="3">
                        <c:v>16</c:v>
                      </c:pt>
                      <c:pt idx="4">
                        <c:v>17.399999999999999</c:v>
                      </c:pt>
                      <c:pt idx="5">
                        <c:v>18.3</c:v>
                      </c:pt>
                      <c:pt idx="6">
                        <c:v>19.600000000000001</c:v>
                      </c:pt>
                      <c:pt idx="7">
                        <c:v>20</c:v>
                      </c:pt>
                      <c:pt idx="8">
                        <c:v>19.600000000000001</c:v>
                      </c:pt>
                      <c:pt idx="9">
                        <c:v>18.3</c:v>
                      </c:pt>
                      <c:pt idx="10">
                        <c:v>17.399999999999999</c:v>
                      </c:pt>
                      <c:pt idx="11">
                        <c:v>16</c:v>
                      </c:pt>
                      <c:pt idx="12">
                        <c:v>14.2</c:v>
                      </c:pt>
                      <c:pt idx="13">
                        <c:v>12</c:v>
                      </c:pt>
                      <c:pt idx="14">
                        <c:v>8.6</c:v>
                      </c:pt>
                    </c:numCache>
                  </c:numRef>
                </c:val>
                <c:smooth val="0"/>
                <c:extLst>
                  <c:ext xmlns:c16="http://schemas.microsoft.com/office/drawing/2014/chart" uri="{C3380CC4-5D6E-409C-BE32-E72D297353CC}">
                    <c16:uniqueId val="{0000000E-FB8D-46AE-ADF3-AA4509AFF6F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'Ark1'!$A$4</c15:sqref>
                        </c15:formulaRef>
                      </c:ext>
                    </c:extLst>
                    <c:strCache>
                      <c:ptCount val="1"/>
                      <c:pt idx="0">
                        <c:v>50</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'Ark1'!$B$2:$P$2</c15:sqref>
                        </c15:formulaRef>
                      </c:ext>
                    </c:extLst>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extLst xmlns:c15="http://schemas.microsoft.com/office/drawing/2012/chart">
                      <c:ext xmlns:c15="http://schemas.microsoft.com/office/drawing/2012/chart" uri="{02D57815-91ED-43cb-92C2-25804820EDAC}">
                        <c15:formulaRef>
                          <c15:sqref>'Ark1'!$B$4:$P$4</c15:sqref>
                        </c15:formulaRef>
                      </c:ext>
                    </c:extLst>
                    <c:numCache>
                      <c:formatCode>General</c:formatCode>
                      <c:ptCount val="15"/>
                      <c:pt idx="0">
                        <c:v>6.2</c:v>
                      </c:pt>
                      <c:pt idx="1">
                        <c:v>8.5</c:v>
                      </c:pt>
                      <c:pt idx="2">
                        <c:v>10.1</c:v>
                      </c:pt>
                      <c:pt idx="3">
                        <c:v>11.3</c:v>
                      </c:pt>
                      <c:pt idx="4">
                        <c:v>12.2</c:v>
                      </c:pt>
                      <c:pt idx="5">
                        <c:v>13</c:v>
                      </c:pt>
                      <c:pt idx="6">
                        <c:v>13.9</c:v>
                      </c:pt>
                      <c:pt idx="7">
                        <c:v>14.1</c:v>
                      </c:pt>
                      <c:pt idx="8">
                        <c:v>13.9</c:v>
                      </c:pt>
                      <c:pt idx="9">
                        <c:v>13</c:v>
                      </c:pt>
                      <c:pt idx="10">
                        <c:v>12.2</c:v>
                      </c:pt>
                      <c:pt idx="11">
                        <c:v>11.3</c:v>
                      </c:pt>
                      <c:pt idx="12">
                        <c:v>10.1</c:v>
                      </c:pt>
                      <c:pt idx="13">
                        <c:v>8.5</c:v>
                      </c:pt>
                      <c:pt idx="14">
                        <c:v>6.2</c:v>
                      </c:pt>
                    </c:numCache>
                  </c:numRef>
                </c:val>
                <c:smooth val="0"/>
                <c:extLst xmlns:c15="http://schemas.microsoft.com/office/drawing/2012/chart">
                  <c:ext xmlns:c16="http://schemas.microsoft.com/office/drawing/2014/chart" uri="{C3380CC4-5D6E-409C-BE32-E72D297353CC}">
                    <c16:uniqueId val="{0000000F-FB8D-46AE-ADF3-AA4509AFF6FF}"/>
                  </c:ext>
                </c:extLst>
              </c15:ser>
            </c15:filteredLineSeries>
          </c:ext>
        </c:extLst>
      </c:lineChart>
      <c:catAx>
        <c:axId val="57739217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crossAx val="577393840"/>
        <c:crosses val="autoZero"/>
        <c:auto val="1"/>
        <c:lblAlgn val="ctr"/>
        <c:lblOffset val="100"/>
        <c:noMultiLvlLbl val="0"/>
      </c:catAx>
      <c:valAx>
        <c:axId val="577393840"/>
        <c:scaling>
          <c:orientation val="minMax"/>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577392176"/>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r>
              <a:rPr lang="nb-NO" sz="2800" b="0" i="0" baseline="0" dirty="0">
                <a:solidFill>
                  <a:schemeClr val="bg2">
                    <a:lumMod val="25000"/>
                  </a:schemeClr>
                </a:solidFill>
                <a:effectLst/>
              </a:rPr>
              <a:t>Antall respondenter = 200</a:t>
            </a:r>
          </a:p>
        </c:rich>
      </c:tx>
      <c:layout>
        <c:manualLayout>
          <c:xMode val="edge"/>
          <c:yMode val="edge"/>
          <c:x val="0.33669587734404316"/>
          <c:y val="4.589746922730322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endParaRPr lang="nb-NO"/>
        </a:p>
      </c:txPr>
    </c:title>
    <c:autoTitleDeleted val="0"/>
    <c:plotArea>
      <c:layout/>
      <c:barChart>
        <c:barDir val="col"/>
        <c:grouping val="clustered"/>
        <c:varyColors val="0"/>
        <c:ser>
          <c:idx val="1"/>
          <c:order val="0"/>
          <c:spPr>
            <a:gradFill>
              <a:gsLst>
                <a:gs pos="0">
                  <a:schemeClr val="accent1">
                    <a:lumMod val="40000"/>
                    <a:lumOff val="60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6.3000000000000014E-2"/>
            <c:spPr>
              <a:noFill/>
              <a:ln w="50800" cap="sq" cmpd="sng" algn="ctr">
                <a:solidFill>
                  <a:srgbClr val="D94A94"/>
                </a:solidFill>
                <a:round/>
              </a:ln>
              <a:effectLst/>
            </c:spPr>
          </c:errBars>
          <c:val>
            <c:numRef>
              <c:f>YesYes!$A$6</c:f>
              <c:numCache>
                <c:formatCode>0%</c:formatCode>
                <c:ptCount val="1"/>
                <c:pt idx="0">
                  <c:v>0.6</c:v>
                </c:pt>
              </c:numCache>
            </c:numRef>
          </c:val>
          <c:extLst>
            <c:ext xmlns:c16="http://schemas.microsoft.com/office/drawing/2014/chart" uri="{C3380CC4-5D6E-409C-BE32-E72D297353CC}">
              <c16:uniqueId val="{00000001-66A5-4A88-B3AC-BE452A8CEBED}"/>
            </c:ext>
          </c:extLst>
        </c:ser>
        <c:ser>
          <c:idx val="2"/>
          <c:order val="1"/>
          <c:spPr>
            <a:gradFill>
              <a:gsLst>
                <a:gs pos="0">
                  <a:schemeClr val="accent4">
                    <a:lumMod val="40000"/>
                    <a:lumOff val="60000"/>
                  </a:schemeClr>
                </a:gs>
                <a:gs pos="100000">
                  <a:srgbClr val="3B857E"/>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6.8000000000000019E-2"/>
            <c:spPr>
              <a:noFill/>
              <a:ln w="50800" cap="sq" cmpd="sng" algn="ctr">
                <a:solidFill>
                  <a:srgbClr val="3B857E"/>
                </a:solidFill>
                <a:round/>
                <a:tailEnd type="none"/>
              </a:ln>
              <a:effectLst/>
            </c:spPr>
          </c:errBars>
          <c:val>
            <c:numRef>
              <c:f>YesYes!$A$7</c:f>
              <c:numCache>
                <c:formatCode>0%</c:formatCode>
                <c:ptCount val="1"/>
                <c:pt idx="0">
                  <c:v>0.52</c:v>
                </c:pt>
              </c:numCache>
            </c:numRef>
          </c:val>
          <c:extLst>
            <c:ext xmlns:c16="http://schemas.microsoft.com/office/drawing/2014/chart" uri="{C3380CC4-5D6E-409C-BE32-E72D297353CC}">
              <c16:uniqueId val="{00000002-66A5-4A88-B3AC-BE452A8CEBED}"/>
            </c:ext>
          </c:extLst>
        </c:ser>
        <c:dLbls>
          <c:showLegendKey val="0"/>
          <c:showVal val="0"/>
          <c:showCatName val="0"/>
          <c:showSerName val="0"/>
          <c:showPercent val="0"/>
          <c:showBubbleSize val="0"/>
        </c:dLbls>
        <c:gapWidth val="500"/>
        <c:axId val="688912863"/>
        <c:axId val="553316479"/>
      </c:barChart>
      <c:catAx>
        <c:axId val="688912863"/>
        <c:scaling>
          <c:orientation val="minMax"/>
        </c:scaling>
        <c:delete val="1"/>
        <c:axPos val="b"/>
        <c:majorTickMark val="none"/>
        <c:minorTickMark val="none"/>
        <c:tickLblPos val="nextTo"/>
        <c:crossAx val="553316479"/>
        <c:crosses val="autoZero"/>
        <c:auto val="1"/>
        <c:lblAlgn val="ctr"/>
        <c:lblOffset val="100"/>
        <c:noMultiLvlLbl val="0"/>
      </c:catAx>
      <c:valAx>
        <c:axId val="553316479"/>
        <c:scaling>
          <c:orientation val="minMax"/>
          <c:max val="0.70000000000000007"/>
        </c:scaling>
        <c:delete val="0"/>
        <c:axPos val="l"/>
        <c:majorGridlines>
          <c:spPr>
            <a:ln w="9525" cap="flat" cmpd="sng" algn="ctr">
              <a:solidFill>
                <a:schemeClr val="bg1">
                  <a:lumMod val="95000"/>
                </a:schemeClr>
              </a:solidFill>
              <a:round/>
            </a:ln>
            <a:effectLst/>
          </c:spPr>
        </c:majorGridlines>
        <c:numFmt formatCode="#\ %"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2">
                    <a:lumMod val="25000"/>
                  </a:schemeClr>
                </a:solidFill>
                <a:latin typeface="+mn-lt"/>
                <a:ea typeface="+mn-ea"/>
                <a:cs typeface="+mn-cs"/>
              </a:defRPr>
            </a:pPr>
            <a:endParaRPr lang="nb-NO"/>
          </a:p>
        </c:txPr>
        <c:crossAx val="68891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r>
              <a:rPr lang="nb-NO" sz="2800" b="0" i="0" u="none" strike="noStrike" kern="1200" spc="0" baseline="0" dirty="0">
                <a:solidFill>
                  <a:schemeClr val="bg2">
                    <a:lumMod val="25000"/>
                  </a:schemeClr>
                </a:solidFill>
                <a:effectLst/>
              </a:rPr>
              <a:t>Antall respondenter </a:t>
            </a:r>
            <a:r>
              <a:rPr lang="nb-NO" sz="2800" b="0" i="0" u="none" strike="noStrike" baseline="0" dirty="0">
                <a:solidFill>
                  <a:schemeClr val="bg2">
                    <a:lumMod val="25000"/>
                  </a:schemeClr>
                </a:solidFill>
                <a:effectLst/>
              </a:rPr>
              <a:t> </a:t>
            </a:r>
            <a:r>
              <a:rPr lang="nb-NO" sz="2800" dirty="0">
                <a:solidFill>
                  <a:schemeClr val="bg2">
                    <a:lumMod val="25000"/>
                  </a:schemeClr>
                </a:solidFill>
              </a:rPr>
              <a:t>= 1 000</a:t>
            </a:r>
          </a:p>
        </c:rich>
      </c:tx>
      <c:layout>
        <c:manualLayout>
          <c:xMode val="edge"/>
          <c:yMode val="edge"/>
          <c:x val="0.32789656401402956"/>
          <c:y val="4.293634218038043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endParaRPr lang="nb-NO"/>
        </a:p>
      </c:txPr>
    </c:title>
    <c:autoTitleDeleted val="0"/>
    <c:plotArea>
      <c:layout>
        <c:manualLayout>
          <c:layoutTarget val="inner"/>
          <c:xMode val="edge"/>
          <c:yMode val="edge"/>
          <c:x val="1.2611458390131539E-2"/>
          <c:y val="8.8541787704762301E-2"/>
          <c:w val="0.97477708321973688"/>
          <c:h val="0.89554383868817256"/>
        </c:manualLayout>
      </c:layout>
      <c:barChart>
        <c:barDir val="col"/>
        <c:grouping val="clustered"/>
        <c:varyColors val="0"/>
        <c:ser>
          <c:idx val="1"/>
          <c:order val="0"/>
          <c:spPr>
            <a:gradFill>
              <a:gsLst>
                <a:gs pos="0">
                  <a:schemeClr val="accent1">
                    <a:lumMod val="40000"/>
                    <a:lumOff val="60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2.7000000000000007E-2"/>
            <c:spPr>
              <a:noFill/>
              <a:ln w="50800" cap="sq" cmpd="sng" algn="ctr">
                <a:solidFill>
                  <a:schemeClr val="accent1"/>
                </a:solidFill>
                <a:round/>
              </a:ln>
              <a:effectLst/>
            </c:spPr>
          </c:errBars>
          <c:val>
            <c:numRef>
              <c:f>YesYes!$B$6</c:f>
              <c:numCache>
                <c:formatCode>0%</c:formatCode>
                <c:ptCount val="1"/>
                <c:pt idx="0">
                  <c:v>0.6</c:v>
                </c:pt>
              </c:numCache>
            </c:numRef>
          </c:val>
          <c:extLst>
            <c:ext xmlns:c16="http://schemas.microsoft.com/office/drawing/2014/chart" uri="{C3380CC4-5D6E-409C-BE32-E72D297353CC}">
              <c16:uniqueId val="{00000001-6675-43A9-9ACB-50F59ADBAB4F}"/>
            </c:ext>
          </c:extLst>
        </c:ser>
        <c:ser>
          <c:idx val="2"/>
          <c:order val="1"/>
          <c:spPr>
            <a:gradFill>
              <a:gsLst>
                <a:gs pos="0">
                  <a:schemeClr val="accent4">
                    <a:lumMod val="40000"/>
                    <a:lumOff val="60000"/>
                  </a:schemeClr>
                </a:gs>
                <a:gs pos="100000">
                  <a:srgbClr val="3B857E"/>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3.1000000000000007E-2"/>
            <c:spPr>
              <a:noFill/>
              <a:ln w="50800" cap="sq" cmpd="sng" algn="ctr">
                <a:solidFill>
                  <a:srgbClr val="3B857E"/>
                </a:solidFill>
                <a:round/>
              </a:ln>
              <a:effectLst/>
            </c:spPr>
          </c:errBars>
          <c:val>
            <c:numRef>
              <c:f>YesYes!$B$7</c:f>
              <c:numCache>
                <c:formatCode>0%</c:formatCode>
                <c:ptCount val="1"/>
                <c:pt idx="0">
                  <c:v>0.52</c:v>
                </c:pt>
              </c:numCache>
            </c:numRef>
          </c:val>
          <c:extLst>
            <c:ext xmlns:c16="http://schemas.microsoft.com/office/drawing/2014/chart" uri="{C3380CC4-5D6E-409C-BE32-E72D297353CC}">
              <c16:uniqueId val="{00000002-6675-43A9-9ACB-50F59ADBAB4F}"/>
            </c:ext>
          </c:extLst>
        </c:ser>
        <c:dLbls>
          <c:showLegendKey val="0"/>
          <c:showVal val="0"/>
          <c:showCatName val="0"/>
          <c:showSerName val="0"/>
          <c:showPercent val="0"/>
          <c:showBubbleSize val="0"/>
        </c:dLbls>
        <c:gapWidth val="500"/>
        <c:axId val="688912863"/>
        <c:axId val="553316479"/>
      </c:barChart>
      <c:catAx>
        <c:axId val="688912863"/>
        <c:scaling>
          <c:orientation val="minMax"/>
        </c:scaling>
        <c:delete val="1"/>
        <c:axPos val="b"/>
        <c:majorTickMark val="none"/>
        <c:minorTickMark val="none"/>
        <c:tickLblPos val="nextTo"/>
        <c:crossAx val="553316479"/>
        <c:crosses val="autoZero"/>
        <c:auto val="1"/>
        <c:lblAlgn val="ctr"/>
        <c:lblOffset val="100"/>
        <c:noMultiLvlLbl val="0"/>
      </c:catAx>
      <c:valAx>
        <c:axId val="553316479"/>
        <c:scaling>
          <c:orientation val="minMax"/>
        </c:scaling>
        <c:delete val="1"/>
        <c:axPos val="l"/>
        <c:majorGridlines>
          <c:spPr>
            <a:ln w="9525" cap="flat" cmpd="sng" algn="ctr">
              <a:solidFill>
                <a:schemeClr val="bg1">
                  <a:lumMod val="95000"/>
                </a:schemeClr>
              </a:solidFill>
              <a:round/>
            </a:ln>
            <a:effectLst/>
          </c:spPr>
        </c:majorGridlines>
        <c:numFmt formatCode="#\ %" sourceLinked="0"/>
        <c:majorTickMark val="none"/>
        <c:minorTickMark val="none"/>
        <c:tickLblPos val="nextTo"/>
        <c:crossAx val="68891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Utdanning</a:t>
            </a:r>
          </a:p>
        </c:rich>
      </c:tx>
      <c:overlay val="0"/>
    </c:title>
    <c:autoTitleDeleted val="0"/>
    <c:plotArea>
      <c:layout>
        <c:manualLayout>
          <c:layoutTarget val="inner"/>
          <c:xMode val="edge"/>
          <c:yMode val="edge"/>
          <c:x val="0.47393435074332324"/>
          <c:y val="0.17945072431675274"/>
          <c:w val="0.37560086887265826"/>
          <c:h val="0.79177229726598108"/>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Grunnskole/Videregående/Yrkesskole</c:v>
                </c:pt>
                <c:pt idx="1">
                  <c:v>1-4 år ved Univ./Høyskole</c:v>
                </c:pt>
                <c:pt idx="2">
                  <c:v>5 år eller mer ved Univ./Høyskole</c:v>
                </c:pt>
              </c:strCache>
            </c:strRef>
          </c:cat>
          <c:val>
            <c:numRef>
              <c:f>'Ark1'!$B$2:$B$4</c:f>
              <c:numCache>
                <c:formatCode>###0.0%</c:formatCode>
                <c:ptCount val="3"/>
                <c:pt idx="0">
                  <c:v>0.254</c:v>
                </c:pt>
                <c:pt idx="1">
                  <c:v>0.41</c:v>
                </c:pt>
                <c:pt idx="2">
                  <c:v>0.33600000000000002</c:v>
                </c:pt>
              </c:numCache>
            </c:numRef>
          </c:val>
          <c:extLst>
            <c:ext xmlns:c16="http://schemas.microsoft.com/office/drawing/2014/chart" uri="{C3380CC4-5D6E-409C-BE32-E72D297353CC}">
              <c16:uniqueId val="{00000000-714F-43AD-9C88-F69F4C464249}"/>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Personlig inntekt</a:t>
            </a:r>
          </a:p>
        </c:rich>
      </c:tx>
      <c:overlay val="0"/>
    </c:title>
    <c:autoTitleDeleted val="0"/>
    <c:plotArea>
      <c:layout>
        <c:manualLayout>
          <c:layoutTarget val="inner"/>
          <c:xMode val="edge"/>
          <c:yMode val="edge"/>
          <c:x val="0.33760953200358795"/>
          <c:y val="0.21270950117372428"/>
          <c:w val="0.58922410422833371"/>
          <c:h val="0.63827052285070862"/>
        </c:manualLayout>
      </c:layout>
      <c:barChart>
        <c:barDir val="bar"/>
        <c:grouping val="clustered"/>
        <c:varyColors val="0"/>
        <c:ser>
          <c:idx val="0"/>
          <c:order val="0"/>
          <c:tx>
            <c:strRef>
              <c:f>'Ark1'!$B$1</c:f>
              <c:strCache>
                <c:ptCount val="1"/>
                <c:pt idx="0">
                  <c:v>Indre/Ytre vs. Vest/Øst</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&lt; 400.000</c:v>
                </c:pt>
                <c:pt idx="1">
                  <c:v>400.000-599.999</c:v>
                </c:pt>
                <c:pt idx="2">
                  <c:v>600.000-799.999</c:v>
                </c:pt>
                <c:pt idx="3">
                  <c:v>800.000-1.000.000</c:v>
                </c:pt>
                <c:pt idx="4">
                  <c:v>&gt; 1.000.000</c:v>
                </c:pt>
              </c:strCache>
            </c:strRef>
          </c:cat>
          <c:val>
            <c:numRef>
              <c:f>'Ark1'!$B$2:$B$6</c:f>
              <c:numCache>
                <c:formatCode>###0.0%</c:formatCode>
                <c:ptCount val="5"/>
                <c:pt idx="0">
                  <c:v>0.19900000000000001</c:v>
                </c:pt>
                <c:pt idx="1">
                  <c:v>0.27100000000000002</c:v>
                </c:pt>
                <c:pt idx="2">
                  <c:v>0.26700000000000002</c:v>
                </c:pt>
                <c:pt idx="3">
                  <c:v>0.14399999999999999</c:v>
                </c:pt>
                <c:pt idx="4">
                  <c:v>0.11899999999999999</c:v>
                </c:pt>
              </c:numCache>
            </c:numRef>
          </c:val>
          <c:extLst>
            <c:ext xmlns:c16="http://schemas.microsoft.com/office/drawing/2014/chart" uri="{C3380CC4-5D6E-409C-BE32-E72D297353CC}">
              <c16:uniqueId val="{00000000-3D67-4858-9FBF-7382A193E188}"/>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Husstandsinntekt</a:t>
            </a:r>
          </a:p>
        </c:rich>
      </c:tx>
      <c:overlay val="0"/>
    </c:title>
    <c:autoTitleDeleted val="0"/>
    <c:plotArea>
      <c:layout>
        <c:manualLayout>
          <c:layoutTarget val="inner"/>
          <c:xMode val="edge"/>
          <c:yMode val="edge"/>
          <c:x val="0.42003651896397332"/>
          <c:y val="0.17945072431675274"/>
          <c:w val="0.46981035424263251"/>
          <c:h val="0.79177229726598108"/>
        </c:manualLayout>
      </c:layout>
      <c:barChart>
        <c:barDir val="bar"/>
        <c:grouping val="clustered"/>
        <c:varyColors val="0"/>
        <c:ser>
          <c:idx val="0"/>
          <c:order val="0"/>
          <c:tx>
            <c:strRef>
              <c:f>'Ark1'!$B$1</c:f>
              <c:strCache>
                <c:ptCount val="1"/>
                <c:pt idx="0">
                  <c:v>By-område</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&lt; 400.000</c:v>
                </c:pt>
                <c:pt idx="1">
                  <c:v>400.000-599.999</c:v>
                </c:pt>
                <c:pt idx="2">
                  <c:v>600.000-799.999</c:v>
                </c:pt>
                <c:pt idx="3">
                  <c:v>800.000-1.000.000</c:v>
                </c:pt>
                <c:pt idx="4">
                  <c:v>1.000.000-1.200.000</c:v>
                </c:pt>
                <c:pt idx="5">
                  <c:v>1.200.000-1.400.000</c:v>
                </c:pt>
                <c:pt idx="6">
                  <c:v>&gt; 1.400.000</c:v>
                </c:pt>
              </c:strCache>
            </c:strRef>
          </c:cat>
          <c:val>
            <c:numRef>
              <c:f>'Ark1'!$B$2:$B$8</c:f>
              <c:numCache>
                <c:formatCode>###0.0%</c:formatCode>
                <c:ptCount val="7"/>
                <c:pt idx="0">
                  <c:v>7.3999999999999996E-2</c:v>
                </c:pt>
                <c:pt idx="1">
                  <c:v>0.11799999999999999</c:v>
                </c:pt>
                <c:pt idx="2">
                  <c:v>0.14899999999999999</c:v>
                </c:pt>
                <c:pt idx="3">
                  <c:v>0.112</c:v>
                </c:pt>
                <c:pt idx="4">
                  <c:v>0.14799999999999999</c:v>
                </c:pt>
                <c:pt idx="5">
                  <c:v>0.13900000000000001</c:v>
                </c:pt>
                <c:pt idx="6" formatCode="0%">
                  <c:v>0.25900000000000001</c:v>
                </c:pt>
              </c:numCache>
            </c:numRef>
          </c:val>
          <c:extLst>
            <c:ext xmlns:c16="http://schemas.microsoft.com/office/drawing/2014/chart" uri="{C3380CC4-5D6E-409C-BE32-E72D297353CC}">
              <c16:uniqueId val="{00000000-29B1-4236-BCCB-D77B7C06449A}"/>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Landsdel</a:t>
            </a:r>
          </a:p>
        </c:rich>
      </c:tx>
      <c:overlay val="0"/>
    </c:title>
    <c:autoTitleDeleted val="0"/>
    <c:plotArea>
      <c:layout>
        <c:manualLayout>
          <c:layoutTarget val="inner"/>
          <c:xMode val="edge"/>
          <c:yMode val="edge"/>
          <c:x val="0.41771808805758981"/>
          <c:y val="0.17683463536972854"/>
          <c:w val="0.29749588683964839"/>
          <c:h val="0.79177229726598108"/>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Oslo og Akershus</c:v>
                </c:pt>
                <c:pt idx="1">
                  <c:v>Sør-Østlandet</c:v>
                </c:pt>
                <c:pt idx="2">
                  <c:v>Innlandet</c:v>
                </c:pt>
                <c:pt idx="3">
                  <c:v>Agder og Rogaland</c:v>
                </c:pt>
                <c:pt idx="4">
                  <c:v>Vestlandet</c:v>
                </c:pt>
                <c:pt idx="5">
                  <c:v>Trøndelag</c:v>
                </c:pt>
                <c:pt idx="6">
                  <c:v>Nord Norge</c:v>
                </c:pt>
              </c:strCache>
            </c:strRef>
          </c:cat>
          <c:val>
            <c:numRef>
              <c:f>'Ark1'!$B$2:$B$8</c:f>
              <c:numCache>
                <c:formatCode>###0.0%</c:formatCode>
                <c:ptCount val="7"/>
                <c:pt idx="0">
                  <c:v>0.25900000000000001</c:v>
                </c:pt>
                <c:pt idx="1">
                  <c:v>0.185</c:v>
                </c:pt>
                <c:pt idx="2">
                  <c:v>7.0000000000000007E-2</c:v>
                </c:pt>
                <c:pt idx="3">
                  <c:v>0.14399999999999999</c:v>
                </c:pt>
                <c:pt idx="4">
                  <c:v>0.16600000000000001</c:v>
                </c:pt>
                <c:pt idx="5">
                  <c:v>8.7999999999999995E-2</c:v>
                </c:pt>
                <c:pt idx="6">
                  <c:v>0.09</c:v>
                </c:pt>
              </c:numCache>
            </c:numRef>
          </c:val>
          <c:extLst>
            <c:ext xmlns:c16="http://schemas.microsoft.com/office/drawing/2014/chart" uri="{C3380CC4-5D6E-409C-BE32-E72D297353CC}">
              <c16:uniqueId val="{00000000-EA1E-4105-9F30-AEA5CD9B520B}"/>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Antall innbyggere</a:t>
            </a:r>
          </a:p>
        </c:rich>
      </c:tx>
      <c:overlay val="0"/>
    </c:title>
    <c:autoTitleDeleted val="0"/>
    <c:plotArea>
      <c:layout>
        <c:manualLayout>
          <c:layoutTarget val="inner"/>
          <c:xMode val="edge"/>
          <c:yMode val="edge"/>
          <c:x val="0.47393435074332324"/>
          <c:y val="0.17945072431675274"/>
          <c:w val="0.37560086887265826"/>
          <c:h val="0.79177229726598108"/>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Storby (&gt; 100.000)</c:v>
                </c:pt>
                <c:pt idx="1">
                  <c:v>By (25.000 -100.000)</c:v>
                </c:pt>
                <c:pt idx="2">
                  <c:v>Liten by (15.000 - 25.000)</c:v>
                </c:pt>
                <c:pt idx="3">
                  <c:v>Bygd (&lt; 15.000)</c:v>
                </c:pt>
              </c:strCache>
            </c:strRef>
          </c:cat>
          <c:val>
            <c:numRef>
              <c:f>'Ark1'!$B$2:$B$5</c:f>
              <c:numCache>
                <c:formatCode>###0.0%</c:formatCode>
                <c:ptCount val="4"/>
                <c:pt idx="0">
                  <c:v>0.39300000000000002</c:v>
                </c:pt>
                <c:pt idx="1">
                  <c:v>0.33800000000000002</c:v>
                </c:pt>
                <c:pt idx="2">
                  <c:v>0.127</c:v>
                </c:pt>
                <c:pt idx="3">
                  <c:v>0.14299999999999999</c:v>
                </c:pt>
              </c:numCache>
            </c:numRef>
          </c:val>
          <c:extLst>
            <c:ext xmlns:c16="http://schemas.microsoft.com/office/drawing/2014/chart" uri="{C3380CC4-5D6E-409C-BE32-E72D297353CC}">
              <c16:uniqueId val="{00000000-49F7-413A-8C22-D4742285779C}"/>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hvilken grad er sjøen og områdene langs kysten viktig for deg (jobb, båtliv, rekreasjon)?</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viktig</c:v>
                </c:pt>
                <c:pt idx="1">
                  <c:v>Lite viktig</c:v>
                </c:pt>
                <c:pt idx="2">
                  <c:v>Viktig</c:v>
                </c:pt>
                <c:pt idx="3">
                  <c:v>Svært viktig</c:v>
                </c:pt>
                <c:pt idx="4">
                  <c:v>Vet ikke</c:v>
                </c:pt>
                <c:pt idx="5">
                  <c:v>Ikke viktig &amp; Lite viktig</c:v>
                </c:pt>
                <c:pt idx="6">
                  <c:v>Viktig &amp; Svært viktig</c:v>
                </c:pt>
              </c:strCache>
            </c:strRef>
          </c:cat>
          <c:val>
            <c:numRef>
              <c:f>'Ark1'!$B$2:$B$8</c:f>
              <c:numCache>
                <c:formatCode>0%</c:formatCode>
                <c:ptCount val="7"/>
                <c:pt idx="0">
                  <c:v>8.0688563868823837E-2</c:v>
                </c:pt>
                <c:pt idx="1">
                  <c:v>0.21062832290555</c:v>
                </c:pt>
                <c:pt idx="2">
                  <c:v>0.36603974895257574</c:v>
                </c:pt>
                <c:pt idx="3">
                  <c:v>0.3201329765219203</c:v>
                </c:pt>
                <c:pt idx="4">
                  <c:v>2.2510387751122289E-2</c:v>
                </c:pt>
                <c:pt idx="5">
                  <c:v>0.29131688677437401</c:v>
                </c:pt>
                <c:pt idx="6">
                  <c:v>0.68617272547450026</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lang="nb-NO" sz="2800" b="0" i="0" u="none" strike="noStrike" kern="1200" baseline="0" dirty="0" smtClean="0">
                <a:solidFill>
                  <a:srgbClr val="535353"/>
                </a:solidFill>
                <a:latin typeface="Arial (Headings)"/>
                <a:ea typeface="+mn-ea"/>
                <a:cs typeface="Calibri" panose="020F0502020204030204" pitchFamily="34" charset="0"/>
              </a:defRPr>
            </a:pPr>
            <a:r>
              <a:rPr lang="nb-NO" sz="2800" b="0" i="0" u="none" strike="noStrike" kern="1200" baseline="0" dirty="0">
                <a:solidFill>
                  <a:srgbClr val="535353"/>
                </a:solidFill>
                <a:latin typeface="Arial (Headings)"/>
                <a:ea typeface="+mn-ea"/>
                <a:cs typeface="Calibri" panose="020F0502020204030204" pitchFamily="34" charset="0"/>
              </a:rPr>
              <a:t> I hvilken grad mener du at kysten er en viktig del av norsk næringsliv?</a:t>
            </a:r>
          </a:p>
        </c:rich>
      </c:tx>
      <c:layout>
        <c:manualLayout>
          <c:xMode val="edge"/>
          <c:yMode val="edge"/>
          <c:x val="2.3445582190703396E-3"/>
          <c:y val="2.5849118087116411E-3"/>
        </c:manualLayout>
      </c:layout>
      <c:overlay val="0"/>
    </c:title>
    <c:autoTitleDeleted val="0"/>
    <c:plotArea>
      <c:layout>
        <c:manualLayout>
          <c:layoutTarget val="inner"/>
          <c:xMode val="edge"/>
          <c:yMode val="edge"/>
          <c:x val="0.22028538096806655"/>
          <c:y val="0.14589492742472887"/>
          <c:w val="0.69556542649106445"/>
          <c:h val="0.77331412357140372"/>
        </c:manualLayout>
      </c:layout>
      <c:barChart>
        <c:barDir val="bar"/>
        <c:grouping val="clustered"/>
        <c:varyColors val="0"/>
        <c:ser>
          <c:idx val="0"/>
          <c:order val="0"/>
          <c:tx>
            <c:strRef>
              <c:f>'Ark1'!$B$1</c:f>
              <c:strCache>
                <c:ptCount val="1"/>
                <c:pt idx="0">
                  <c:v>Serie 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Ikke viktig</c:v>
                </c:pt>
                <c:pt idx="1">
                  <c:v>Lite viktig</c:v>
                </c:pt>
                <c:pt idx="2">
                  <c:v>Viktig</c:v>
                </c:pt>
                <c:pt idx="3">
                  <c:v>Svært viktig</c:v>
                </c:pt>
                <c:pt idx="4">
                  <c:v>Vet ikke</c:v>
                </c:pt>
                <c:pt idx="5">
                  <c:v>Ikke viktig &amp; Lite viktig</c:v>
                </c:pt>
                <c:pt idx="6">
                  <c:v>Viktig &amp; Svært viktig</c:v>
                </c:pt>
              </c:strCache>
            </c:strRef>
          </c:cat>
          <c:val>
            <c:numRef>
              <c:f>'Ark1'!$B$2:$B$8</c:f>
              <c:numCache>
                <c:formatCode>0%</c:formatCode>
                <c:ptCount val="7"/>
                <c:pt idx="0">
                  <c:v>8.6619033419439522E-4</c:v>
                </c:pt>
                <c:pt idx="1">
                  <c:v>9.0761977184369552E-3</c:v>
                </c:pt>
                <c:pt idx="2">
                  <c:v>0.27057933427348019</c:v>
                </c:pt>
                <c:pt idx="3">
                  <c:v>0.70147194619817033</c:v>
                </c:pt>
                <c:pt idx="4">
                  <c:v>1.8006331475713871E-2</c:v>
                </c:pt>
                <c:pt idx="5">
                  <c:v>9.9423880526313523E-3</c:v>
                </c:pt>
                <c:pt idx="6">
                  <c:v>0.97205128047165501</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9A362-5BC1-40F1-8026-5D409656F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3FD9C9-BF1E-48E9-9B7D-71969D045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D3ABE-2AEA-4050-967E-BFCA7444A378}" type="datetimeFigureOut">
              <a:rPr lang="en-US" smtClean="0"/>
              <a:t>3/11/2025</a:t>
            </a:fld>
            <a:endParaRPr lang="en-US"/>
          </a:p>
        </p:txBody>
      </p:sp>
      <p:sp>
        <p:nvSpPr>
          <p:cNvPr id="4" name="Footer Placeholder 3">
            <a:extLst>
              <a:ext uri="{FF2B5EF4-FFF2-40B4-BE49-F238E27FC236}">
                <a16:creationId xmlns:a16="http://schemas.microsoft.com/office/drawing/2014/main" id="{FD3C9E56-8CC6-4DB4-85A5-61295AAEA7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34E885-3815-4A24-9EF2-1066DA275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942AD-42F9-43D9-B54C-7E8F9E307E7A}" type="slidenum">
              <a:rPr lang="en-US" smtClean="0"/>
              <a:t>‹#›</a:t>
            </a:fld>
            <a:endParaRPr lang="en-US"/>
          </a:p>
        </p:txBody>
      </p:sp>
    </p:spTree>
    <p:extLst>
      <p:ext uri="{BB962C8B-B14F-4D97-AF65-F5344CB8AC3E}">
        <p14:creationId xmlns:p14="http://schemas.microsoft.com/office/powerpoint/2010/main" val="10822749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55:18.05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47.93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1690 1,'0'2,"-2"3,-15 15,-22 17,-19 14,-29 19,-23 18,-21 10,-27 16,1-3,4 2,-8 7,0-4,14-13,29-22,33-22,28-22,24-14,18-11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50.55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1,'0'2,"6"17,20 35,29 40,65 52,44 34,6-6,18 6,-15-11,-25-17,-31-20,-32-28,-32-31,-24-25,-17-21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55:28.7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1291,'0'2,"9"13,10 15,18 22,10 13,13 13,4 5,-6-9,-8-7,-12-14,-12-18,-9-16,2-33,16-47,27-57,42-66,26-23,33-37,18-6,7 15,-8 31,-30 43,-39 47,-37 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09:39:59.25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1690 1,'0'2,"-2"3,-15 15,-22 17,-19 14,-29 19,-23 18,-21 10,-27 16,1-3,4 2,-8 7,0-4,14-13,29-22,33-22,28-22,24-14,18-11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09:39:59.255"/>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1,'0'2,"6"17,20 35,29 40,65 52,44 34,6-6,18 6,-15-11,-25-17,-31-20,-32-28,-32-31,-24-25,-17-21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08:29:01.75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483 71,'-3'0,"0"1,-4 2,-10 5,-6 7,-6 5,-4 3,3 0,6-2,7-3,4-4,5-3,1-2,4-1,2-1,-1-1,-1 1,-2-2,2 0,-2 1,0 0,-1-1,0 0,2-1,-2 0,2 1,1-1,2-1,9-5,14-2,19-9,25-5,31-10,6-2,6-4,0-3,-8 3,-11 0,-18 6,-20 6,-15 6,-12 5,-10 6,-10 4,-10 7,-12 8,-4 4,-15 10,-13 9,-17 7,-12 9,-9 3,-7 2,-20 15,3-1,15-10,16-8,13-9,9-8,17-8,13-9,9-7,9-4,5-4,2-2,4-1,7-5,21-10,43-14,43-15,38-12,15-5,-5 1,-6 1,-8 1,-16 2,-21 5,-18 6,-16 7,-13 4,-11 6,-13 7,-11 6,-14 5,-8 7,-8 3,-12 9,-27 16,-10 8,-18 8,-27 17,-20 9,-8 8,9-6,3-4,0-1,-2-1,0 0,4-5,12-7,21-13,19-9,19-7,14-8,7-5,8-3,4-2,3-4,3-2,1-2,6-1,11-8,9-6,22-10,22-7,36-10,28-9,23-6,21-2,9-4,-2 0,-10 2,-24 6,-26 9,-22 9,-16 4,-17 8,-23 7,-17 6,-14 6,-9 4,-7 2,-4 4,-3 0,-7 6,-15 9,-11 6,-23 11,-23 13,-27 14,-34 14,-4 2,-13 5,-8 0,5 0,0-1,20-9,12-6,6-1,1-2,17-6,10-7,20-9,16-10,20-8,14-8,14-7,10-6,19-10,9-3,32-15,36-15,34-13,31-11,12-7,25-10,7-2,17-9,6-2,-15 5,10-1,7 2,-10 6,-29 13,-41 16,-45 17,-40 17,-40 16,-32 14,-27 18,-13 8,-19 11,-25 13,-23 15,-3 1,-8 5,-13 6,-11 2,-11 5,13-6,4-7,9-6,17-10,19-11,28-12,24-16,21-9,12-9,14-5,10-6,10-3,21-7,43-14,17-7,33-14,41-14,31-12,38-15,-8-2,-5 3,-17 5,-30 8,-35 13,-43 17,-35 15,-31 12,-19 9,-12 7,-11 4,-2 2,-3 2,-5 5,-5 4,-16 12,-19 11,-23 12,-24 15,-26 10,-20 8,-14 5,-21 8,2-2,14-8,25-14,35-19,32-13,26-14,25-12,15-7,19-9,18-7,12-2,20-9,56-17,54-18,28-11,6-3,-18 6,-23 7,-39 12,-28 11,-28 9,-26 10,-21 9,-18 8,-18 12,-12 6,-15 10,-12 9,-22 9,-11 5,-2-2,3-1,6-5,14-9,20-10,18-11,17-9,12-6,25-9,33-11,27-10,22-7,9-4,10-4,1 0,-8 2,-20 9,-23 7,-24 7,-18 8,-17 4,-6 4,-9 3,-7 3,-8 8,-10 8,-16 10,-6 3,-4 2,-4 2,-4-2,5 0,6-6,5-4,8-4,9-6,5-4,7-3,5-4,5-3,4-1,3-2,11-5,17-7,13-6,3 1,-3 0,-5 3,-7 2,-4 3,-7 4,-7 2,-5 3,-3 1,-2 2,-4 3,-1 4,-3 3,-3 2,-3 3,-9 1,-1 0,-7 1,-1 2,0-1,4-2,4-3,5-4,7-2,2-2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1:42:19.01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 6,'1'0,"2"0,4 0,16 0,20 0,8 0,20 0,13 0,11 0,14 0,-3 0,0 0,-2 0,3 0,2 0,-14 0,-14 0,-4 2,-2 1,0 0,-10 0,-3-2,-2 0,4 0,-1-1,-2 0,-5 0,-5 0,1 0,2 0,-2-1,0 1,-3 0,1 0,-8 0,-3 0,0 0,4 0,7 0,15 3,0 0,7-1,-7 1,-6-2,-8 0,-11 0,-6-1,-8 0,-3 0,1 0,-3 0,-2 0,-3-1,0 1,4 0,-1-1,-2 0,5-1,4 1,-1 0,-3 1,0 0,-2 0,4 0,-1 0,-2 0,-1 0,-3 0,-3 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1:45:44.71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 6,'1'0,"2"0,4 0,16 0,20 0,8 0,20 0,13 0,11 0,14 0,-3 0,0 0,-2 0,3 0,2 0,-14 0,-14 0,-4 2,-2 1,0 0,-10 0,-3-2,-2 0,4 0,-1-1,-2 0,-5 0,-5 0,1 0,2 0,-2-1,0 1,-3 0,1 0,-8 0,-3 0,0 0,4 0,7 0,15 3,0 0,7-1,-7 1,-6-2,-8 0,-11 0,-6-1,-8 0,-3 0,1 0,-3 0,-2 0,-3-1,0 1,4 0,-1-1,-2 0,5-1,4 1,-1 0,-3 1,0 0,-2 0,4 0,-1 0,-2 0,-1 0,-3 0,-3 0,-3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26.76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44,'2'0,"13"0,35-4,48-1,40 1,27 0,43 1,17 2,29-4,7 0,-7 1,-9 0,-11 2,27 0,21 2,-10-1,33 2,19-1,-1 0,-28 0,-40 0,-48 0,-52 2,-51 1,-41-1,-28 1,-16 1,3 1,0 0,-3-1,-4-2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30.65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1291,'0'2,"9"13,10 15,18 22,10 13,13 13,4 5,-6-9,-8-7,-12-14,-12-18,-9-16,2-33,16-47,27-57,42-66,26-23,33-37,18-6,7 15,-8 31,-30 43,-39 47,-37 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61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dirty="0"/>
              <a:t>Denne liker noen best – bedre lesbarhet: bra med kortere og mindre tekst på prosjektinformasjon </a:t>
            </a:r>
          </a:p>
          <a:p>
            <a:r>
              <a:rPr lang="nb-NO" dirty="0"/>
              <a:t>Egen side med tolkning av resultater </a:t>
            </a:r>
            <a:r>
              <a:rPr lang="nb-NO" dirty="0" err="1"/>
              <a:t>etc</a:t>
            </a:r>
            <a:endParaRPr lang="nb-NO" dirty="0"/>
          </a:p>
          <a:p>
            <a:pPr marL="342900" indent="-342900">
              <a:buFont typeface="Arial" panose="020B0604020202020204" pitchFamily="34" charset="0"/>
              <a:buChar char="•"/>
            </a:pPr>
            <a:r>
              <a:rPr lang="nb-NO" dirty="0"/>
              <a:t>Flertallet liker denne? Duse farger  - men finne den riktige duse fargen </a:t>
            </a:r>
            <a:r>
              <a:rPr lang="nb-NO" dirty="0" err="1"/>
              <a:t>ift</a:t>
            </a:r>
            <a:r>
              <a:rPr lang="nb-NO" dirty="0"/>
              <a:t> fargene vi har valgt</a:t>
            </a:r>
          </a:p>
        </p:txBody>
      </p:sp>
    </p:spTree>
    <p:extLst>
      <p:ext uri="{BB962C8B-B14F-4D97-AF65-F5344CB8AC3E}">
        <p14:creationId xmlns:p14="http://schemas.microsoft.com/office/powerpoint/2010/main" val="348719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5607B-685D-A543-CC72-23E894FF1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3C76D-F508-EA42-E4C6-7E8DD04614E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707D68-1EC6-86A4-CA04-EC2DCF2AF2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2219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8956-EA7D-7D1C-330C-49E5BB58CA6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531CD30-E3E4-5F4B-888F-E75D093CE3D3}"/>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4EDCD46D-28D8-BAFB-4930-F9341C22730D}"/>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3490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9451D-24F6-0F8D-6476-A8620064563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AB80768-76F1-976F-F76B-022379A0D9AD}"/>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2D141C74-C797-19DE-B3BE-D70359FB706E}"/>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23209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24CEA-F7F7-50C4-822B-521DB70DD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AD647-6929-0BFB-F731-A8910A235A6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9838765-5C0B-5B67-7912-6D36F276FE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4508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50477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97839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20164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81990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a:t>Noen liker denne, noen liker den ikke </a:t>
            </a:r>
          </a:p>
        </p:txBody>
      </p:sp>
    </p:spTree>
    <p:extLst>
      <p:ext uri="{BB962C8B-B14F-4D97-AF65-F5344CB8AC3E}">
        <p14:creationId xmlns:p14="http://schemas.microsoft.com/office/powerpoint/2010/main" val="43685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4100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2FA0-3B74-A063-8ADD-C7779D5AE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A0D97-16E6-9209-0F00-B46B042019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EC483F-03F3-9B57-207D-4A379AAD89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086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A3B3D-DE45-40A5-B878-1FB1267E126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5D39E9F-0A8B-5A18-9C71-D0B5B9FA23EA}"/>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42446AC8-F6A9-9548-73E2-D6585CE97D35}"/>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39485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2386-C6F8-272B-B65E-4635E4A81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2815B-EBED-E2F9-1EE1-B5AFFE058E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8B3F41-5674-3C57-AE1F-0BC979BB72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241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40EC-F5B7-42B2-7A8C-6105D47B073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A1AC60E-30E6-34FF-6781-654B01262C17}"/>
              </a:ext>
            </a:extLst>
          </p:cNvPr>
          <p:cNvSpPr>
            <a:spLocks noGrp="1" noRot="1" noChangeAspect="1"/>
          </p:cNvSpPr>
          <p:nvPr>
            <p:ph type="sldImg"/>
          </p:nvPr>
        </p:nvSpPr>
        <p:spPr>
          <a:xfrm>
            <a:off x="381000" y="685800"/>
            <a:ext cx="6096000" cy="3429000"/>
          </a:xfrm>
        </p:spPr>
      </p:sp>
      <p:sp>
        <p:nvSpPr>
          <p:cNvPr id="3" name="Plassholder for notater 2">
            <a:extLst>
              <a:ext uri="{FF2B5EF4-FFF2-40B4-BE49-F238E27FC236}">
                <a16:creationId xmlns:a16="http://schemas.microsoft.com/office/drawing/2014/main" id="{07CB1C7C-3D63-1C59-8595-D3D9C484E130}"/>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304293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3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8000">
                <a:solidFill>
                  <a:srgbClr val="FFFFFF"/>
                </a:solidFill>
                <a:latin typeface="Arial" panose="020B0604020202020204" pitchFamily="34" charset="0"/>
                <a:cs typeface="Arial" panose="020B0604020202020204" pitchFamily="34" charset="0"/>
              </a:defRPr>
            </a:lvl1pPr>
          </a:lstStyle>
          <a:p>
            <a:endParaRPr dirty="0"/>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2975466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540273"/>
            <a:ext cx="10448546" cy="485289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12106657" y="2546431"/>
            <a:ext cx="10942320" cy="484989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389139" y="7760425"/>
            <a:ext cx="10448546" cy="485289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2093718" y="7766512"/>
            <a:ext cx="10942320" cy="484989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3" name="Text Placeholder 9">
            <a:extLst>
              <a:ext uri="{FF2B5EF4-FFF2-40B4-BE49-F238E27FC236}">
                <a16:creationId xmlns:a16="http://schemas.microsoft.com/office/drawing/2014/main" id="{55D660F5-6433-F229-EE9B-7C3F5CA867F6}"/>
              </a:ext>
            </a:extLst>
          </p:cNvPr>
          <p:cNvSpPr>
            <a:spLocks noGrp="1"/>
          </p:cNvSpPr>
          <p:nvPr>
            <p:ph type="body" sz="quarter" idx="14"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55817648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560142"/>
            <a:ext cx="7095852"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8671132" y="2568379"/>
            <a:ext cx="7046976" cy="487936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9" y="2560142"/>
            <a:ext cx="7046976"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p:cNvSpPr>
            <a:spLocks noGrp="1"/>
          </p:cNvSpPr>
          <p:nvPr>
            <p:ph idx="13" hasCustomPrompt="1"/>
          </p:nvPr>
        </p:nvSpPr>
        <p:spPr>
          <a:xfrm>
            <a:off x="15940186" y="7671521"/>
            <a:ext cx="7095852"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9" name="Plassholder for innhold 2"/>
          <p:cNvSpPr>
            <a:spLocks noGrp="1"/>
          </p:cNvSpPr>
          <p:nvPr>
            <p:ph idx="14" hasCustomPrompt="1"/>
          </p:nvPr>
        </p:nvSpPr>
        <p:spPr>
          <a:xfrm>
            <a:off x="8671132" y="7679759"/>
            <a:ext cx="7046976" cy="496496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10" name="Plassholder for innhold 2"/>
          <p:cNvSpPr>
            <a:spLocks noGrp="1"/>
          </p:cNvSpPr>
          <p:nvPr>
            <p:ph idx="15" hasCustomPrompt="1"/>
          </p:nvPr>
        </p:nvSpPr>
        <p:spPr>
          <a:xfrm>
            <a:off x="1402079" y="7671521"/>
            <a:ext cx="7046976"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3" name="Text Placeholder 9">
            <a:extLst>
              <a:ext uri="{FF2B5EF4-FFF2-40B4-BE49-F238E27FC236}">
                <a16:creationId xmlns:a16="http://schemas.microsoft.com/office/drawing/2014/main" id="{2BCE005A-9487-8A3E-0CFA-09A2C0E60A45}"/>
              </a:ext>
            </a:extLst>
          </p:cNvPr>
          <p:cNvSpPr>
            <a:spLocks noGrp="1"/>
          </p:cNvSpPr>
          <p:nvPr>
            <p:ph type="body" sz="quarter" idx="16"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26735552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800">
                <a:solidFill>
                  <a:schemeClr val="bg2">
                    <a:lumMod val="25000"/>
                  </a:schemeClr>
                </a:solidFill>
                <a:latin typeface="Arial" panose="020B0604020202020204" pitchFamily="34" charset="0"/>
                <a:cs typeface="Arial" panose="020B0604020202020204" pitchFamily="34" charset="0"/>
              </a:defRPr>
            </a:lvl1pPr>
          </a:lstStyle>
          <a:p>
            <a:r>
              <a:rPr dirty="0"/>
              <a:t>Title Text</a:t>
            </a:r>
          </a:p>
        </p:txBody>
      </p:sp>
      <p:sp>
        <p:nvSpPr>
          <p:cNvPr id="5" name="Plassholder for innhold 2"/>
          <p:cNvSpPr>
            <a:spLocks noGrp="1"/>
          </p:cNvSpPr>
          <p:nvPr>
            <p:ph idx="10" hasCustomPrompt="1"/>
          </p:nvPr>
        </p:nvSpPr>
        <p:spPr>
          <a:xfrm>
            <a:off x="1402078" y="2639291"/>
            <a:ext cx="21633959" cy="9871364"/>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Tree>
    <p:extLst>
      <p:ext uri="{BB962C8B-B14F-4D97-AF65-F5344CB8AC3E}">
        <p14:creationId xmlns:p14="http://schemas.microsoft.com/office/powerpoint/2010/main" val="1025309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502383" y="2645387"/>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41183963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0100325" y="2626013"/>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02079" y="2626013"/>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825605" y="12950190"/>
            <a:ext cx="102656"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endParaRPr lang="nb-NO"/>
          </a:p>
        </p:txBody>
      </p:sp>
    </p:spTree>
    <p:extLst>
      <p:ext uri="{BB962C8B-B14F-4D97-AF65-F5344CB8AC3E}">
        <p14:creationId xmlns:p14="http://schemas.microsoft.com/office/powerpoint/2010/main" val="8855818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044854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2106657" y="2645387"/>
            <a:ext cx="10942320"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35007041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745342"/>
            <a:ext cx="7095852"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8671132" y="2753580"/>
            <a:ext cx="7046976"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Plassholder for innhold 2"/>
          <p:cNvSpPr>
            <a:spLocks noGrp="1"/>
          </p:cNvSpPr>
          <p:nvPr>
            <p:ph idx="12" hasCustomPrompt="1"/>
          </p:nvPr>
        </p:nvSpPr>
        <p:spPr>
          <a:xfrm>
            <a:off x="1402079" y="2745342"/>
            <a:ext cx="704697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4894197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Tree>
    <p:extLst>
      <p:ext uri="{BB962C8B-B14F-4D97-AF65-F5344CB8AC3E}">
        <p14:creationId xmlns:p14="http://schemas.microsoft.com/office/powerpoint/2010/main" val="109355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41946"/>
            <a:ext cx="10448546" cy="557132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556788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8" y="8441871"/>
            <a:ext cx="21633959" cy="4261758"/>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0053943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389139" y="7791713"/>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2093718" y="7797809"/>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11053009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Egendefinert oppsett">
    <p:bg>
      <p:bgPr>
        <a:gradFill rotWithShape="0">
          <a:gsLst>
            <a:gs pos="0">
              <a:srgbClr val="3D4A9A"/>
            </a:gs>
            <a:gs pos="24000">
              <a:srgbClr val="3D4A9A"/>
            </a:gs>
            <a:gs pos="100000">
              <a:srgbClr val="D94A94"/>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9576628" cy="2559050"/>
          </a:xfrm>
          <a:prstGeom prst="rect">
            <a:avLst/>
          </a:prstGeom>
        </p:spPr>
        <p:txBody>
          <a:bodyPr>
            <a:normAutofit/>
          </a:bodyPr>
          <a:lstStyle>
            <a:lvl1pPr marL="0" indent="0">
              <a:buNone/>
              <a:defRPr lang="nb-NO" sz="7200" b="0">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54777313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745342"/>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8671132" y="2753580"/>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9" y="2745342"/>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5940186" y="7845147"/>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9" name="Plassholder for innhold 2"/>
          <p:cNvSpPr>
            <a:spLocks noGrp="1"/>
          </p:cNvSpPr>
          <p:nvPr>
            <p:ph idx="14" hasCustomPrompt="1"/>
          </p:nvPr>
        </p:nvSpPr>
        <p:spPr>
          <a:xfrm>
            <a:off x="8671132" y="7853385"/>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0" name="Plassholder for innhold 2"/>
          <p:cNvSpPr>
            <a:spLocks noGrp="1"/>
          </p:cNvSpPr>
          <p:nvPr>
            <p:ph idx="15" hasCustomPrompt="1"/>
          </p:nvPr>
        </p:nvSpPr>
        <p:spPr>
          <a:xfrm>
            <a:off x="1402079" y="7845147"/>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30011369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02079" y="381965"/>
            <a:ext cx="12452817" cy="1911139"/>
          </a:xfrm>
          <a:prstGeom prst="rect">
            <a:avLst/>
          </a:prstGeom>
        </p:spPr>
        <p:txBody>
          <a:bodyPr/>
          <a:lstStyle>
            <a:lvl1pPr>
              <a:defRPr>
                <a:solidFill>
                  <a:schemeClr val="bg2">
                    <a:lumMod val="25000"/>
                  </a:schemeClr>
                </a:solidFill>
                <a:latin typeface="Arial" panose="020B0604020202020204" pitchFamily="34" charset="0"/>
                <a:cs typeface="Arial" panose="020B0604020202020204" pitchFamily="34" charset="0"/>
              </a:defRPr>
            </a:lvl1pPr>
          </a:lstStyle>
          <a:p>
            <a:r>
              <a:rPr lang="nb-NO" dirty="0"/>
              <a:t>Klikk for å redigere tittelstil</a:t>
            </a:r>
            <a:endParaRPr dirty="0"/>
          </a:p>
        </p:txBody>
      </p:sp>
      <p:sp>
        <p:nvSpPr>
          <p:cNvPr id="2" name="Rektangel 8">
            <a:extLst>
              <a:ext uri="{FF2B5EF4-FFF2-40B4-BE49-F238E27FC236}">
                <a16:creationId xmlns:a16="http://schemas.microsoft.com/office/drawing/2014/main" id="{EB77ABB9-497D-BB05-A554-3A589C4F760B}"/>
              </a:ext>
            </a:extLst>
          </p:cNvPr>
          <p:cNvSpPr/>
          <p:nvPr userDrawn="1"/>
        </p:nvSpPr>
        <p:spPr>
          <a:xfrm>
            <a:off x="14097000" y="0"/>
            <a:ext cx="10287000" cy="13716000"/>
          </a:xfrm>
          <a:prstGeom prst="rect">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4" name="Plassholder for innhold 2">
            <a:extLst>
              <a:ext uri="{FF2B5EF4-FFF2-40B4-BE49-F238E27FC236}">
                <a16:creationId xmlns:a16="http://schemas.microsoft.com/office/drawing/2014/main" id="{C586CC87-9704-A0C2-4E58-6B2E5D70C8E6}"/>
              </a:ext>
            </a:extLst>
          </p:cNvPr>
          <p:cNvSpPr>
            <a:spLocks noGrp="1"/>
          </p:cNvSpPr>
          <p:nvPr>
            <p:ph idx="10" hasCustomPrompt="1"/>
          </p:nvPr>
        </p:nvSpPr>
        <p:spPr>
          <a:xfrm>
            <a:off x="1402078" y="2511706"/>
            <a:ext cx="12452817" cy="10104699"/>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Tree>
    <p:extLst>
      <p:ext uri="{BB962C8B-B14F-4D97-AF65-F5344CB8AC3E}">
        <p14:creationId xmlns:p14="http://schemas.microsoft.com/office/powerpoint/2010/main" val="229203158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7" name="Plassholder for innhold 2"/>
          <p:cNvSpPr>
            <a:spLocks noGrp="1"/>
          </p:cNvSpPr>
          <p:nvPr>
            <p:ph idx="12" hasCustomPrompt="1"/>
          </p:nvPr>
        </p:nvSpPr>
        <p:spPr>
          <a:xfrm>
            <a:off x="1402079"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0" name="Plassholder for innhold 2"/>
          <p:cNvSpPr>
            <a:spLocks noGrp="1"/>
          </p:cNvSpPr>
          <p:nvPr>
            <p:ph idx="15" hasCustomPrompt="1"/>
          </p:nvPr>
        </p:nvSpPr>
        <p:spPr>
          <a:xfrm>
            <a:off x="1402079"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2" name="Tittel 5">
            <a:extLst>
              <a:ext uri="{FF2B5EF4-FFF2-40B4-BE49-F238E27FC236}">
                <a16:creationId xmlns:a16="http://schemas.microsoft.com/office/drawing/2014/main" id="{EEDC5A17-E81E-13B9-5CFD-0FE72280CE83}"/>
              </a:ext>
            </a:extLst>
          </p:cNvPr>
          <p:cNvSpPr txBox="1">
            <a:spLocks/>
          </p:cNvSpPr>
          <p:nvPr userDrawn="1"/>
        </p:nvSpPr>
        <p:spPr>
          <a:xfrm>
            <a:off x="1402078" y="5738991"/>
            <a:ext cx="7046976" cy="509409"/>
          </a:xfrm>
          <a:prstGeom prst="rect">
            <a:avLst/>
          </a:prstGeom>
          <a:solidFill>
            <a:srgbClr val="3D4A9A"/>
          </a:solidFill>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3" name="Plassholder for innhold 2">
            <a:extLst>
              <a:ext uri="{FF2B5EF4-FFF2-40B4-BE49-F238E27FC236}">
                <a16:creationId xmlns:a16="http://schemas.microsoft.com/office/drawing/2014/main" id="{46BEF8BB-8CA9-EDAD-5EFC-3BC164513D3F}"/>
              </a:ext>
            </a:extLst>
          </p:cNvPr>
          <p:cNvSpPr>
            <a:spLocks noGrp="1"/>
          </p:cNvSpPr>
          <p:nvPr>
            <p:ph idx="16"/>
          </p:nvPr>
        </p:nvSpPr>
        <p:spPr>
          <a:xfrm>
            <a:off x="1402079"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3D4A9A"/>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4" name="Plassholder for innhold 2">
            <a:extLst>
              <a:ext uri="{FF2B5EF4-FFF2-40B4-BE49-F238E27FC236}">
                <a16:creationId xmlns:a16="http://schemas.microsoft.com/office/drawing/2014/main" id="{105A9144-4668-BF54-CE80-EFB1E2220101}"/>
              </a:ext>
            </a:extLst>
          </p:cNvPr>
          <p:cNvSpPr>
            <a:spLocks noGrp="1"/>
          </p:cNvSpPr>
          <p:nvPr>
            <p:ph idx="17" hasCustomPrompt="1"/>
          </p:nvPr>
        </p:nvSpPr>
        <p:spPr>
          <a:xfrm>
            <a:off x="8668512"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1" name="Plassholder for innhold 2">
            <a:extLst>
              <a:ext uri="{FF2B5EF4-FFF2-40B4-BE49-F238E27FC236}">
                <a16:creationId xmlns:a16="http://schemas.microsoft.com/office/drawing/2014/main" id="{A4E5BD60-2318-7B39-B7BB-E066DDC63300}"/>
              </a:ext>
            </a:extLst>
          </p:cNvPr>
          <p:cNvSpPr>
            <a:spLocks noGrp="1"/>
          </p:cNvSpPr>
          <p:nvPr>
            <p:ph idx="18" hasCustomPrompt="1"/>
          </p:nvPr>
        </p:nvSpPr>
        <p:spPr>
          <a:xfrm>
            <a:off x="8668512"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2" name="Tittel 5">
            <a:extLst>
              <a:ext uri="{FF2B5EF4-FFF2-40B4-BE49-F238E27FC236}">
                <a16:creationId xmlns:a16="http://schemas.microsoft.com/office/drawing/2014/main" id="{4ECF4351-AB2E-2028-6578-76559C4DA014}"/>
              </a:ext>
            </a:extLst>
          </p:cNvPr>
          <p:cNvSpPr txBox="1">
            <a:spLocks/>
          </p:cNvSpPr>
          <p:nvPr userDrawn="1"/>
        </p:nvSpPr>
        <p:spPr>
          <a:xfrm>
            <a:off x="8668511" y="5738991"/>
            <a:ext cx="7046976" cy="509409"/>
          </a:xfrm>
          <a:prstGeom prst="rect">
            <a:avLst/>
          </a:prstGeom>
          <a:solidFill>
            <a:srgbClr val="3D4A9A"/>
          </a:solidFill>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3" name="Plassholder for innhold 2">
            <a:extLst>
              <a:ext uri="{FF2B5EF4-FFF2-40B4-BE49-F238E27FC236}">
                <a16:creationId xmlns:a16="http://schemas.microsoft.com/office/drawing/2014/main" id="{EECDF2B5-2303-1CA2-16C2-17DA48895B0C}"/>
              </a:ext>
            </a:extLst>
          </p:cNvPr>
          <p:cNvSpPr>
            <a:spLocks noGrp="1"/>
          </p:cNvSpPr>
          <p:nvPr>
            <p:ph idx="19"/>
          </p:nvPr>
        </p:nvSpPr>
        <p:spPr>
          <a:xfrm>
            <a:off x="8668512"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3D4A9A"/>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14" name="Plassholder for innhold 2">
            <a:extLst>
              <a:ext uri="{FF2B5EF4-FFF2-40B4-BE49-F238E27FC236}">
                <a16:creationId xmlns:a16="http://schemas.microsoft.com/office/drawing/2014/main" id="{7E814DE0-56B3-A0B3-A549-F79A5FDC70FB}"/>
              </a:ext>
            </a:extLst>
          </p:cNvPr>
          <p:cNvSpPr>
            <a:spLocks noGrp="1"/>
          </p:cNvSpPr>
          <p:nvPr>
            <p:ph idx="20" hasCustomPrompt="1"/>
          </p:nvPr>
        </p:nvSpPr>
        <p:spPr>
          <a:xfrm>
            <a:off x="15934944"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5" name="Plassholder for innhold 2">
            <a:extLst>
              <a:ext uri="{FF2B5EF4-FFF2-40B4-BE49-F238E27FC236}">
                <a16:creationId xmlns:a16="http://schemas.microsoft.com/office/drawing/2014/main" id="{8BCC187E-0C16-E50F-052B-D7F958D6C7EB}"/>
              </a:ext>
            </a:extLst>
          </p:cNvPr>
          <p:cNvSpPr>
            <a:spLocks noGrp="1"/>
          </p:cNvSpPr>
          <p:nvPr>
            <p:ph idx="21" hasCustomPrompt="1"/>
          </p:nvPr>
        </p:nvSpPr>
        <p:spPr>
          <a:xfrm>
            <a:off x="15934944"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6" name="Tittel 5">
            <a:extLst>
              <a:ext uri="{FF2B5EF4-FFF2-40B4-BE49-F238E27FC236}">
                <a16:creationId xmlns:a16="http://schemas.microsoft.com/office/drawing/2014/main" id="{893CC451-0967-3C34-D69F-C8221AF2A0FA}"/>
              </a:ext>
            </a:extLst>
          </p:cNvPr>
          <p:cNvSpPr txBox="1">
            <a:spLocks/>
          </p:cNvSpPr>
          <p:nvPr userDrawn="1"/>
        </p:nvSpPr>
        <p:spPr>
          <a:xfrm>
            <a:off x="15934943" y="5738991"/>
            <a:ext cx="7046976" cy="509409"/>
          </a:xfrm>
          <a:prstGeom prst="rect">
            <a:avLst/>
          </a:prstGeom>
          <a:solidFill>
            <a:srgbClr val="3D4A9A"/>
          </a:solidFill>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7" name="Plassholder for innhold 2">
            <a:extLst>
              <a:ext uri="{FF2B5EF4-FFF2-40B4-BE49-F238E27FC236}">
                <a16:creationId xmlns:a16="http://schemas.microsoft.com/office/drawing/2014/main" id="{550F687B-A70B-2C7D-D84C-5339D70D3E89}"/>
              </a:ext>
            </a:extLst>
          </p:cNvPr>
          <p:cNvSpPr>
            <a:spLocks noGrp="1"/>
          </p:cNvSpPr>
          <p:nvPr>
            <p:ph idx="22"/>
          </p:nvPr>
        </p:nvSpPr>
        <p:spPr>
          <a:xfrm>
            <a:off x="15934944"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3D4A9A"/>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Tree>
    <p:extLst>
      <p:ext uri="{BB962C8B-B14F-4D97-AF65-F5344CB8AC3E}">
        <p14:creationId xmlns:p14="http://schemas.microsoft.com/office/powerpoint/2010/main" val="142925544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7" name="Plassholder for innhold 2"/>
          <p:cNvSpPr>
            <a:spLocks noGrp="1"/>
          </p:cNvSpPr>
          <p:nvPr>
            <p:ph idx="12" hasCustomPrompt="1"/>
          </p:nvPr>
        </p:nvSpPr>
        <p:spPr>
          <a:xfrm>
            <a:off x="1402079"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0" name="Plassholder for innhold 2"/>
          <p:cNvSpPr>
            <a:spLocks noGrp="1"/>
          </p:cNvSpPr>
          <p:nvPr>
            <p:ph idx="15" hasCustomPrompt="1"/>
          </p:nvPr>
        </p:nvSpPr>
        <p:spPr>
          <a:xfrm>
            <a:off x="1402079"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2" name="Tittel 5">
            <a:extLst>
              <a:ext uri="{FF2B5EF4-FFF2-40B4-BE49-F238E27FC236}">
                <a16:creationId xmlns:a16="http://schemas.microsoft.com/office/drawing/2014/main" id="{EEDC5A17-E81E-13B9-5CFD-0FE72280CE83}"/>
              </a:ext>
            </a:extLst>
          </p:cNvPr>
          <p:cNvSpPr txBox="1">
            <a:spLocks/>
          </p:cNvSpPr>
          <p:nvPr userDrawn="1"/>
        </p:nvSpPr>
        <p:spPr>
          <a:xfrm>
            <a:off x="1402078" y="5738991"/>
            <a:ext cx="7046976" cy="509409"/>
          </a:xfrm>
          <a:prstGeom prst="rect">
            <a:avLst/>
          </a:prstGeom>
          <a:solidFill>
            <a:srgbClr val="D94A94"/>
          </a:solidFill>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3" name="Plassholder for innhold 2">
            <a:extLst>
              <a:ext uri="{FF2B5EF4-FFF2-40B4-BE49-F238E27FC236}">
                <a16:creationId xmlns:a16="http://schemas.microsoft.com/office/drawing/2014/main" id="{46BEF8BB-8CA9-EDAD-5EFC-3BC164513D3F}"/>
              </a:ext>
            </a:extLst>
          </p:cNvPr>
          <p:cNvSpPr>
            <a:spLocks noGrp="1"/>
          </p:cNvSpPr>
          <p:nvPr>
            <p:ph idx="16"/>
          </p:nvPr>
        </p:nvSpPr>
        <p:spPr>
          <a:xfrm>
            <a:off x="1402079"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D94A94"/>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4" name="Plassholder for innhold 2">
            <a:extLst>
              <a:ext uri="{FF2B5EF4-FFF2-40B4-BE49-F238E27FC236}">
                <a16:creationId xmlns:a16="http://schemas.microsoft.com/office/drawing/2014/main" id="{105A9144-4668-BF54-CE80-EFB1E2220101}"/>
              </a:ext>
            </a:extLst>
          </p:cNvPr>
          <p:cNvSpPr>
            <a:spLocks noGrp="1"/>
          </p:cNvSpPr>
          <p:nvPr>
            <p:ph idx="17" hasCustomPrompt="1"/>
          </p:nvPr>
        </p:nvSpPr>
        <p:spPr>
          <a:xfrm>
            <a:off x="8668512"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1" name="Plassholder for innhold 2">
            <a:extLst>
              <a:ext uri="{FF2B5EF4-FFF2-40B4-BE49-F238E27FC236}">
                <a16:creationId xmlns:a16="http://schemas.microsoft.com/office/drawing/2014/main" id="{A4E5BD60-2318-7B39-B7BB-E066DDC63300}"/>
              </a:ext>
            </a:extLst>
          </p:cNvPr>
          <p:cNvSpPr>
            <a:spLocks noGrp="1"/>
          </p:cNvSpPr>
          <p:nvPr>
            <p:ph idx="18" hasCustomPrompt="1"/>
          </p:nvPr>
        </p:nvSpPr>
        <p:spPr>
          <a:xfrm>
            <a:off x="8668512"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2" name="Tittel 5">
            <a:extLst>
              <a:ext uri="{FF2B5EF4-FFF2-40B4-BE49-F238E27FC236}">
                <a16:creationId xmlns:a16="http://schemas.microsoft.com/office/drawing/2014/main" id="{4ECF4351-AB2E-2028-6578-76559C4DA014}"/>
              </a:ext>
            </a:extLst>
          </p:cNvPr>
          <p:cNvSpPr txBox="1">
            <a:spLocks/>
          </p:cNvSpPr>
          <p:nvPr userDrawn="1"/>
        </p:nvSpPr>
        <p:spPr>
          <a:xfrm>
            <a:off x="8668511" y="5738991"/>
            <a:ext cx="7046976" cy="509409"/>
          </a:xfrm>
          <a:prstGeom prst="rect">
            <a:avLst/>
          </a:prstGeom>
          <a:solidFill>
            <a:srgbClr val="D94A94"/>
          </a:solidFill>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3" name="Plassholder for innhold 2">
            <a:extLst>
              <a:ext uri="{FF2B5EF4-FFF2-40B4-BE49-F238E27FC236}">
                <a16:creationId xmlns:a16="http://schemas.microsoft.com/office/drawing/2014/main" id="{EECDF2B5-2303-1CA2-16C2-17DA48895B0C}"/>
              </a:ext>
            </a:extLst>
          </p:cNvPr>
          <p:cNvSpPr>
            <a:spLocks noGrp="1"/>
          </p:cNvSpPr>
          <p:nvPr>
            <p:ph idx="19"/>
          </p:nvPr>
        </p:nvSpPr>
        <p:spPr>
          <a:xfrm>
            <a:off x="8668512"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D94A94"/>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14" name="Plassholder for innhold 2">
            <a:extLst>
              <a:ext uri="{FF2B5EF4-FFF2-40B4-BE49-F238E27FC236}">
                <a16:creationId xmlns:a16="http://schemas.microsoft.com/office/drawing/2014/main" id="{7E814DE0-56B3-A0B3-A549-F79A5FDC70FB}"/>
              </a:ext>
            </a:extLst>
          </p:cNvPr>
          <p:cNvSpPr>
            <a:spLocks noGrp="1"/>
          </p:cNvSpPr>
          <p:nvPr>
            <p:ph idx="20" hasCustomPrompt="1"/>
          </p:nvPr>
        </p:nvSpPr>
        <p:spPr>
          <a:xfrm>
            <a:off x="15934944"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5" name="Plassholder for innhold 2">
            <a:extLst>
              <a:ext uri="{FF2B5EF4-FFF2-40B4-BE49-F238E27FC236}">
                <a16:creationId xmlns:a16="http://schemas.microsoft.com/office/drawing/2014/main" id="{8BCC187E-0C16-E50F-052B-D7F958D6C7EB}"/>
              </a:ext>
            </a:extLst>
          </p:cNvPr>
          <p:cNvSpPr>
            <a:spLocks noGrp="1"/>
          </p:cNvSpPr>
          <p:nvPr>
            <p:ph idx="21" hasCustomPrompt="1"/>
          </p:nvPr>
        </p:nvSpPr>
        <p:spPr>
          <a:xfrm>
            <a:off x="15934944"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6" name="Tittel 5">
            <a:extLst>
              <a:ext uri="{FF2B5EF4-FFF2-40B4-BE49-F238E27FC236}">
                <a16:creationId xmlns:a16="http://schemas.microsoft.com/office/drawing/2014/main" id="{893CC451-0967-3C34-D69F-C8221AF2A0FA}"/>
              </a:ext>
            </a:extLst>
          </p:cNvPr>
          <p:cNvSpPr txBox="1">
            <a:spLocks/>
          </p:cNvSpPr>
          <p:nvPr userDrawn="1"/>
        </p:nvSpPr>
        <p:spPr>
          <a:xfrm>
            <a:off x="15934943" y="5738991"/>
            <a:ext cx="7046976" cy="509409"/>
          </a:xfrm>
          <a:prstGeom prst="rect">
            <a:avLst/>
          </a:prstGeom>
          <a:solidFill>
            <a:srgbClr val="D94A94"/>
          </a:solidFill>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7" name="Plassholder for innhold 2">
            <a:extLst>
              <a:ext uri="{FF2B5EF4-FFF2-40B4-BE49-F238E27FC236}">
                <a16:creationId xmlns:a16="http://schemas.microsoft.com/office/drawing/2014/main" id="{550F687B-A70B-2C7D-D84C-5339D70D3E89}"/>
              </a:ext>
            </a:extLst>
          </p:cNvPr>
          <p:cNvSpPr>
            <a:spLocks noGrp="1"/>
          </p:cNvSpPr>
          <p:nvPr>
            <p:ph idx="22"/>
          </p:nvPr>
        </p:nvSpPr>
        <p:spPr>
          <a:xfrm>
            <a:off x="15934944"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D94A94"/>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Tree>
    <p:extLst>
      <p:ext uri="{BB962C8B-B14F-4D97-AF65-F5344CB8AC3E}">
        <p14:creationId xmlns:p14="http://schemas.microsoft.com/office/powerpoint/2010/main" val="2513498047"/>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3081023"/>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415350"/>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549703"/>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6037627"/>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6171979"/>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672968"/>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807321"/>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67"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726770"/>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362111"/>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401167983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3081023"/>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415350"/>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549703"/>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6037627"/>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6171979"/>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672968"/>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807321"/>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67"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726770"/>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362111"/>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257413858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2861098"/>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195425"/>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329778"/>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5817702"/>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5952054"/>
            <a:ext cx="734208" cy="1323439"/>
          </a:xfrm>
          <a:prstGeom prst="rect">
            <a:avLst/>
          </a:prstGeom>
        </p:spPr>
        <p:txBody>
          <a:bodyPr wrap="square">
            <a:spAutoFit/>
          </a:bodyPr>
          <a:lstStyle/>
          <a:p>
            <a:r>
              <a:rPr lang="nb-NO" sz="8000" dirty="0">
                <a:solidFill>
                  <a:schemeClr val="bg1"/>
                </a:solidFill>
                <a:latin typeface="+mj-lt"/>
              </a:rPr>
              <a:t>2</a:t>
            </a:r>
            <a:endParaRPr lang="nb-NO" sz="7200" dirty="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453043"/>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587396"/>
            <a:ext cx="734208" cy="1323439"/>
          </a:xfrm>
          <a:prstGeom prst="rect">
            <a:avLst/>
          </a:prstGeom>
        </p:spPr>
        <p:txBody>
          <a:bodyPr wrap="square">
            <a:spAutoFit/>
          </a:bodyPr>
          <a:lstStyle/>
          <a:p>
            <a:r>
              <a:rPr lang="nb-NO" sz="8000" dirty="0">
                <a:solidFill>
                  <a:schemeClr val="bg1"/>
                </a:solidFill>
                <a:latin typeface="+mj-lt"/>
              </a:rPr>
              <a:t>3</a:t>
            </a:r>
            <a:endParaRPr lang="nb-NO" sz="7200" dirty="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506845"/>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142186"/>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1" name="Ellipse 10">
            <a:extLst>
              <a:ext uri="{FF2B5EF4-FFF2-40B4-BE49-F238E27FC236}">
                <a16:creationId xmlns:a16="http://schemas.microsoft.com/office/drawing/2014/main" id="{F0FBEBCE-9880-DF89-73C1-9DE7E1D42633}"/>
              </a:ext>
            </a:extLst>
          </p:cNvPr>
          <p:cNvSpPr/>
          <p:nvPr userDrawn="1"/>
        </p:nvSpPr>
        <p:spPr>
          <a:xfrm>
            <a:off x="1393736" y="11074374"/>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2" name="Rectangle 16">
            <a:extLst>
              <a:ext uri="{FF2B5EF4-FFF2-40B4-BE49-F238E27FC236}">
                <a16:creationId xmlns:a16="http://schemas.microsoft.com/office/drawing/2014/main" id="{7D2C8603-4A38-6C68-4D53-866CE984C61D}"/>
              </a:ext>
            </a:extLst>
          </p:cNvPr>
          <p:cNvSpPr/>
          <p:nvPr userDrawn="1"/>
        </p:nvSpPr>
        <p:spPr>
          <a:xfrm>
            <a:off x="1817368" y="11208727"/>
            <a:ext cx="734208" cy="1323439"/>
          </a:xfrm>
          <a:prstGeom prst="rect">
            <a:avLst/>
          </a:prstGeom>
        </p:spPr>
        <p:txBody>
          <a:bodyPr wrap="square">
            <a:spAutoFit/>
          </a:bodyPr>
          <a:lstStyle/>
          <a:p>
            <a:r>
              <a:rPr lang="nb-NO" sz="8000" dirty="0">
                <a:solidFill>
                  <a:schemeClr val="bg1"/>
                </a:solidFill>
                <a:latin typeface="+mj-lt"/>
              </a:rPr>
              <a:t>4</a:t>
            </a:r>
            <a:endParaRPr lang="nb-NO" sz="7200" dirty="0">
              <a:solidFill>
                <a:schemeClr val="bg1"/>
              </a:solidFill>
              <a:latin typeface="+mj-lt"/>
            </a:endParaRPr>
          </a:p>
        </p:txBody>
      </p:sp>
      <p:sp>
        <p:nvSpPr>
          <p:cNvPr id="14" name="Plassholder for innhold 2">
            <a:extLst>
              <a:ext uri="{FF2B5EF4-FFF2-40B4-BE49-F238E27FC236}">
                <a16:creationId xmlns:a16="http://schemas.microsoft.com/office/drawing/2014/main" id="{9A9AB591-5FC6-CC73-6647-39096CF3E55E}"/>
              </a:ext>
            </a:extLst>
          </p:cNvPr>
          <p:cNvSpPr>
            <a:spLocks noGrp="1"/>
          </p:cNvSpPr>
          <p:nvPr>
            <p:ph idx="16" hasCustomPrompt="1"/>
          </p:nvPr>
        </p:nvSpPr>
        <p:spPr>
          <a:xfrm>
            <a:off x="3273945" y="10777527"/>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169076882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2861098"/>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195425"/>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329778"/>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5817702"/>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5952054"/>
            <a:ext cx="734208" cy="1323439"/>
          </a:xfrm>
          <a:prstGeom prst="rect">
            <a:avLst/>
          </a:prstGeom>
        </p:spPr>
        <p:txBody>
          <a:bodyPr wrap="square">
            <a:spAutoFit/>
          </a:bodyPr>
          <a:lstStyle/>
          <a:p>
            <a:r>
              <a:rPr lang="nb-NO" sz="8000" dirty="0">
                <a:solidFill>
                  <a:schemeClr val="bg1"/>
                </a:solidFill>
                <a:latin typeface="+mj-lt"/>
              </a:rPr>
              <a:t>2</a:t>
            </a:r>
            <a:endParaRPr lang="nb-NO" sz="7200" dirty="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453043"/>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587396"/>
            <a:ext cx="734208" cy="1323439"/>
          </a:xfrm>
          <a:prstGeom prst="rect">
            <a:avLst/>
          </a:prstGeom>
        </p:spPr>
        <p:txBody>
          <a:bodyPr wrap="square">
            <a:spAutoFit/>
          </a:bodyPr>
          <a:lstStyle/>
          <a:p>
            <a:r>
              <a:rPr lang="nb-NO" sz="8000" dirty="0">
                <a:solidFill>
                  <a:schemeClr val="bg1"/>
                </a:solidFill>
                <a:latin typeface="+mj-lt"/>
              </a:rPr>
              <a:t>3</a:t>
            </a:r>
            <a:endParaRPr lang="nb-NO" sz="7200" dirty="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506845"/>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142186"/>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1" name="Ellipse 10">
            <a:extLst>
              <a:ext uri="{FF2B5EF4-FFF2-40B4-BE49-F238E27FC236}">
                <a16:creationId xmlns:a16="http://schemas.microsoft.com/office/drawing/2014/main" id="{F0FBEBCE-9880-DF89-73C1-9DE7E1D42633}"/>
              </a:ext>
            </a:extLst>
          </p:cNvPr>
          <p:cNvSpPr/>
          <p:nvPr userDrawn="1"/>
        </p:nvSpPr>
        <p:spPr>
          <a:xfrm>
            <a:off x="1393736" y="11074374"/>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2" name="Rectangle 16">
            <a:extLst>
              <a:ext uri="{FF2B5EF4-FFF2-40B4-BE49-F238E27FC236}">
                <a16:creationId xmlns:a16="http://schemas.microsoft.com/office/drawing/2014/main" id="{7D2C8603-4A38-6C68-4D53-866CE984C61D}"/>
              </a:ext>
            </a:extLst>
          </p:cNvPr>
          <p:cNvSpPr/>
          <p:nvPr userDrawn="1"/>
        </p:nvSpPr>
        <p:spPr>
          <a:xfrm>
            <a:off x="1817368" y="11208727"/>
            <a:ext cx="734208" cy="1323439"/>
          </a:xfrm>
          <a:prstGeom prst="rect">
            <a:avLst/>
          </a:prstGeom>
        </p:spPr>
        <p:txBody>
          <a:bodyPr wrap="square">
            <a:spAutoFit/>
          </a:bodyPr>
          <a:lstStyle/>
          <a:p>
            <a:r>
              <a:rPr lang="nb-NO" sz="8000" dirty="0">
                <a:solidFill>
                  <a:schemeClr val="bg1"/>
                </a:solidFill>
                <a:latin typeface="+mj-lt"/>
              </a:rPr>
              <a:t>4</a:t>
            </a:r>
            <a:endParaRPr lang="nb-NO" sz="7200" dirty="0">
              <a:solidFill>
                <a:schemeClr val="bg1"/>
              </a:solidFill>
              <a:latin typeface="+mj-lt"/>
            </a:endParaRPr>
          </a:p>
        </p:txBody>
      </p:sp>
      <p:sp>
        <p:nvSpPr>
          <p:cNvPr id="14" name="Plassholder for innhold 2">
            <a:extLst>
              <a:ext uri="{FF2B5EF4-FFF2-40B4-BE49-F238E27FC236}">
                <a16:creationId xmlns:a16="http://schemas.microsoft.com/office/drawing/2014/main" id="{9A9AB591-5FC6-CC73-6647-39096CF3E55E}"/>
              </a:ext>
            </a:extLst>
          </p:cNvPr>
          <p:cNvSpPr>
            <a:spLocks noGrp="1"/>
          </p:cNvSpPr>
          <p:nvPr>
            <p:ph idx="16" hasCustomPrompt="1"/>
          </p:nvPr>
        </p:nvSpPr>
        <p:spPr>
          <a:xfrm>
            <a:off x="3273945" y="10777527"/>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428125538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2639291"/>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2450514"/>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2584867"/>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4680901"/>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4815253"/>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6911289"/>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7045642"/>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0" name="Ellipse 10">
            <a:extLst>
              <a:ext uri="{FF2B5EF4-FFF2-40B4-BE49-F238E27FC236}">
                <a16:creationId xmlns:a16="http://schemas.microsoft.com/office/drawing/2014/main" id="{8C2323A2-FF9C-23CE-B457-37322142B1C5}"/>
              </a:ext>
            </a:extLst>
          </p:cNvPr>
          <p:cNvSpPr/>
          <p:nvPr userDrawn="1"/>
        </p:nvSpPr>
        <p:spPr>
          <a:xfrm>
            <a:off x="1393736" y="9141677"/>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1" name="Rectangle 27">
            <a:extLst>
              <a:ext uri="{FF2B5EF4-FFF2-40B4-BE49-F238E27FC236}">
                <a16:creationId xmlns:a16="http://schemas.microsoft.com/office/drawing/2014/main" id="{2F53FF7C-8F64-DF34-2C55-34A43AB5521E}"/>
              </a:ext>
            </a:extLst>
          </p:cNvPr>
          <p:cNvSpPr/>
          <p:nvPr userDrawn="1"/>
        </p:nvSpPr>
        <p:spPr>
          <a:xfrm>
            <a:off x="1817367" y="9276030"/>
            <a:ext cx="734209" cy="1323439"/>
          </a:xfrm>
          <a:prstGeom prst="rect">
            <a:avLst/>
          </a:prstGeom>
        </p:spPr>
        <p:txBody>
          <a:bodyPr wrap="square">
            <a:spAutoFit/>
          </a:bodyPr>
          <a:lstStyle/>
          <a:p>
            <a:r>
              <a:rPr lang="nb-NO" sz="8000">
                <a:solidFill>
                  <a:schemeClr val="bg1"/>
                </a:solidFill>
                <a:latin typeface="+mj-lt"/>
              </a:rPr>
              <a:t>4</a:t>
            </a:r>
            <a:endParaRPr lang="nb-NO" sz="7200">
              <a:solidFill>
                <a:schemeClr val="bg1"/>
              </a:solidFill>
              <a:latin typeface="+mj-lt"/>
            </a:endParaRPr>
          </a:p>
        </p:txBody>
      </p:sp>
      <p:sp>
        <p:nvSpPr>
          <p:cNvPr id="12" name="Ellipse 10">
            <a:extLst>
              <a:ext uri="{FF2B5EF4-FFF2-40B4-BE49-F238E27FC236}">
                <a16:creationId xmlns:a16="http://schemas.microsoft.com/office/drawing/2014/main" id="{54A24E47-54D1-76F0-F7B3-C9CCBD610CA6}"/>
              </a:ext>
            </a:extLst>
          </p:cNvPr>
          <p:cNvSpPr/>
          <p:nvPr userDrawn="1"/>
        </p:nvSpPr>
        <p:spPr>
          <a:xfrm>
            <a:off x="1393736" y="11377728"/>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67"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4" name="Plassholder for innhold 2">
            <a:extLst>
              <a:ext uri="{FF2B5EF4-FFF2-40B4-BE49-F238E27FC236}">
                <a16:creationId xmlns:a16="http://schemas.microsoft.com/office/drawing/2014/main" id="{35ABEB9B-1852-8A11-3FFF-65A316E4CC1B}"/>
              </a:ext>
            </a:extLst>
          </p:cNvPr>
          <p:cNvSpPr>
            <a:spLocks noGrp="1"/>
          </p:cNvSpPr>
          <p:nvPr>
            <p:ph idx="12" hasCustomPrompt="1"/>
          </p:nvPr>
        </p:nvSpPr>
        <p:spPr>
          <a:xfrm>
            <a:off x="3273945" y="4753230"/>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5" name="Plassholder for innhold 2">
            <a:extLst>
              <a:ext uri="{FF2B5EF4-FFF2-40B4-BE49-F238E27FC236}">
                <a16:creationId xmlns:a16="http://schemas.microsoft.com/office/drawing/2014/main" id="{52B9F8FA-3E6A-D40C-1718-982C671C79B7}"/>
              </a:ext>
            </a:extLst>
          </p:cNvPr>
          <p:cNvSpPr>
            <a:spLocks noGrp="1"/>
          </p:cNvSpPr>
          <p:nvPr>
            <p:ph idx="13" hasCustomPrompt="1"/>
          </p:nvPr>
        </p:nvSpPr>
        <p:spPr>
          <a:xfrm>
            <a:off x="3273945" y="6983619"/>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6" name="Plassholder for innhold 2">
            <a:extLst>
              <a:ext uri="{FF2B5EF4-FFF2-40B4-BE49-F238E27FC236}">
                <a16:creationId xmlns:a16="http://schemas.microsoft.com/office/drawing/2014/main" id="{F98C59A8-702E-8378-5B55-D3783A87D955}"/>
              </a:ext>
            </a:extLst>
          </p:cNvPr>
          <p:cNvSpPr>
            <a:spLocks noGrp="1"/>
          </p:cNvSpPr>
          <p:nvPr>
            <p:ph idx="14" hasCustomPrompt="1"/>
          </p:nvPr>
        </p:nvSpPr>
        <p:spPr>
          <a:xfrm>
            <a:off x="3273945" y="9236065"/>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7" name="Plassholder for innhold 2">
            <a:extLst>
              <a:ext uri="{FF2B5EF4-FFF2-40B4-BE49-F238E27FC236}">
                <a16:creationId xmlns:a16="http://schemas.microsoft.com/office/drawing/2014/main" id="{1D3C303C-7672-C8D9-B59A-5FD6565A04AE}"/>
              </a:ext>
            </a:extLst>
          </p:cNvPr>
          <p:cNvSpPr>
            <a:spLocks noGrp="1"/>
          </p:cNvSpPr>
          <p:nvPr>
            <p:ph idx="15" hasCustomPrompt="1"/>
          </p:nvPr>
        </p:nvSpPr>
        <p:spPr>
          <a:xfrm>
            <a:off x="3273945" y="11566505"/>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128220932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3912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171463" y="2639291"/>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50" y="2450514"/>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82" y="2584867"/>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9" y="4680901"/>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61" y="4815253"/>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9" y="6911289"/>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71" y="7045642"/>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0" name="Ellipse 10">
            <a:extLst>
              <a:ext uri="{FF2B5EF4-FFF2-40B4-BE49-F238E27FC236}">
                <a16:creationId xmlns:a16="http://schemas.microsoft.com/office/drawing/2014/main" id="{8C2323A2-FF9C-23CE-B457-37322142B1C5}"/>
              </a:ext>
            </a:extLst>
          </p:cNvPr>
          <p:cNvSpPr/>
          <p:nvPr userDrawn="1"/>
        </p:nvSpPr>
        <p:spPr>
          <a:xfrm>
            <a:off x="1393739" y="9141677"/>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1" name="Rectangle 27">
            <a:extLst>
              <a:ext uri="{FF2B5EF4-FFF2-40B4-BE49-F238E27FC236}">
                <a16:creationId xmlns:a16="http://schemas.microsoft.com/office/drawing/2014/main" id="{2F53FF7C-8F64-DF34-2C55-34A43AB5521E}"/>
              </a:ext>
            </a:extLst>
          </p:cNvPr>
          <p:cNvSpPr/>
          <p:nvPr userDrawn="1"/>
        </p:nvSpPr>
        <p:spPr>
          <a:xfrm>
            <a:off x="1817370" y="9276030"/>
            <a:ext cx="734209" cy="1323439"/>
          </a:xfrm>
          <a:prstGeom prst="rect">
            <a:avLst/>
          </a:prstGeom>
        </p:spPr>
        <p:txBody>
          <a:bodyPr wrap="square">
            <a:spAutoFit/>
          </a:bodyPr>
          <a:lstStyle/>
          <a:p>
            <a:r>
              <a:rPr lang="nb-NO" sz="8000">
                <a:solidFill>
                  <a:schemeClr val="bg1"/>
                </a:solidFill>
                <a:latin typeface="+mj-lt"/>
              </a:rPr>
              <a:t>4</a:t>
            </a:r>
            <a:endParaRPr lang="nb-NO" sz="7200">
              <a:solidFill>
                <a:schemeClr val="bg1"/>
              </a:solidFill>
              <a:latin typeface="+mj-lt"/>
            </a:endParaRPr>
          </a:p>
        </p:txBody>
      </p:sp>
      <p:sp>
        <p:nvSpPr>
          <p:cNvPr id="12" name="Ellipse 10">
            <a:extLst>
              <a:ext uri="{FF2B5EF4-FFF2-40B4-BE49-F238E27FC236}">
                <a16:creationId xmlns:a16="http://schemas.microsoft.com/office/drawing/2014/main" id="{54A24E47-54D1-76F0-F7B3-C9CCBD610CA6}"/>
              </a:ext>
            </a:extLst>
          </p:cNvPr>
          <p:cNvSpPr/>
          <p:nvPr userDrawn="1"/>
        </p:nvSpPr>
        <p:spPr>
          <a:xfrm>
            <a:off x="1393739" y="11377728"/>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70"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4" name="Plassholder for innhold 2">
            <a:extLst>
              <a:ext uri="{FF2B5EF4-FFF2-40B4-BE49-F238E27FC236}">
                <a16:creationId xmlns:a16="http://schemas.microsoft.com/office/drawing/2014/main" id="{35ABEB9B-1852-8A11-3FFF-65A316E4CC1B}"/>
              </a:ext>
            </a:extLst>
          </p:cNvPr>
          <p:cNvSpPr>
            <a:spLocks noGrp="1"/>
          </p:cNvSpPr>
          <p:nvPr>
            <p:ph idx="12" hasCustomPrompt="1"/>
          </p:nvPr>
        </p:nvSpPr>
        <p:spPr>
          <a:xfrm>
            <a:off x="3171462" y="4753230"/>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5" name="Plassholder for innhold 2">
            <a:extLst>
              <a:ext uri="{FF2B5EF4-FFF2-40B4-BE49-F238E27FC236}">
                <a16:creationId xmlns:a16="http://schemas.microsoft.com/office/drawing/2014/main" id="{52B9F8FA-3E6A-D40C-1718-982C671C79B7}"/>
              </a:ext>
            </a:extLst>
          </p:cNvPr>
          <p:cNvSpPr>
            <a:spLocks noGrp="1"/>
          </p:cNvSpPr>
          <p:nvPr>
            <p:ph idx="13" hasCustomPrompt="1"/>
          </p:nvPr>
        </p:nvSpPr>
        <p:spPr>
          <a:xfrm>
            <a:off x="3171462" y="6983619"/>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6" name="Plassholder for innhold 2">
            <a:extLst>
              <a:ext uri="{FF2B5EF4-FFF2-40B4-BE49-F238E27FC236}">
                <a16:creationId xmlns:a16="http://schemas.microsoft.com/office/drawing/2014/main" id="{F98C59A8-702E-8378-5B55-D3783A87D955}"/>
              </a:ext>
            </a:extLst>
          </p:cNvPr>
          <p:cNvSpPr>
            <a:spLocks noGrp="1"/>
          </p:cNvSpPr>
          <p:nvPr>
            <p:ph idx="14" hasCustomPrompt="1"/>
          </p:nvPr>
        </p:nvSpPr>
        <p:spPr>
          <a:xfrm>
            <a:off x="3171462" y="9236065"/>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7" name="Plassholder for innhold 2">
            <a:extLst>
              <a:ext uri="{FF2B5EF4-FFF2-40B4-BE49-F238E27FC236}">
                <a16:creationId xmlns:a16="http://schemas.microsoft.com/office/drawing/2014/main" id="{1D3C303C-7672-C8D9-B59A-5FD6565A04AE}"/>
              </a:ext>
            </a:extLst>
          </p:cNvPr>
          <p:cNvSpPr>
            <a:spLocks noGrp="1"/>
          </p:cNvSpPr>
          <p:nvPr>
            <p:ph idx="15" hasCustomPrompt="1"/>
          </p:nvPr>
        </p:nvSpPr>
        <p:spPr>
          <a:xfrm>
            <a:off x="3171462" y="11566505"/>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39897528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Egendefinert oppsett">
    <p:bg>
      <p:bgPr>
        <a:gradFill rotWithShape="0">
          <a:gsLst>
            <a:gs pos="0">
              <a:srgbClr val="D94A94"/>
            </a:gs>
            <a:gs pos="4000">
              <a:srgbClr val="D94A94"/>
            </a:gs>
            <a:gs pos="100000">
              <a:srgbClr val="3D4A9A"/>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9576628" cy="2559050"/>
          </a:xfrm>
          <a:prstGeom prst="rect">
            <a:avLst/>
          </a:prstGeom>
        </p:spPr>
        <p:txBody>
          <a:bodyPr>
            <a:normAutofit/>
          </a:bodyPr>
          <a:lstStyle>
            <a:lvl1pPr marL="0" indent="0">
              <a:buNone/>
              <a:defRPr lang="nb-NO" sz="7200" b="0">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86718188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lvl1pPr>
          </a:lstStyle>
          <a:p>
            <a:r>
              <a:rPr lang="nb-NO"/>
              <a:t>Klikk på ikonet for å legge til et bilde</a:t>
            </a:r>
          </a:p>
        </p:txBody>
      </p:sp>
      <p:sp>
        <p:nvSpPr>
          <p:cNvPr id="51" name="Shape 51"/>
          <p:cNvSpPr>
            <a:spLocks noGrp="1"/>
          </p:cNvSpPr>
          <p:nvPr>
            <p:ph type="title"/>
          </p:nvPr>
        </p:nvSpPr>
        <p:spPr>
          <a:xfrm>
            <a:off x="1402079" y="431799"/>
            <a:ext cx="13252383"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1402078" y="2523281"/>
            <a:ext cx="13252385" cy="10093124"/>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48618614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6678" y="0"/>
            <a:ext cx="9272337" cy="13716000"/>
          </a:xfrm>
        </p:spPr>
        <p:txBody>
          <a:bodyPr/>
          <a:lstStyle>
            <a:lvl1pPr marL="0" indent="0">
              <a:buNone/>
              <a:defRPr/>
            </a:lvl1pPr>
          </a:lstStyle>
          <a:p>
            <a:r>
              <a:rPr lang="nb-NO"/>
              <a:t>Klikk på ikonet for å legge til et bilde</a:t>
            </a:r>
          </a:p>
        </p:txBody>
      </p:sp>
      <p:sp>
        <p:nvSpPr>
          <p:cNvPr id="51" name="Shape 51"/>
          <p:cNvSpPr>
            <a:spLocks noGrp="1"/>
          </p:cNvSpPr>
          <p:nvPr>
            <p:ph type="title"/>
          </p:nvPr>
        </p:nvSpPr>
        <p:spPr>
          <a:xfrm>
            <a:off x="9850057" y="370391"/>
            <a:ext cx="13635888" cy="1922714"/>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9850056" y="2534856"/>
            <a:ext cx="13635890" cy="1008154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91726495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sjonsslide med bilde">
    <p:spTree>
      <p:nvGrpSpPr>
        <p:cNvPr id="1" name=""/>
        <p:cNvGrpSpPr/>
        <p:nvPr/>
      </p:nvGrpSpPr>
      <p:grpSpPr>
        <a:xfrm>
          <a:off x="0" y="0"/>
          <a:ext cx="0" cy="0"/>
          <a:chOff x="0" y="0"/>
          <a:chExt cx="0" cy="0"/>
        </a:xfrm>
      </p:grpSpPr>
      <p:sp>
        <p:nvSpPr>
          <p:cNvPr id="51" name="Shape 51"/>
          <p:cNvSpPr>
            <a:spLocks noGrp="1"/>
          </p:cNvSpPr>
          <p:nvPr>
            <p:ph type="title"/>
          </p:nvPr>
        </p:nvSpPr>
        <p:spPr>
          <a:xfrm>
            <a:off x="1402079" y="431799"/>
            <a:ext cx="13252383"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a:t>Klikk for å redigere tittelstil</a:t>
            </a:r>
            <a:endParaRPr/>
          </a:p>
        </p:txBody>
      </p:sp>
      <p:sp>
        <p:nvSpPr>
          <p:cNvPr id="5" name="Plassholder for innhold 2"/>
          <p:cNvSpPr>
            <a:spLocks noGrp="1"/>
          </p:cNvSpPr>
          <p:nvPr>
            <p:ph idx="10" hasCustomPrompt="1"/>
          </p:nvPr>
        </p:nvSpPr>
        <p:spPr>
          <a:xfrm>
            <a:off x="1402078" y="2639291"/>
            <a:ext cx="13252385" cy="963292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lvl1pPr>
          </a:lstStyle>
          <a:p>
            <a:endParaRPr lang="nb-NO"/>
          </a:p>
        </p:txBody>
      </p:sp>
      <p:pic>
        <p:nvPicPr>
          <p:cNvPr id="3" name="Bilde 2" descr="Et bilde som inneholder Grafikk, design&#10;&#10;Automatisk generert beskrivelse">
            <a:extLst>
              <a:ext uri="{FF2B5EF4-FFF2-40B4-BE49-F238E27FC236}">
                <a16:creationId xmlns:a16="http://schemas.microsoft.com/office/drawing/2014/main" id="{E7891450-8D85-0647-EBED-5B1B970198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173" y="12296740"/>
            <a:ext cx="1246265" cy="1246265"/>
          </a:xfrm>
          <a:prstGeom prst="rect">
            <a:avLst/>
          </a:prstGeom>
        </p:spPr>
      </p:pic>
    </p:spTree>
    <p:extLst>
      <p:ext uri="{BB962C8B-B14F-4D97-AF65-F5344CB8AC3E}">
        <p14:creationId xmlns:p14="http://schemas.microsoft.com/office/powerpoint/2010/main" val="407009044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63273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7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29555712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Punktlist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3F6C4EE-C948-4E5C-87E9-696CB9A46B49}"/>
              </a:ext>
            </a:extLst>
          </p:cNvPr>
          <p:cNvSpPr/>
          <p:nvPr userDrawn="1"/>
        </p:nvSpPr>
        <p:spPr>
          <a:xfrm>
            <a:off x="4" y="0"/>
            <a:ext cx="24383996" cy="13716000"/>
          </a:xfrm>
          <a:prstGeom prst="rect">
            <a:avLst/>
          </a:prstGeom>
          <a:gradFill flip="none" rotWithShape="1">
            <a:gsLst>
              <a:gs pos="0">
                <a:srgbClr val="D94A94"/>
              </a:gs>
              <a:gs pos="85000">
                <a:srgbClr val="3D4A9A"/>
              </a:gs>
            </a:gsLst>
            <a:lin ang="189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nb-NO" kern="1200"/>
          </a:p>
        </p:txBody>
      </p:sp>
      <p:sp>
        <p:nvSpPr>
          <p:cNvPr id="2" name="Plassholder for tekst 5">
            <a:extLst>
              <a:ext uri="{FF2B5EF4-FFF2-40B4-BE49-F238E27FC236}">
                <a16:creationId xmlns:a16="http://schemas.microsoft.com/office/drawing/2014/main" id="{3E2FDD98-2776-3DA8-3C0E-20745B929806}"/>
              </a:ext>
            </a:extLst>
          </p:cNvPr>
          <p:cNvSpPr>
            <a:spLocks noGrp="1"/>
          </p:cNvSpPr>
          <p:nvPr>
            <p:ph type="body" sz="quarter" idx="10" hasCustomPrompt="1"/>
          </p:nvPr>
        </p:nvSpPr>
        <p:spPr>
          <a:xfrm>
            <a:off x="1384573" y="7616757"/>
            <a:ext cx="19396105" cy="2559050"/>
          </a:xfrm>
          <a:prstGeom prst="rect">
            <a:avLst/>
          </a:prstGeom>
        </p:spPr>
        <p:txBody>
          <a:bodyPr>
            <a:normAutofit/>
          </a:bodyPr>
          <a:lstStyle>
            <a:lvl1pPr marL="0" indent="0">
              <a:buNone/>
              <a:defRPr lang="nb-NO" sz="7200" b="1">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dirty="0"/>
              <a:t>Klikk for å redigere tekststil</a:t>
            </a:r>
          </a:p>
        </p:txBody>
      </p:sp>
      <p:pic>
        <p:nvPicPr>
          <p:cNvPr id="3" name="Bilde 2">
            <a:extLst>
              <a:ext uri="{FF2B5EF4-FFF2-40B4-BE49-F238E27FC236}">
                <a16:creationId xmlns:a16="http://schemas.microsoft.com/office/drawing/2014/main" id="{0036A97C-6228-4F88-0FF3-44D87EC76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4574" y="820299"/>
            <a:ext cx="1350267" cy="1356363"/>
          </a:xfrm>
          <a:prstGeom prst="rect">
            <a:avLst/>
          </a:prstGeom>
        </p:spPr>
      </p:pic>
    </p:spTree>
    <p:extLst>
      <p:ext uri="{BB962C8B-B14F-4D97-AF65-F5344CB8AC3E}">
        <p14:creationId xmlns:p14="http://schemas.microsoft.com/office/powerpoint/2010/main" val="53791312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560142"/>
            <a:ext cx="7095852"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8671132" y="2568379"/>
            <a:ext cx="7046976" cy="487936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9" y="2560142"/>
            <a:ext cx="7046976"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p:cNvSpPr>
            <a:spLocks noGrp="1"/>
          </p:cNvSpPr>
          <p:nvPr>
            <p:ph idx="13" hasCustomPrompt="1"/>
          </p:nvPr>
        </p:nvSpPr>
        <p:spPr>
          <a:xfrm>
            <a:off x="15940186" y="7671521"/>
            <a:ext cx="7095852"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9" name="Plassholder for innhold 2"/>
          <p:cNvSpPr>
            <a:spLocks noGrp="1"/>
          </p:cNvSpPr>
          <p:nvPr>
            <p:ph idx="14" hasCustomPrompt="1"/>
          </p:nvPr>
        </p:nvSpPr>
        <p:spPr>
          <a:xfrm>
            <a:off x="8671132" y="7679759"/>
            <a:ext cx="7046976" cy="496496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10" name="Plassholder for innhold 2"/>
          <p:cNvSpPr>
            <a:spLocks noGrp="1"/>
          </p:cNvSpPr>
          <p:nvPr>
            <p:ph idx="15" hasCustomPrompt="1"/>
          </p:nvPr>
        </p:nvSpPr>
        <p:spPr>
          <a:xfrm>
            <a:off x="1402079" y="7671521"/>
            <a:ext cx="7046976"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3" name="Text Placeholder 9">
            <a:extLst>
              <a:ext uri="{FF2B5EF4-FFF2-40B4-BE49-F238E27FC236}">
                <a16:creationId xmlns:a16="http://schemas.microsoft.com/office/drawing/2014/main" id="{2BCE005A-9487-8A3E-0CFA-09A2C0E60A45}"/>
              </a:ext>
            </a:extLst>
          </p:cNvPr>
          <p:cNvSpPr>
            <a:spLocks noGrp="1"/>
          </p:cNvSpPr>
          <p:nvPr>
            <p:ph type="body" sz="quarter" idx="16"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72401570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solidFill>
                  <a:schemeClr val="bg2">
                    <a:lumMod val="25000"/>
                  </a:schemeClr>
                </a:solidFill>
                <a:latin typeface="Arial" panose="020B0604020202020204" pitchFamily="34" charset="0"/>
                <a:cs typeface="Arial" panose="020B0604020202020204" pitchFamily="34" charset="0"/>
              </a:defRPr>
            </a:lvl1pPr>
          </a:lstStyle>
          <a:p>
            <a:r>
              <a:rPr dirty="0"/>
              <a:t>Title Text</a:t>
            </a:r>
          </a:p>
        </p:txBody>
      </p:sp>
      <p:sp>
        <p:nvSpPr>
          <p:cNvPr id="5" name="Plassholder for innhold 2"/>
          <p:cNvSpPr>
            <a:spLocks noGrp="1"/>
          </p:cNvSpPr>
          <p:nvPr>
            <p:ph idx="10" hasCustomPrompt="1"/>
          </p:nvPr>
        </p:nvSpPr>
        <p:spPr>
          <a:xfrm>
            <a:off x="1402078" y="2534855"/>
            <a:ext cx="21633959" cy="10081550"/>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
        <p:nvSpPr>
          <p:cNvPr id="2" name="Text Placeholder 9">
            <a:extLst>
              <a:ext uri="{FF2B5EF4-FFF2-40B4-BE49-F238E27FC236}">
                <a16:creationId xmlns:a16="http://schemas.microsoft.com/office/drawing/2014/main" id="{C41B6FDE-D7DA-F5F4-4963-47C6C7A56084}"/>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4590895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528692"/>
            <a:ext cx="12935713" cy="1009936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502383" y="2534856"/>
            <a:ext cx="8546593" cy="1009312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3" name="Text Placeholder 9">
            <a:extLst>
              <a:ext uri="{FF2B5EF4-FFF2-40B4-BE49-F238E27FC236}">
                <a16:creationId xmlns:a16="http://schemas.microsoft.com/office/drawing/2014/main" id="{102DBA27-8EB7-88A7-BCDD-502885E36C8D}"/>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2143580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0116273" y="2534856"/>
            <a:ext cx="12919765" cy="10081549"/>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12616" y="2534912"/>
            <a:ext cx="8536056" cy="100753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825605" y="12950190"/>
            <a:ext cx="102656"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endParaRPr lang="nb-NO"/>
          </a:p>
        </p:txBody>
      </p:sp>
      <p:sp>
        <p:nvSpPr>
          <p:cNvPr id="2" name="Text Placeholder 9">
            <a:extLst>
              <a:ext uri="{FF2B5EF4-FFF2-40B4-BE49-F238E27FC236}">
                <a16:creationId xmlns:a16="http://schemas.microsoft.com/office/drawing/2014/main" id="{AF1F761B-2506-925D-BCBF-40BCEB226A06}"/>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6032865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540272"/>
            <a:ext cx="10448546" cy="1006461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2106657" y="2546430"/>
            <a:ext cx="10942320" cy="1005840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2" name="Text Placeholder 9">
            <a:extLst>
              <a:ext uri="{FF2B5EF4-FFF2-40B4-BE49-F238E27FC236}">
                <a16:creationId xmlns:a16="http://schemas.microsoft.com/office/drawing/2014/main" id="{13647986-450A-9939-5E52-87573463821E}"/>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8191724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549646"/>
            <a:ext cx="7095852" cy="1006706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8671132" y="2558005"/>
            <a:ext cx="7046976" cy="1006084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7" name="Plassholder for innhold 2"/>
          <p:cNvSpPr>
            <a:spLocks noGrp="1"/>
          </p:cNvSpPr>
          <p:nvPr>
            <p:ph idx="12" hasCustomPrompt="1"/>
          </p:nvPr>
        </p:nvSpPr>
        <p:spPr>
          <a:xfrm>
            <a:off x="1402079" y="2549646"/>
            <a:ext cx="7046976" cy="1006706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2" name="Text Placeholder 9">
            <a:extLst>
              <a:ext uri="{FF2B5EF4-FFF2-40B4-BE49-F238E27FC236}">
                <a16:creationId xmlns:a16="http://schemas.microsoft.com/office/drawing/2014/main" id="{11FB340F-7BB6-91C5-45C5-C4B430BAB678}"/>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13407727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t>Title Text</a:t>
            </a:r>
          </a:p>
        </p:txBody>
      </p:sp>
      <p:sp>
        <p:nvSpPr>
          <p:cNvPr id="5" name="Plassholder for innhold 2"/>
          <p:cNvSpPr>
            <a:spLocks noGrp="1"/>
          </p:cNvSpPr>
          <p:nvPr>
            <p:ph idx="10" hasCustomPrompt="1"/>
          </p:nvPr>
        </p:nvSpPr>
        <p:spPr>
          <a:xfrm>
            <a:off x="1402078" y="2519766"/>
            <a:ext cx="10448546" cy="579091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12106657" y="2523281"/>
            <a:ext cx="10942320" cy="5787342"/>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8" y="8540670"/>
            <a:ext cx="21633959" cy="4064160"/>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2" name="Text Placeholder 9">
            <a:extLst>
              <a:ext uri="{FF2B5EF4-FFF2-40B4-BE49-F238E27FC236}">
                <a16:creationId xmlns:a16="http://schemas.microsoft.com/office/drawing/2014/main" id="{7F533178-DFDA-8688-2F56-4868A2B18595}"/>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28182716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pic>
        <p:nvPicPr>
          <p:cNvPr id="5" name="Picture 4">
            <a:extLst>
              <a:ext uri="{FF2B5EF4-FFF2-40B4-BE49-F238E27FC236}">
                <a16:creationId xmlns:a16="http://schemas.microsoft.com/office/drawing/2014/main" id="{1F618E4D-B698-440B-9BB3-191FACAE1DAE}"/>
              </a:ext>
            </a:extLst>
          </p:cNvPr>
          <p:cNvPicPr>
            <a:picLocks noChangeAspect="1"/>
          </p:cNvPicPr>
          <p:nvPr userDrawn="1"/>
        </p:nvPicPr>
        <p:blipFill rotWithShape="1">
          <a:blip r:embed="rId38"/>
          <a:srcRect l="65625" t="54259" r="29479" b="35926"/>
          <a:stretch/>
        </p:blipFill>
        <p:spPr>
          <a:xfrm>
            <a:off x="23036038" y="12539980"/>
            <a:ext cx="895350" cy="1009650"/>
          </a:xfrm>
          <a:prstGeom prst="rect">
            <a:avLst/>
          </a:prstGeom>
        </p:spPr>
      </p:pic>
    </p:spTree>
    <p:extLst>
      <p:ext uri="{BB962C8B-B14F-4D97-AF65-F5344CB8AC3E}">
        <p14:creationId xmlns:p14="http://schemas.microsoft.com/office/powerpoint/2010/main" val="2055924460"/>
      </p:ext>
    </p:extLst>
  </p:cSld>
  <p:clrMap bg1="lt1" tx1="dk1" bg2="lt2" tx2="dk2" accent1="accent1" accent2="accent2" accent3="accent3" accent4="accent4" accent5="accent5" accent6="accent6" hlink="hlink" folHlink="folHlink"/>
  <p:sldLayoutIdLst>
    <p:sldLayoutId id="2147483738" r:id="rId1"/>
    <p:sldLayoutId id="2147483795" r:id="rId2"/>
    <p:sldLayoutId id="2147483794"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793" r:id="rId12"/>
    <p:sldLayoutId id="2147483747" r:id="rId13"/>
    <p:sldLayoutId id="2147483753" r:id="rId14"/>
    <p:sldLayoutId id="2147483760" r:id="rId15"/>
    <p:sldLayoutId id="2147483761" r:id="rId16"/>
    <p:sldLayoutId id="2147483762" r:id="rId17"/>
    <p:sldLayoutId id="2147483768" r:id="rId18"/>
    <p:sldLayoutId id="2147483769" r:id="rId19"/>
    <p:sldLayoutId id="2147483770"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771" r:id="rId33"/>
    <p:sldLayoutId id="2147483788" r:id="rId34"/>
    <p:sldLayoutId id="2147483808" r:id="rId35"/>
    <p:sldLayoutId id="2147483817" r:id="rId36"/>
  </p:sldLayoutIdLst>
  <p:transition spd="med"/>
  <p:hf sldNum="0" hdr="0" ftr="0" dt="0"/>
  <p:txStyles>
    <p:titleStyle>
      <a:lvl1pPr marL="0" marR="0" indent="0" algn="l" defTabSz="825500" latinLnBrk="0">
        <a:lnSpc>
          <a:spcPct val="100000"/>
        </a:lnSpc>
        <a:spcBef>
          <a:spcPts val="0"/>
        </a:spcBef>
        <a:spcAft>
          <a:spcPts val="0"/>
        </a:spcAft>
        <a:buClrTx/>
        <a:buSzTx/>
        <a:buFontTx/>
        <a:buNone/>
        <a:tabLst/>
        <a:defRPr sz="4400" b="0" i="0" u="none" strike="noStrike" cap="none" spc="0" baseline="0">
          <a:ln>
            <a:noFill/>
          </a:ln>
          <a:solidFill>
            <a:schemeClr val="bg2">
              <a:lumMod val="25000"/>
            </a:schemeClr>
          </a:solidFill>
          <a:uFillTx/>
          <a:latin typeface="+mj-l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2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chart" Target="../charts/chart2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customXml" Target="../ink/ink2.xm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customXml" Target="../ink/ink4.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customXml" Target="../ink/ink9.xml"/><Relationship Id="rId18" Type="http://schemas.openxmlformats.org/officeDocument/2006/relationships/image" Target="../media/image41.png"/><Relationship Id="rId3" Type="http://schemas.openxmlformats.org/officeDocument/2006/relationships/chart" Target="../charts/chart28.xml"/><Relationship Id="rId7" Type="http://schemas.openxmlformats.org/officeDocument/2006/relationships/customXml" Target="../ink/ink6.xml"/><Relationship Id="rId12" Type="http://schemas.openxmlformats.org/officeDocument/2006/relationships/image" Target="../media/image38.png"/><Relationship Id="rId17" Type="http://schemas.openxmlformats.org/officeDocument/2006/relationships/customXml" Target="../ink/ink11.xml"/><Relationship Id="rId2" Type="http://schemas.openxmlformats.org/officeDocument/2006/relationships/notesSlide" Target="../notesSlides/notesSlide14.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37.png"/><Relationship Id="rId4" Type="http://schemas.openxmlformats.org/officeDocument/2006/relationships/chart" Target="../charts/chart29.xml"/><Relationship Id="rId9" Type="http://schemas.openxmlformats.org/officeDocument/2006/relationships/customXml" Target="../ink/ink7.xml"/><Relationship Id="rId1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6BDA9-DC4D-DAF5-5503-5CA724AF4781}"/>
              </a:ext>
            </a:extLst>
          </p:cNvPr>
          <p:cNvSpPr>
            <a:spLocks noGrp="1"/>
          </p:cNvSpPr>
          <p:nvPr>
            <p:ph type="title"/>
          </p:nvPr>
        </p:nvSpPr>
        <p:spPr/>
        <p:txBody>
          <a:bodyPr>
            <a:normAutofit fontScale="90000"/>
          </a:bodyPr>
          <a:lstStyle/>
          <a:p>
            <a:r>
              <a:rPr lang="nb-NO" dirty="0"/>
              <a:t>Trigger</a:t>
            </a:r>
            <a:br>
              <a:rPr lang="nb-NO" dirty="0"/>
            </a:br>
            <a:r>
              <a:rPr lang="nb-NO" dirty="0"/>
              <a:t>Redningsselskapet</a:t>
            </a:r>
          </a:p>
        </p:txBody>
      </p:sp>
    </p:spTree>
    <p:extLst>
      <p:ext uri="{BB962C8B-B14F-4D97-AF65-F5344CB8AC3E}">
        <p14:creationId xmlns:p14="http://schemas.microsoft.com/office/powerpoint/2010/main" val="13017935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A756BDDB-4646-46C6-802D-3E36CDBF90F9}"/>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FBC7A04A-B31F-40CA-BAE0-63197B826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E486539D-2953-4414-96DC-9A0A31C4930E}"/>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86D87949-B983-6D01-0CE2-AFC61A968228}"/>
              </a:ext>
            </a:extLst>
          </p:cNvPr>
          <p:cNvSpPr>
            <a:spLocks noGrp="1"/>
          </p:cNvSpPr>
          <p:nvPr>
            <p:ph type="body" sz="quarter" idx="10"/>
          </p:nvPr>
        </p:nvSpPr>
        <p:spPr/>
        <p:txBody>
          <a:bodyPr/>
          <a:lstStyle/>
          <a:p>
            <a:pPr hangingPunct="1"/>
            <a:r>
              <a:rPr lang="nb-NO" dirty="0"/>
              <a:t>Forhold til sjø og kyst</a:t>
            </a:r>
          </a:p>
        </p:txBody>
      </p:sp>
    </p:spTree>
    <p:extLst>
      <p:ext uri="{BB962C8B-B14F-4D97-AF65-F5344CB8AC3E}">
        <p14:creationId xmlns:p14="http://schemas.microsoft.com/office/powerpoint/2010/main" val="41385516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5B44A57F-567C-4310-9042-659C509BA8DC}"/>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A14AA766-D6A0-4766-B942-2833116CCC77}"/>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69 % mener sjøen og kystområdene er viktige, med høyest betydning blant eldre og kystnære områder</a:t>
            </a:r>
          </a:p>
        </p:txBody>
      </p:sp>
      <p:graphicFrame>
        <p:nvGraphicFramePr>
          <p:cNvPr id="8" name="Plassholder for innhold 7">
            <a:extLst>
              <a:ext uri="{FF2B5EF4-FFF2-40B4-BE49-F238E27FC236}">
                <a16:creationId xmlns:a16="http://schemas.microsoft.com/office/drawing/2014/main" id="{C0CAA26A-3BCE-4156-8FC0-B6EC7E258500}"/>
              </a:ext>
            </a:extLst>
          </p:cNvPr>
          <p:cNvGraphicFramePr>
            <a:graphicFrameLocks noGrp="1"/>
          </p:cNvGraphicFramePr>
          <p:nvPr>
            <p:ph idx="10"/>
            <p:extLst>
              <p:ext uri="{D42A27DB-BD31-4B8C-83A1-F6EECF244321}">
                <p14:modId xmlns:p14="http://schemas.microsoft.com/office/powerpoint/2010/main" val="2600656642"/>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645E09F9-D4D8-019F-6CB6-D10E6B0C5689}"/>
              </a:ext>
            </a:extLst>
          </p:cNvPr>
          <p:cNvSpPr>
            <a:spLocks noGrp="1"/>
          </p:cNvSpPr>
          <p:nvPr>
            <p:ph idx="11"/>
          </p:nvPr>
        </p:nvSpPr>
        <p:spPr>
          <a:xfrm>
            <a:off x="14818873" y="2665379"/>
            <a:ext cx="7787127" cy="9865268"/>
          </a:xfrm>
        </p:spPr>
        <p:txBody>
          <a:bodyPr>
            <a:normAutofit fontScale="85000" lnSpcReduction="20000"/>
          </a:bodyPr>
          <a:lstStyle/>
          <a:p>
            <a:r>
              <a:rPr lang="nb-NO" sz="2800" dirty="0"/>
              <a:t>Kvinner vurderer sjøen og kystområdene som noe viktigere enn menn, med henholdsvis 71 % og 66 % som svarer at det er viktig eller svært viktig. </a:t>
            </a:r>
          </a:p>
          <a:p>
            <a:r>
              <a:rPr lang="nb-NO" sz="2800" dirty="0"/>
              <a:t>Alder ser også ut til å ha en innvirkning, der de eldste aldersgruppene verdsetter kysten mer enn de yngre. Blant dem som er 65 år eller eldre, mener 76 % at sjøen og kysten er viktig, mens andelen er lavest i aldersgruppen 25-34 år, hvor kun 59 % svarer det samme.</a:t>
            </a:r>
          </a:p>
          <a:p>
            <a:r>
              <a:rPr lang="nb-NO" sz="2800" dirty="0"/>
              <a:t>Geografisk er det store forskjeller i hvor viktig folk mener kysten er. I Nord-Norge mener hele 85 % at kysten er viktig, mens Agder og Rogaland følger tett etter med 78 %. Innlandet skiller seg markant ut med kun 35 %, noe som kan forklares med den geografiske avstanden til kysten. I resten av landet ligger andelen jevnt mellom 66 % og 70 %.</a:t>
            </a:r>
          </a:p>
          <a:p>
            <a:r>
              <a:rPr lang="nb-NO" sz="2800" dirty="0"/>
              <a:t>Utdanningsnivå har en viss effekt, der de med 1-4 års universitets- eller høyskoleutdanning i størst grad mener sjøen er viktig, med 72 %, mens de med kun grunnskole, videregående eller yrkesskole ligger lavest med 63 %.</a:t>
            </a:r>
          </a:p>
          <a:p>
            <a:r>
              <a:rPr lang="nb-NO" sz="2800" i="1" dirty="0"/>
              <a:t>Samlet sett viser resultatene at betydningen av kysten øker med alder og er sterkest i kystnære områder. Folk som bor i innlandet, samt yngre aldersgrupper, anser i mindre grad sjøen som viktig, mens utdanning og bosted har en viss, men ikke avgjørende innflytelse.</a:t>
            </a:r>
            <a:endParaRPr lang="nb-NO" sz="2400" i="1" dirty="0"/>
          </a:p>
        </p:txBody>
      </p:sp>
      <p:sp>
        <p:nvSpPr>
          <p:cNvPr id="3" name="TekstSylinder 2">
            <a:extLst>
              <a:ext uri="{FF2B5EF4-FFF2-40B4-BE49-F238E27FC236}">
                <a16:creationId xmlns:a16="http://schemas.microsoft.com/office/drawing/2014/main" id="{8644924C-6BFC-B392-365E-FFD244EAB6D7}"/>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D0B46144-474D-2770-6B84-21B399C8A83A}"/>
              </a:ext>
            </a:extLst>
          </p:cNvPr>
          <p:cNvCxnSpPr/>
          <p:nvPr/>
        </p:nvCxnSpPr>
        <p:spPr>
          <a:xfrm>
            <a:off x="253997" y="9550401"/>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739523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5735-D30B-A0B3-D96D-64087F775806}"/>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06341703-6BD4-D86A-80DD-0B96215C6759}"/>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168F5E2C-FBD0-CF1A-DE96-0318E838A0E2}"/>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Nesten alle, 97 %, mener kysten er en viktig del av norsk næringsliv</a:t>
            </a:r>
          </a:p>
        </p:txBody>
      </p:sp>
      <p:graphicFrame>
        <p:nvGraphicFramePr>
          <p:cNvPr id="8" name="Plassholder for innhold 7">
            <a:extLst>
              <a:ext uri="{FF2B5EF4-FFF2-40B4-BE49-F238E27FC236}">
                <a16:creationId xmlns:a16="http://schemas.microsoft.com/office/drawing/2014/main" id="{BF16D39F-27BC-DA38-86C9-A34282A47CC7}"/>
              </a:ext>
            </a:extLst>
          </p:cNvPr>
          <p:cNvGraphicFramePr>
            <a:graphicFrameLocks noGrp="1"/>
          </p:cNvGraphicFramePr>
          <p:nvPr>
            <p:ph idx="10"/>
            <p:extLst>
              <p:ext uri="{D42A27DB-BD31-4B8C-83A1-F6EECF244321}">
                <p14:modId xmlns:p14="http://schemas.microsoft.com/office/powerpoint/2010/main" val="3876120248"/>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95940D40-51F6-A37B-452B-6157023726DF}"/>
              </a:ext>
            </a:extLst>
          </p:cNvPr>
          <p:cNvSpPr>
            <a:spLocks noGrp="1"/>
          </p:cNvSpPr>
          <p:nvPr>
            <p:ph idx="11"/>
          </p:nvPr>
        </p:nvSpPr>
        <p:spPr>
          <a:xfrm>
            <a:off x="13428179" y="2645820"/>
            <a:ext cx="9177821" cy="9865268"/>
          </a:xfrm>
        </p:spPr>
        <p:txBody>
          <a:bodyPr>
            <a:noAutofit/>
          </a:bodyPr>
          <a:lstStyle/>
          <a:p>
            <a:pPr>
              <a:buFont typeface="Wingdings" panose="05000000000000000000" pitchFamily="2" charset="2"/>
              <a:buChar char="§"/>
            </a:pPr>
            <a:r>
              <a:rPr lang="nb-NO" sz="2400" dirty="0"/>
              <a:t>Nesten alle, 97 %, mener at kysten er en viktig del av norsk næringsliv, med små variasjoner mellom ulike grupper. Blant menn er andelen 98 %, mens den blant kvinner er 97 %. Alder spiller en viss rolle, hvor både de yngste (18–24 år) og de eldste (65 år og eldre) har den høyeste oppslutningen med 99 %, mens aldersgruppen 25–34 år skiller seg ut med en noe lavere andel på 94 %.</a:t>
            </a:r>
          </a:p>
          <a:p>
            <a:pPr>
              <a:buFont typeface="Wingdings" panose="05000000000000000000" pitchFamily="2" charset="2"/>
              <a:buChar char="§"/>
            </a:pPr>
            <a:r>
              <a:rPr lang="nb-NO" sz="2400" dirty="0"/>
              <a:t>Geografisk sett er det også stor enighet om kystens betydning for næringslivet. Nord-Norge skiller seg ut med hele 100 %, mens Vestlandet og Innlandet følger tett etter med 99 %. De øvrige landsdelene ligger mellom 96 % og 97 %. Blant bosettingsområder er det de som bor i småbyer (15.000–25.000 innbyggere) som har lavest andel med 95 %, mens de som bor i byer eller bygder har noe høyere oppslutning, mellom 97 % og 98 %.</a:t>
            </a:r>
          </a:p>
          <a:p>
            <a:pPr>
              <a:buFont typeface="Wingdings" panose="05000000000000000000" pitchFamily="2" charset="2"/>
              <a:buChar char="§"/>
            </a:pPr>
            <a:r>
              <a:rPr lang="nb-NO" sz="2400" dirty="0"/>
              <a:t>Utdanning har liten innvirkning, da alle utdanningsgrupper ligger mellom 97 % og 98 %. Det samme gjelder økonomi, der både husholdnings- og personlig inntekt ikke ser ut til å påvirke oppfatningen nevneverdig. Gruppen med husholdningsinntekt mellom 800.000 og 1.000.000 har den laveste andelen på 95 %, mens de med over 1.200.000 ligger høyest med 99 %.</a:t>
            </a:r>
          </a:p>
          <a:p>
            <a:pPr>
              <a:buFont typeface="Wingdings" panose="05000000000000000000" pitchFamily="2" charset="2"/>
              <a:buChar char="§"/>
            </a:pPr>
            <a:r>
              <a:rPr lang="nb-NO" sz="2400" i="1" dirty="0"/>
              <a:t>Samlet sett viser resultatene at befolkningen på tvers av kjønn, alder, utdanning, inntekt og bosted er nærmest unisont enige om at kysten spiller en viktig rolle i norsk næringsliv.</a:t>
            </a:r>
          </a:p>
        </p:txBody>
      </p:sp>
      <p:sp>
        <p:nvSpPr>
          <p:cNvPr id="3" name="TekstSylinder 2">
            <a:extLst>
              <a:ext uri="{FF2B5EF4-FFF2-40B4-BE49-F238E27FC236}">
                <a16:creationId xmlns:a16="http://schemas.microsoft.com/office/drawing/2014/main" id="{0986EEAE-E6B3-A9D1-7AEC-88E6A2F7AD28}"/>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C404B990-7AB1-DD2C-35B8-AE4682FC8AE4}"/>
              </a:ext>
            </a:extLst>
          </p:cNvPr>
          <p:cNvCxnSpPr/>
          <p:nvPr/>
        </p:nvCxnSpPr>
        <p:spPr>
          <a:xfrm>
            <a:off x="253997" y="9550401"/>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257097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AE82C-68A5-F0F0-3283-98E62A382EC5}"/>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6BCCDF70-F68C-C9A8-B384-44E1406DA2B6}"/>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5EBDE29A-52FB-12B2-C74E-297633C47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102D77A3-E5C9-6FF7-C70F-00F2EC9C9176}"/>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50D4C0CF-2A83-1AF1-125C-284C8F0B5BE8}"/>
              </a:ext>
            </a:extLst>
          </p:cNvPr>
          <p:cNvSpPr>
            <a:spLocks noGrp="1"/>
          </p:cNvSpPr>
          <p:nvPr>
            <p:ph type="body" sz="quarter" idx="10"/>
          </p:nvPr>
        </p:nvSpPr>
        <p:spPr/>
        <p:txBody>
          <a:bodyPr/>
          <a:lstStyle/>
          <a:p>
            <a:pPr hangingPunct="1"/>
            <a:r>
              <a:rPr lang="nb-NO" dirty="0"/>
              <a:t>Båt og sikkerhet</a:t>
            </a:r>
          </a:p>
        </p:txBody>
      </p:sp>
    </p:spTree>
    <p:extLst>
      <p:ext uri="{BB962C8B-B14F-4D97-AF65-F5344CB8AC3E}">
        <p14:creationId xmlns:p14="http://schemas.microsoft.com/office/powerpoint/2010/main" val="38390332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CFA2-D494-4FBC-C4D8-A01F9D42BB02}"/>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16198399-94B3-B481-998A-A58E8C44A293}"/>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a:t>XXX KUNDENAVN</a:t>
            </a:r>
            <a:br>
              <a:rPr lang="nb-NO"/>
            </a:br>
            <a:r>
              <a:rPr lang="nb-NO"/>
              <a:t>XXX PROSJEKTNAVN</a:t>
            </a:r>
          </a:p>
        </p:txBody>
      </p:sp>
      <p:sp>
        <p:nvSpPr>
          <p:cNvPr id="2" name="Tittel 1">
            <a:extLst>
              <a:ext uri="{FF2B5EF4-FFF2-40B4-BE49-F238E27FC236}">
                <a16:creationId xmlns:a16="http://schemas.microsoft.com/office/drawing/2014/main" id="{922A8378-CCCD-D67C-C17A-7C98DABFF6FC}"/>
              </a:ext>
            </a:extLst>
          </p:cNvPr>
          <p:cNvSpPr>
            <a:spLocks noGrp="1"/>
          </p:cNvSpPr>
          <p:nvPr>
            <p:ph type="title"/>
          </p:nvPr>
        </p:nvSpPr>
        <p:spPr/>
        <p:txBody>
          <a:bodyPr>
            <a:normAutofit/>
          </a:bodyPr>
          <a:lstStyle/>
          <a:p>
            <a:r>
              <a:rPr lang="nb-NO" sz="4000" kern="1200" dirty="0">
                <a:solidFill>
                  <a:srgbClr val="535353"/>
                </a:solidFill>
                <a:latin typeface="Arial (Headings)"/>
                <a:ea typeface="+mn-ea"/>
                <a:cs typeface="Calibri" panose="020F0502020204030204" pitchFamily="34" charset="0"/>
              </a:rPr>
              <a:t>30 % eier eller disponerer båt, med høyest andel blant menn, middelaldrende, høyinntektsgrupper og bygdeboere</a:t>
            </a:r>
          </a:p>
        </p:txBody>
      </p:sp>
      <p:sp>
        <p:nvSpPr>
          <p:cNvPr id="3" name="TekstSylinder 2">
            <a:extLst>
              <a:ext uri="{FF2B5EF4-FFF2-40B4-BE49-F238E27FC236}">
                <a16:creationId xmlns:a16="http://schemas.microsoft.com/office/drawing/2014/main" id="{87E863CC-4703-1C83-9C45-2106DA710B86}"/>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sp>
        <p:nvSpPr>
          <p:cNvPr id="4" name="Plassholder for innhold 3">
            <a:extLst>
              <a:ext uri="{FF2B5EF4-FFF2-40B4-BE49-F238E27FC236}">
                <a16:creationId xmlns:a16="http://schemas.microsoft.com/office/drawing/2014/main" id="{6DA8D32F-8FB8-51E0-48B4-911BBA5C27DC}"/>
              </a:ext>
            </a:extLst>
          </p:cNvPr>
          <p:cNvSpPr>
            <a:spLocks noGrp="1"/>
          </p:cNvSpPr>
          <p:nvPr>
            <p:ph idx="11"/>
          </p:nvPr>
        </p:nvSpPr>
        <p:spPr>
          <a:xfrm>
            <a:off x="12439676" y="2996279"/>
            <a:ext cx="11092688" cy="9865268"/>
          </a:xfrm>
        </p:spPr>
        <p:txBody>
          <a:bodyPr>
            <a:normAutofit lnSpcReduction="10000"/>
          </a:bodyPr>
          <a:lstStyle/>
          <a:p>
            <a:r>
              <a:rPr lang="nb-NO" sz="2400" dirty="0"/>
              <a:t>30 % av befolkningen oppgir at de eier eller disponerer en båt, med noen variasjoner mellom kjønn, alder, bosted og økonomi. Menn er noe mer tilbøyelige til å ha båt enn kvinner, med henholdsvis 33 % mot 28 %. </a:t>
            </a:r>
          </a:p>
          <a:p>
            <a:r>
              <a:rPr lang="nb-NO" sz="2400" dirty="0"/>
              <a:t>Aldersmessig er det en økning i båteierskap blant dem mellom 45 og 64 år, der andelen er 36–37 %, mens de yngste (18–34 år) har lavest andel på 23–24 %.</a:t>
            </a:r>
          </a:p>
          <a:p>
            <a:r>
              <a:rPr lang="nb-NO" sz="2400" dirty="0"/>
              <a:t>Det er også tydelige geografiske forskjeller. Agder og Rogaland (41 %), Vestlandet (35 %) og Nord-Norge (40 %) har høyere andel båteiere, mens Oslo og Akershus (25 %), Sør-Østlandet (27 %) og Innlandet (25 %) ligger lavere. Trøndelag har lavest andel med 22 %. Folk i </a:t>
            </a:r>
            <a:r>
              <a:rPr lang="nb-NO" sz="2400" dirty="0" err="1"/>
              <a:t>bygdeområder</a:t>
            </a:r>
            <a:r>
              <a:rPr lang="nb-NO" sz="2400" dirty="0"/>
              <a:t> har oftere båt enn de som bor i storbyer, med 38 % mot 27 %.</a:t>
            </a:r>
          </a:p>
          <a:p>
            <a:r>
              <a:rPr lang="nb-NO" sz="2400" dirty="0"/>
              <a:t>Utdanning ser ikke ut til å ha stor betydning, med båteierskap som ligger mellom 27 % og 33 % på tvers av utdanningsnivåer. Økonomi spiller derimot en tydeligere rolle.</a:t>
            </a:r>
          </a:p>
          <a:p>
            <a:r>
              <a:rPr lang="nb-NO" sz="2400" dirty="0"/>
              <a:t>Blant husholdninger med en bruttoinntekt under 400.000 kroner er andelen båteiere kun 14 %, mens de med over 1 million i husholdningsinntekt har en langt høyere andel på 38–43 %. Personlig bruttoinntekt viser en lignende trend, der andelen øker fra 23 % blant de med lavest inntekt til 40 % for de med høyest inntekt.</a:t>
            </a:r>
          </a:p>
          <a:p>
            <a:r>
              <a:rPr lang="nb-NO" sz="2400" i="1" dirty="0"/>
              <a:t>Samlet sett er det en tydelig sammenheng mellom båteierskap og faktorer som kjønn, alder, bosted og økonomi. Andelen er høyest blant menn, middelaldrende, personer med høyere inntekt og de som bor i kystnære og mindre tettbygde områder.</a:t>
            </a:r>
          </a:p>
        </p:txBody>
      </p:sp>
      <p:graphicFrame>
        <p:nvGraphicFramePr>
          <p:cNvPr id="9" name="Content Placeholder 8">
            <a:extLst>
              <a:ext uri="{FF2B5EF4-FFF2-40B4-BE49-F238E27FC236}">
                <a16:creationId xmlns:a16="http://schemas.microsoft.com/office/drawing/2014/main" id="{FFB89702-85CE-9C90-832B-673195FA42F5}"/>
              </a:ext>
            </a:extLst>
          </p:cNvPr>
          <p:cNvGraphicFramePr>
            <a:graphicFrameLocks/>
          </p:cNvGraphicFramePr>
          <p:nvPr>
            <p:extLst>
              <p:ext uri="{D42A27DB-BD31-4B8C-83A1-F6EECF244321}">
                <p14:modId xmlns:p14="http://schemas.microsoft.com/office/powerpoint/2010/main" val="45112981"/>
              </p:ext>
            </p:extLst>
          </p:nvPr>
        </p:nvGraphicFramePr>
        <p:xfrm>
          <a:off x="851636" y="2996279"/>
          <a:ext cx="8602134" cy="8492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3374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8399-DD86-298A-6676-FB9F4A31CE72}"/>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C2F1050F-523E-ADB1-DF63-78908A0DE042}"/>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134A6B10-A287-4F0F-E46E-E63EB50194A2}"/>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67 % av båteiere mener de har god nok kompetanse, med høyest andel blant menn, eldre og høyinntektsgrupper</a:t>
            </a:r>
          </a:p>
        </p:txBody>
      </p:sp>
      <p:graphicFrame>
        <p:nvGraphicFramePr>
          <p:cNvPr id="8" name="Plassholder for innhold 7">
            <a:extLst>
              <a:ext uri="{FF2B5EF4-FFF2-40B4-BE49-F238E27FC236}">
                <a16:creationId xmlns:a16="http://schemas.microsoft.com/office/drawing/2014/main" id="{C49B2177-44B7-017B-0026-770BA601E800}"/>
              </a:ext>
            </a:extLst>
          </p:cNvPr>
          <p:cNvGraphicFramePr>
            <a:graphicFrameLocks noGrp="1"/>
          </p:cNvGraphicFramePr>
          <p:nvPr>
            <p:ph idx="10"/>
            <p:extLst>
              <p:ext uri="{D42A27DB-BD31-4B8C-83A1-F6EECF244321}">
                <p14:modId xmlns:p14="http://schemas.microsoft.com/office/powerpoint/2010/main" val="3520383363"/>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4696CAA2-35CB-6E7F-6CDE-E9ECEFBD5B04}"/>
              </a:ext>
            </a:extLst>
          </p:cNvPr>
          <p:cNvSpPr>
            <a:spLocks noGrp="1"/>
          </p:cNvSpPr>
          <p:nvPr>
            <p:ph idx="11"/>
          </p:nvPr>
        </p:nvSpPr>
        <p:spPr>
          <a:xfrm>
            <a:off x="12470860" y="2278308"/>
            <a:ext cx="11659143" cy="9865268"/>
          </a:xfrm>
        </p:spPr>
        <p:txBody>
          <a:bodyPr>
            <a:noAutofit/>
          </a:bodyPr>
          <a:lstStyle/>
          <a:p>
            <a:pPr>
              <a:buFont typeface="Wingdings" panose="05000000000000000000" pitchFamily="2" charset="2"/>
              <a:buChar char="§"/>
            </a:pPr>
            <a:r>
              <a:rPr lang="nb-NO" sz="2400" dirty="0"/>
              <a:t>67 % av de som eier eller disponerer båt mener at deres kompetanse og ferdigheter er gode nok til å ferdes trygt på sjøen. </a:t>
            </a:r>
          </a:p>
          <a:p>
            <a:pPr>
              <a:buFont typeface="Wingdings" panose="05000000000000000000" pitchFamily="2" charset="2"/>
              <a:buChar char="§"/>
            </a:pPr>
            <a:r>
              <a:rPr lang="nb-NO" sz="2400" dirty="0"/>
              <a:t>Det er betydelige forskjeller mellom menn og kvinner, der 83 % av mennene føler seg trygge, mens kun 47 % av kvinnene oppgir det samme.</a:t>
            </a:r>
          </a:p>
          <a:p>
            <a:pPr>
              <a:buFont typeface="Wingdings" panose="05000000000000000000" pitchFamily="2" charset="2"/>
              <a:buChar char="§"/>
            </a:pPr>
            <a:r>
              <a:rPr lang="nb-NO" sz="2400" dirty="0"/>
              <a:t>Alder har også en tydelig innvirkning, hvor eldre båtbrukere i større grad opplever seg som trygge. Blant de over 65 år svarer 77 % at de har tilstrekkelig kompetanse, mens andelen er lavere blant de mellom 35 og 44 år, hvor kun 57 % mener det samme.</a:t>
            </a:r>
          </a:p>
          <a:p>
            <a:pPr>
              <a:buFont typeface="Wingdings" panose="05000000000000000000" pitchFamily="2" charset="2"/>
              <a:buChar char="§"/>
            </a:pPr>
            <a:r>
              <a:rPr lang="nb-NO" sz="2400" dirty="0"/>
              <a:t>Geografisk sett er det store forskjeller. I Nord-Norge, Trøndelag og Sør-Østlandet ligger andelen over 75 %, mens den er lavest i Innlandet med kun 47 %. Vestlandet ligger på 72 %, mens Agder og Rogaland har en lavere andel på 58 %. De som bor i </a:t>
            </a:r>
            <a:r>
              <a:rPr lang="nb-NO" sz="2400" dirty="0" err="1"/>
              <a:t>bygdeområder</a:t>
            </a:r>
            <a:r>
              <a:rPr lang="nb-NO" sz="2400" dirty="0"/>
              <a:t> oppgir oftere at de har god nok kompetanse (76 %) sammenlignet med dem som bor i byer, hvor andelen ligger mellom 64 % og 66 %.</a:t>
            </a:r>
          </a:p>
          <a:p>
            <a:pPr>
              <a:buFont typeface="Wingdings" panose="05000000000000000000" pitchFamily="2" charset="2"/>
              <a:buChar char="§"/>
            </a:pPr>
            <a:r>
              <a:rPr lang="nb-NO" sz="2400" dirty="0"/>
              <a:t>De med lavest husholdningsinntekt (&lt; 400.000 kr) har lavest andel på 49 %, mens de med inntekter over 1.000.000 kr vurderer sin kompetanse som bedre, med andeler på 69–75 %. Personlig bruttoinntekt viser samme mønster, der de med over 1.000.000 kr skårer høyest med 85 %.</a:t>
            </a:r>
          </a:p>
          <a:p>
            <a:pPr>
              <a:buFont typeface="Wingdings" panose="05000000000000000000" pitchFamily="2" charset="2"/>
              <a:buChar char="§"/>
            </a:pPr>
            <a:r>
              <a:rPr lang="nb-NO" sz="2400" i="1" dirty="0"/>
              <a:t>Samlet sett viser resultatene at menn, eldre, personer bosatt i kystnære områder og de med høyere inntekt i større grad vurderer sin kompetanse som tilstrekkelig for trygg ferdsel på sjøen.</a:t>
            </a:r>
          </a:p>
        </p:txBody>
      </p:sp>
      <p:sp>
        <p:nvSpPr>
          <p:cNvPr id="3" name="TekstSylinder 2">
            <a:extLst>
              <a:ext uri="{FF2B5EF4-FFF2-40B4-BE49-F238E27FC236}">
                <a16:creationId xmlns:a16="http://schemas.microsoft.com/office/drawing/2014/main" id="{9F743F07-F389-98B8-D11F-0A6961A1B21F}"/>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316</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Har/disponerer båt</a:t>
            </a:r>
          </a:p>
        </p:txBody>
      </p:sp>
      <p:cxnSp>
        <p:nvCxnSpPr>
          <p:cNvPr id="7" name="Rett linje 6">
            <a:extLst>
              <a:ext uri="{FF2B5EF4-FFF2-40B4-BE49-F238E27FC236}">
                <a16:creationId xmlns:a16="http://schemas.microsoft.com/office/drawing/2014/main" id="{B2454CCF-FF64-06C5-2677-CFAAB65E34AD}"/>
              </a:ext>
            </a:extLst>
          </p:cNvPr>
          <p:cNvCxnSpPr/>
          <p:nvPr/>
        </p:nvCxnSpPr>
        <p:spPr>
          <a:xfrm>
            <a:off x="253997" y="9550401"/>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790063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DD89D-8D2B-3BC5-2E2A-1C20CF1E0161}"/>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852481F5-C78A-7033-5108-B3C598B4CF17}"/>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3873C451-77CB-429E-CDD6-5E554BEE1D33}"/>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31 % mener dårlige </a:t>
            </a:r>
            <a:r>
              <a:rPr lang="nb-NO" sz="4000" kern="1200" dirty="0" err="1">
                <a:solidFill>
                  <a:srgbClr val="535353"/>
                </a:solidFill>
                <a:latin typeface="Arial (Headings)"/>
                <a:ea typeface="+mn-ea"/>
                <a:cs typeface="Calibri" panose="020F0502020204030204" pitchFamily="34" charset="0"/>
              </a:rPr>
              <a:t>båtferdigheter</a:t>
            </a:r>
            <a:r>
              <a:rPr lang="nb-NO" sz="4000" kern="1200" dirty="0">
                <a:solidFill>
                  <a:srgbClr val="535353"/>
                </a:solidFill>
                <a:latin typeface="Arial (Headings)"/>
                <a:ea typeface="+mn-ea"/>
                <a:cs typeface="Calibri" panose="020F0502020204030204" pitchFamily="34" charset="0"/>
              </a:rPr>
              <a:t> utgjør en sikkerhetsrisiko, med størst bekymring blant unge og høyinntektsgrupper</a:t>
            </a:r>
          </a:p>
        </p:txBody>
      </p:sp>
      <p:graphicFrame>
        <p:nvGraphicFramePr>
          <p:cNvPr id="8" name="Plassholder for innhold 7">
            <a:extLst>
              <a:ext uri="{FF2B5EF4-FFF2-40B4-BE49-F238E27FC236}">
                <a16:creationId xmlns:a16="http://schemas.microsoft.com/office/drawing/2014/main" id="{62FA1444-B188-B07D-F528-316582BC7ADE}"/>
              </a:ext>
            </a:extLst>
          </p:cNvPr>
          <p:cNvGraphicFramePr>
            <a:graphicFrameLocks noGrp="1"/>
          </p:cNvGraphicFramePr>
          <p:nvPr>
            <p:ph idx="10"/>
            <p:extLst>
              <p:ext uri="{D42A27DB-BD31-4B8C-83A1-F6EECF244321}">
                <p14:modId xmlns:p14="http://schemas.microsoft.com/office/powerpoint/2010/main" val="4267765554"/>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CBF3D063-EA08-51C2-F1AA-92BB2A5C17B4}"/>
              </a:ext>
            </a:extLst>
          </p:cNvPr>
          <p:cNvSpPr>
            <a:spLocks noGrp="1"/>
          </p:cNvSpPr>
          <p:nvPr>
            <p:ph idx="11"/>
          </p:nvPr>
        </p:nvSpPr>
        <p:spPr>
          <a:xfrm>
            <a:off x="12493353" y="2920596"/>
            <a:ext cx="11659143" cy="9865268"/>
          </a:xfrm>
        </p:spPr>
        <p:txBody>
          <a:bodyPr>
            <a:noAutofit/>
          </a:bodyPr>
          <a:lstStyle/>
          <a:p>
            <a:pPr>
              <a:buFont typeface="Wingdings" panose="05000000000000000000" pitchFamily="2" charset="2"/>
              <a:buChar char="§"/>
            </a:pPr>
            <a:r>
              <a:rPr lang="nb-NO" sz="2400" dirty="0"/>
              <a:t>31 % av respondentene mener i stor eller svært stor grad at folks generelle </a:t>
            </a:r>
            <a:r>
              <a:rPr lang="nb-NO" sz="2400" dirty="0" err="1"/>
              <a:t>båtferdigheter</a:t>
            </a:r>
            <a:r>
              <a:rPr lang="nb-NO" sz="2400" dirty="0"/>
              <a:t> utgjør en sikkerhetsrisiko på sjøen og langs kysten. </a:t>
            </a:r>
          </a:p>
          <a:p>
            <a:pPr>
              <a:buFont typeface="Wingdings" panose="05000000000000000000" pitchFamily="2" charset="2"/>
              <a:buChar char="§"/>
            </a:pPr>
            <a:r>
              <a:rPr lang="nb-NO" sz="2400" dirty="0"/>
              <a:t>Det er noe variasjon mellom kjønnene, der 34 % av mennene anser dette som et problem, mens andelen blant kvinner er lavere, på 27 %.</a:t>
            </a:r>
          </a:p>
          <a:p>
            <a:pPr>
              <a:buFont typeface="Wingdings" panose="05000000000000000000" pitchFamily="2" charset="2"/>
              <a:buChar char="§"/>
            </a:pPr>
            <a:r>
              <a:rPr lang="nb-NO" sz="2400" dirty="0"/>
              <a:t>Aldersmessig er de yngste (18–24 år) mest bekymret, med 35 % som mener </a:t>
            </a:r>
            <a:r>
              <a:rPr lang="nb-NO" sz="2400" dirty="0" err="1"/>
              <a:t>båtferdigheter</a:t>
            </a:r>
            <a:r>
              <a:rPr lang="nb-NO" sz="2400" dirty="0"/>
              <a:t> utgjør en risiko. Andelen er lavere i aldersgruppene mellom 45 og 64 år, hvor den ligger på 27–28 %, men øker igjen blant de over 65 år til 32 %.</a:t>
            </a:r>
          </a:p>
          <a:p>
            <a:pPr>
              <a:buFont typeface="Wingdings" panose="05000000000000000000" pitchFamily="2" charset="2"/>
              <a:buChar char="§"/>
            </a:pPr>
            <a:r>
              <a:rPr lang="nb-NO" sz="2400" dirty="0"/>
              <a:t>Geografisk sett er det små forskjeller. Respondenter i Oslo og Akershus (35 %) og Nord-Norge (33 %) er mest bekymret, mens de i Agder og Rogaland (27 %), Vestlandet (29 %) og Trøndelag (27 %) i mindre grad ser dette som en stor risiko. Innlandet og Sør-Østlandet ligger nær gjennomsnittet, med henholdsvis 31 % og 30 %.</a:t>
            </a:r>
          </a:p>
          <a:p>
            <a:pPr>
              <a:buFont typeface="Wingdings" panose="05000000000000000000" pitchFamily="2" charset="2"/>
              <a:buChar char="§"/>
            </a:pPr>
            <a:r>
              <a:rPr lang="nb-NO" sz="2400" dirty="0"/>
              <a:t>Økonomisk status ser ut til å ha en viss sammenheng, der de med lavest husholdningsinntekt (&lt; 400.000 kr) har den laveste andelen bekymrede (27 %). Bekymringen øker noe i høyere inntektsgrupper, med 34–35 % blant dem med en husholdningsinntekt mellom 800.000 og 1.400.000 kr.</a:t>
            </a:r>
          </a:p>
          <a:p>
            <a:pPr>
              <a:buFont typeface="Wingdings" panose="05000000000000000000" pitchFamily="2" charset="2"/>
              <a:buChar char="§"/>
            </a:pPr>
            <a:r>
              <a:rPr lang="nb-NO" sz="2400" i="1" dirty="0"/>
              <a:t>Samlet sett er bekymringen for </a:t>
            </a:r>
            <a:r>
              <a:rPr lang="nb-NO" sz="2400" i="1" dirty="0" err="1"/>
              <a:t>båtferdigheter</a:t>
            </a:r>
            <a:r>
              <a:rPr lang="nb-NO" sz="2400" i="1" dirty="0"/>
              <a:t> som en sikkerhetsrisiko relativt moderat, med mindre variasjoner mellom kjønn, alder, region og inntekt</a:t>
            </a:r>
            <a:r>
              <a:rPr lang="nb-NO" sz="2400" dirty="0"/>
              <a:t>.</a:t>
            </a:r>
            <a:endParaRPr lang="nb-NO" sz="2400" i="1" dirty="0"/>
          </a:p>
        </p:txBody>
      </p:sp>
      <p:sp>
        <p:nvSpPr>
          <p:cNvPr id="3" name="TekstSylinder 2">
            <a:extLst>
              <a:ext uri="{FF2B5EF4-FFF2-40B4-BE49-F238E27FC236}">
                <a16:creationId xmlns:a16="http://schemas.microsoft.com/office/drawing/2014/main" id="{339EA648-08CA-BD0E-6D8B-CB186C26469D}"/>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835489F9-CF80-2EFD-4C81-DE3751D50056}"/>
              </a:ext>
            </a:extLst>
          </p:cNvPr>
          <p:cNvCxnSpPr/>
          <p:nvPr/>
        </p:nvCxnSpPr>
        <p:spPr>
          <a:xfrm>
            <a:off x="253997" y="9550401"/>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066766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D5BD-BFD7-4471-41F9-4BC1E46D022A}"/>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B3CB10DB-67DA-F13C-7E20-C6E3C2EE97FE}"/>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D06E1925-2B4F-A854-BDF9-45E5F9999E2C}"/>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35 % mener de kan redde andre ved ulykker, med høyest selvtillit blant menn, middelaldrende og høyinntektsgrupper</a:t>
            </a:r>
          </a:p>
        </p:txBody>
      </p:sp>
      <p:graphicFrame>
        <p:nvGraphicFramePr>
          <p:cNvPr id="8" name="Plassholder for innhold 7">
            <a:extLst>
              <a:ext uri="{FF2B5EF4-FFF2-40B4-BE49-F238E27FC236}">
                <a16:creationId xmlns:a16="http://schemas.microsoft.com/office/drawing/2014/main" id="{AD3FF62D-980F-8E09-8C79-13FE5FE7BF85}"/>
              </a:ext>
            </a:extLst>
          </p:cNvPr>
          <p:cNvGraphicFramePr>
            <a:graphicFrameLocks noGrp="1"/>
          </p:cNvGraphicFramePr>
          <p:nvPr>
            <p:ph idx="10"/>
            <p:extLst>
              <p:ext uri="{D42A27DB-BD31-4B8C-83A1-F6EECF244321}">
                <p14:modId xmlns:p14="http://schemas.microsoft.com/office/powerpoint/2010/main" val="3981614780"/>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574A8941-4205-FD1C-A127-64067D9A7D80}"/>
              </a:ext>
            </a:extLst>
          </p:cNvPr>
          <p:cNvSpPr>
            <a:spLocks noGrp="1"/>
          </p:cNvSpPr>
          <p:nvPr>
            <p:ph idx="11"/>
          </p:nvPr>
        </p:nvSpPr>
        <p:spPr>
          <a:xfrm>
            <a:off x="12470860" y="2258955"/>
            <a:ext cx="11659143" cy="9865268"/>
          </a:xfrm>
        </p:spPr>
        <p:txBody>
          <a:bodyPr>
            <a:noAutofit/>
          </a:bodyPr>
          <a:lstStyle/>
          <a:p>
            <a:pPr>
              <a:buFont typeface="Wingdings" panose="05000000000000000000" pitchFamily="2" charset="2"/>
              <a:buChar char="§"/>
            </a:pPr>
            <a:r>
              <a:rPr lang="nb-NO" sz="2400" dirty="0"/>
              <a:t>35 % av respondentene mener at deres ferdigheter og kunnskap om livredning i stor eller svært stor grad gjør dem i stand til å redde andre ved ulykker langs vann eller på sjøen.</a:t>
            </a:r>
          </a:p>
          <a:p>
            <a:pPr>
              <a:buFont typeface="Wingdings" panose="05000000000000000000" pitchFamily="2" charset="2"/>
              <a:buChar char="§"/>
            </a:pPr>
            <a:r>
              <a:rPr lang="nb-NO" sz="2400" dirty="0"/>
              <a:t>Det er en viss forskjell mellom kjønnene, der 40 % av mennene føler seg trygge på sine livredningsferdigheter, mens andelen blant kvinner er noe lavere på 30 %.</a:t>
            </a:r>
          </a:p>
          <a:p>
            <a:pPr>
              <a:buFont typeface="Wingdings" panose="05000000000000000000" pitchFamily="2" charset="2"/>
              <a:buChar char="§"/>
            </a:pPr>
            <a:r>
              <a:rPr lang="nb-NO" sz="2400" dirty="0"/>
              <a:t>Aldersmessig ser man en tydelig nedgang i selvtillit på livredning blant de eldste. De mellom 55 og 64 år har høyest andel med 44 %, mens de over 65 år ligger lavest med 26 %. Blant yngre grupper er variasjonen mindre, med en andel mellom 33 % og 39 %.</a:t>
            </a:r>
          </a:p>
          <a:p>
            <a:pPr>
              <a:buFont typeface="Wingdings" panose="05000000000000000000" pitchFamily="2" charset="2"/>
              <a:buChar char="§"/>
            </a:pPr>
            <a:r>
              <a:rPr lang="nb-NO" sz="2400" dirty="0"/>
              <a:t>Geografisk sett er det større tro på egne livredningsferdigheter i Nord-Norge, hvor 47 % mener de i stor grad er i stand til å redde andre. De øvrige regionene ligger mellom 31 % og 37 %, med Oslo og Akershus på bunn med 31 %.Bosettingsmønster har også en viss betydning, der folk i mindre tettsteder og </a:t>
            </a:r>
            <a:r>
              <a:rPr lang="nb-NO" sz="2400" dirty="0" err="1"/>
              <a:t>bygdeområder</a:t>
            </a:r>
            <a:r>
              <a:rPr lang="nb-NO" sz="2400" dirty="0"/>
              <a:t> har større tro på sine livredningsferdigheter (41 %) enn de som bor i storbyer (30 %).</a:t>
            </a:r>
          </a:p>
          <a:p>
            <a:pPr>
              <a:buFont typeface="Wingdings" panose="05000000000000000000" pitchFamily="2" charset="2"/>
              <a:buChar char="§"/>
            </a:pPr>
            <a:r>
              <a:rPr lang="nb-NO" sz="2400" dirty="0"/>
              <a:t>Økonomi spiller en viss rolle i tryggheten rundt livredningsferdigheter. De med lavest husholdningsinntekt (&lt; 400.000 kr) har lavest andel som mener de har gode nok ferdigheter (25 %), mens andelen stiger til 44 % i husholdninger med inntekt mellom 1.000.000 og 1.200.000 kr. Når det gjelder personlig bruttoinntekt, er det tydelig at de med over 1.000.000 kr har høyest selvtillit, med 50 % som mener de kan redde andre ved en ulykke.</a:t>
            </a:r>
          </a:p>
          <a:p>
            <a:pPr>
              <a:buFont typeface="Wingdings" panose="05000000000000000000" pitchFamily="2" charset="2"/>
              <a:buChar char="§"/>
            </a:pPr>
            <a:r>
              <a:rPr lang="nb-NO" sz="2400" i="1" dirty="0"/>
              <a:t>Samlet sett viser resultatene at menn, middelaldrende, personer i Nord-Norge og de med høyere inntekt har størst tro på egne livredningsferdigheter, mens eldre og personer med lavere inntekt føler seg mindre kompetente.</a:t>
            </a:r>
          </a:p>
        </p:txBody>
      </p:sp>
      <p:sp>
        <p:nvSpPr>
          <p:cNvPr id="3" name="TekstSylinder 2">
            <a:extLst>
              <a:ext uri="{FF2B5EF4-FFF2-40B4-BE49-F238E27FC236}">
                <a16:creationId xmlns:a16="http://schemas.microsoft.com/office/drawing/2014/main" id="{0CE1D0DE-2A1C-A1D8-6A52-61B114A30CAA}"/>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894A6D17-4A9D-E4AB-2464-AC425823DE3F}"/>
              </a:ext>
            </a:extLst>
          </p:cNvPr>
          <p:cNvCxnSpPr/>
          <p:nvPr/>
        </p:nvCxnSpPr>
        <p:spPr>
          <a:xfrm>
            <a:off x="253997" y="9550401"/>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2971845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914C3-B768-7AD6-C1C9-B7D597614020}"/>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07FFD47F-3104-D533-B883-80427BDBA44F}"/>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3904F2CC-843D-4C33-0589-9F9FE52B03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24B29C82-B5C4-66EE-7B61-DBBDE1D546EB}"/>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566DBF7C-1405-0E5B-F9FE-932F38D44B30}"/>
              </a:ext>
            </a:extLst>
          </p:cNvPr>
          <p:cNvSpPr>
            <a:spLocks noGrp="1"/>
          </p:cNvSpPr>
          <p:nvPr>
            <p:ph type="body" sz="quarter" idx="10"/>
          </p:nvPr>
        </p:nvSpPr>
        <p:spPr/>
        <p:txBody>
          <a:bodyPr/>
          <a:lstStyle/>
          <a:p>
            <a:pPr hangingPunct="1"/>
            <a:r>
              <a:rPr lang="nb-NO" dirty="0"/>
              <a:t>Beredskap og sikkerhet langs kysten</a:t>
            </a:r>
          </a:p>
        </p:txBody>
      </p:sp>
    </p:spTree>
    <p:extLst>
      <p:ext uri="{BB962C8B-B14F-4D97-AF65-F5344CB8AC3E}">
        <p14:creationId xmlns:p14="http://schemas.microsoft.com/office/powerpoint/2010/main" val="21633794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E0597-A623-C501-D2F5-E168911CCE27}"/>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D63EAAD4-0493-BC50-4B0F-B717277C01C9}"/>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1C5084BA-BC25-A084-32AB-6069D00E85EA}"/>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Mange er usikre på kystberedskapen: 33 % svarer «vet ikke», mens 34 % mener den er god nok</a:t>
            </a:r>
          </a:p>
        </p:txBody>
      </p:sp>
      <p:graphicFrame>
        <p:nvGraphicFramePr>
          <p:cNvPr id="8" name="Plassholder for innhold 7">
            <a:extLst>
              <a:ext uri="{FF2B5EF4-FFF2-40B4-BE49-F238E27FC236}">
                <a16:creationId xmlns:a16="http://schemas.microsoft.com/office/drawing/2014/main" id="{62619D25-F0BE-3EDB-5033-21A0F45766ED}"/>
              </a:ext>
            </a:extLst>
          </p:cNvPr>
          <p:cNvGraphicFramePr>
            <a:graphicFrameLocks noGrp="1"/>
          </p:cNvGraphicFramePr>
          <p:nvPr>
            <p:ph idx="10"/>
            <p:extLst>
              <p:ext uri="{D42A27DB-BD31-4B8C-83A1-F6EECF244321}">
                <p14:modId xmlns:p14="http://schemas.microsoft.com/office/powerpoint/2010/main" val="2141942925"/>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6C50463B-C825-993C-4967-B78F903A13F9}"/>
              </a:ext>
            </a:extLst>
          </p:cNvPr>
          <p:cNvSpPr>
            <a:spLocks noGrp="1"/>
          </p:cNvSpPr>
          <p:nvPr>
            <p:ph idx="11"/>
          </p:nvPr>
        </p:nvSpPr>
        <p:spPr>
          <a:xfrm>
            <a:off x="12470860" y="2258955"/>
            <a:ext cx="11659143" cy="9865268"/>
          </a:xfrm>
        </p:spPr>
        <p:txBody>
          <a:bodyPr>
            <a:noAutofit/>
          </a:bodyPr>
          <a:lstStyle/>
          <a:p>
            <a:pPr>
              <a:buFont typeface="Wingdings" panose="05000000000000000000" pitchFamily="2" charset="2"/>
              <a:buChar char="§"/>
            </a:pPr>
            <a:r>
              <a:rPr lang="nb-NO" sz="2400" dirty="0"/>
              <a:t>33 % av respondentene svarer "vet ikke" på spørsmålet om kystberedskapen i Norge er god nok, mens 34 % mener den er tilfredsstillende.</a:t>
            </a:r>
          </a:p>
          <a:p>
            <a:pPr>
              <a:buFont typeface="Wingdings" panose="05000000000000000000" pitchFamily="2" charset="2"/>
              <a:buChar char="§"/>
            </a:pPr>
            <a:r>
              <a:rPr lang="nb-NO" sz="2400" dirty="0"/>
              <a:t>Det er tydelige kjønnsforskjeller i vurderingen av kystberedskapen. Blant menn mener 41 % at beredskapen er god nok, mens kun 26 % av kvinnene sier det samme. Samtidig er kvinner langt mer usikre, med 43 % som svarer "vet ikke", mot 23 % blant menn.</a:t>
            </a:r>
          </a:p>
          <a:p>
            <a:pPr>
              <a:buFont typeface="Wingdings" panose="05000000000000000000" pitchFamily="2" charset="2"/>
              <a:buChar char="§"/>
            </a:pPr>
            <a:r>
              <a:rPr lang="nb-NO" sz="2400" dirty="0"/>
              <a:t>Aldersmessig er det de mellom 55 og 64 år som i størst grad mener kystberedskapen er god nok, med 41 %, mens de mellom 35 og 44 år har den laveste andelen med kun 22 %. Usikkerheten er høyest blant de yngre, særlig i aldersgruppen 25–34 år, hvor 43 % svarer "vet ikke".</a:t>
            </a:r>
          </a:p>
          <a:p>
            <a:pPr>
              <a:buFont typeface="Wingdings" panose="05000000000000000000" pitchFamily="2" charset="2"/>
              <a:buChar char="§"/>
            </a:pPr>
            <a:r>
              <a:rPr lang="nb-NO" sz="2400" dirty="0"/>
              <a:t>Geografisk sett er det små forskjeller. Respondenter i Nord-Norge er minst fornøyde, med bare 28 % som mener kystberedskapen er god nok. I andre regioner varierer andelen mellom 28 % og 36 %, med høyest andel i Innlandet og </a:t>
            </a:r>
            <a:r>
              <a:rPr lang="nb-NO" sz="2400" dirty="0" err="1"/>
              <a:t>Trøndelag.Bosted</a:t>
            </a:r>
            <a:r>
              <a:rPr lang="nb-NO" sz="2400" dirty="0"/>
              <a:t> har også en viss innvirkning. De som bor i </a:t>
            </a:r>
            <a:r>
              <a:rPr lang="nb-NO" sz="2400" dirty="0" err="1"/>
              <a:t>bygdeområder</a:t>
            </a:r>
            <a:r>
              <a:rPr lang="nb-NO" sz="2400" dirty="0"/>
              <a:t> er mer fornøyde, med 38 % som mener beredskapen er god nok, mens de i storbyer har lavere andel med 32 %. Samtidig er usikkerheten høyest i mindre byer (15.000–25.000 innbyggere), hvor 39 % svarer "vet ikke".</a:t>
            </a:r>
          </a:p>
          <a:p>
            <a:pPr>
              <a:buFont typeface="Wingdings" panose="05000000000000000000" pitchFamily="2" charset="2"/>
              <a:buChar char="§"/>
            </a:pPr>
            <a:r>
              <a:rPr lang="nb-NO" sz="2400" dirty="0"/>
              <a:t>Økonomi har også betydning. De med lavest husholdningsinntekt (&lt; 400.000 kr) har lavest andel som mener beredskapen er god nok (28 %), mens de med husholdningsinntekt over 1.400.000 kr har høyest andel på 40 %. Blant de med personlig bruttoinntekt over 1.000.000 kr er tilfredsheten enda høyere, med 47 %.</a:t>
            </a:r>
          </a:p>
          <a:p>
            <a:pPr>
              <a:buFont typeface="Wingdings" panose="05000000000000000000" pitchFamily="2" charset="2"/>
              <a:buChar char="§"/>
            </a:pPr>
            <a:r>
              <a:rPr lang="nb-NO" sz="2400" i="1" dirty="0"/>
              <a:t>Samlet sett viser resultatene at mange er usikre på om kystberedskapen er god nok, spesielt blant kvinner, yngre og personer med lavere inntekt. De med høyere inntekt, menn og de bosatt i </a:t>
            </a:r>
            <a:r>
              <a:rPr lang="nb-NO" sz="2400" i="1" dirty="0" err="1"/>
              <a:t>bygdeområder</a:t>
            </a:r>
            <a:r>
              <a:rPr lang="nb-NO" sz="2400" i="1" dirty="0"/>
              <a:t> er mer tilbøyelige til å mene at beredskapen er tilfredsstillende.</a:t>
            </a:r>
          </a:p>
        </p:txBody>
      </p:sp>
      <p:sp>
        <p:nvSpPr>
          <p:cNvPr id="3" name="TekstSylinder 2">
            <a:extLst>
              <a:ext uri="{FF2B5EF4-FFF2-40B4-BE49-F238E27FC236}">
                <a16:creationId xmlns:a16="http://schemas.microsoft.com/office/drawing/2014/main" id="{AF665717-9655-3FF2-0366-8EBDA0233477}"/>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79AC9997-A410-A441-DE96-ECB896B29071}"/>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9187577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02FF135-D36F-C85F-FD7B-4399B30A2A61}"/>
              </a:ext>
            </a:extLst>
          </p:cNvPr>
          <p:cNvSpPr>
            <a:spLocks noGrp="1"/>
          </p:cNvSpPr>
          <p:nvPr>
            <p:ph type="body" sz="quarter" idx="10"/>
          </p:nvPr>
        </p:nvSpPr>
        <p:spPr/>
        <p:txBody>
          <a:bodyPr/>
          <a:lstStyle/>
          <a:p>
            <a:r>
              <a:rPr lang="nb-NO" dirty="0"/>
              <a:t>Om undersøkelsen</a:t>
            </a:r>
          </a:p>
        </p:txBody>
      </p:sp>
    </p:spTree>
    <p:extLst>
      <p:ext uri="{BB962C8B-B14F-4D97-AF65-F5344CB8AC3E}">
        <p14:creationId xmlns:p14="http://schemas.microsoft.com/office/powerpoint/2010/main" val="14458992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7546D-5609-00A6-6332-D889022C5740}"/>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F1F3025E-DD14-9F51-0D1D-19B2FC7F56D9}"/>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F98E6363-076B-137A-C0A2-602472BEE162}"/>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65 % mener god kystberedskap er viktig, med høyest oppslutning i kystnære områder og blant middelaldrende</a:t>
            </a:r>
          </a:p>
        </p:txBody>
      </p:sp>
      <p:graphicFrame>
        <p:nvGraphicFramePr>
          <p:cNvPr id="8" name="Plassholder for innhold 7">
            <a:extLst>
              <a:ext uri="{FF2B5EF4-FFF2-40B4-BE49-F238E27FC236}">
                <a16:creationId xmlns:a16="http://schemas.microsoft.com/office/drawing/2014/main" id="{3A4E6084-9EDC-0C23-8CC1-D102ADCAB4DF}"/>
              </a:ext>
            </a:extLst>
          </p:cNvPr>
          <p:cNvGraphicFramePr>
            <a:graphicFrameLocks noGrp="1"/>
          </p:cNvGraphicFramePr>
          <p:nvPr>
            <p:ph idx="10"/>
            <p:extLst>
              <p:ext uri="{D42A27DB-BD31-4B8C-83A1-F6EECF244321}">
                <p14:modId xmlns:p14="http://schemas.microsoft.com/office/powerpoint/2010/main" val="2472181329"/>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22CBB48F-4F1A-34BA-61A9-5E01C2A2D402}"/>
              </a:ext>
            </a:extLst>
          </p:cNvPr>
          <p:cNvSpPr>
            <a:spLocks noGrp="1"/>
          </p:cNvSpPr>
          <p:nvPr>
            <p:ph idx="11"/>
          </p:nvPr>
        </p:nvSpPr>
        <p:spPr>
          <a:xfrm>
            <a:off x="12470860" y="2258955"/>
            <a:ext cx="11659143" cy="9865268"/>
          </a:xfrm>
        </p:spPr>
        <p:txBody>
          <a:bodyPr>
            <a:noAutofit/>
          </a:bodyPr>
          <a:lstStyle/>
          <a:p>
            <a:pPr>
              <a:buFont typeface="Wingdings" panose="05000000000000000000" pitchFamily="2" charset="2"/>
              <a:buChar char="§"/>
            </a:pPr>
            <a:r>
              <a:rPr lang="nb-NO" sz="2400" dirty="0"/>
              <a:t>65 % av respondentene mener at god kystberedskap er viktig eller svært viktig for dem og deres lokalsamfunn.</a:t>
            </a:r>
          </a:p>
          <a:p>
            <a:pPr>
              <a:buFont typeface="Wingdings" panose="05000000000000000000" pitchFamily="2" charset="2"/>
              <a:buChar char="§"/>
            </a:pPr>
            <a:r>
              <a:rPr lang="nb-NO" sz="2400" dirty="0"/>
              <a:t>Kvinner vurderer kystberedskap som viktigere enn menn, med henholdsvis 68 % og 62 %.</a:t>
            </a:r>
          </a:p>
          <a:p>
            <a:pPr>
              <a:buFont typeface="Wingdings" panose="05000000000000000000" pitchFamily="2" charset="2"/>
              <a:buChar char="§"/>
            </a:pPr>
            <a:r>
              <a:rPr lang="nb-NO" sz="2400" dirty="0"/>
              <a:t>Aldersmessig er vurderingen høyest blant de mellom 45 og 54 år, hvor 72 % mener god kystberedskap er viktig. Yngre aldersgrupper er noe mindre opptatt av dette, spesielt de mellom 18 og 24 år, hvor andelen er 56 %.</a:t>
            </a:r>
          </a:p>
          <a:p>
            <a:pPr>
              <a:buFont typeface="Wingdings" panose="05000000000000000000" pitchFamily="2" charset="2"/>
              <a:buChar char="§"/>
            </a:pPr>
            <a:r>
              <a:rPr lang="nb-NO" sz="2400" dirty="0"/>
              <a:t>Geografiske forskjeller er betydelige. Nord-Norge har den høyeste andelen, der 89 % oppgir at kystberedskap er viktig. Vestlandet (81 %) og Agder og Rogaland (76 %) følger tett etter. Oslo og Akershus ligger lavere med 53 %, mens Innlandet skiller seg ut med den laveste andelen på kun 28 %.Bosted påvirker også vurderingen. Innbyggere i mellomstore byer (25.000–100.000 innbyggere) vurderer kystberedskap som viktigst, med 71 %, mens de i </a:t>
            </a:r>
            <a:r>
              <a:rPr lang="nb-NO" sz="2400" dirty="0" err="1"/>
              <a:t>bygdeområder</a:t>
            </a:r>
            <a:r>
              <a:rPr lang="nb-NO" sz="2400" dirty="0"/>
              <a:t> ligger lavere med 60 %.</a:t>
            </a:r>
          </a:p>
          <a:p>
            <a:pPr>
              <a:buFont typeface="Wingdings" panose="05000000000000000000" pitchFamily="2" charset="2"/>
              <a:buChar char="§"/>
            </a:pPr>
            <a:r>
              <a:rPr lang="nb-NO" sz="2400" dirty="0"/>
              <a:t>Økonomi har en viss sammenheng med vurderingen av kystberedskapens viktighet. De med lavest husholdningsinntekt (&lt; 400.000 kr) har lavest andel på 53 %, mens de med høyere inntekt (over 1.200.000 kr) ligger på 73 %.</a:t>
            </a:r>
          </a:p>
          <a:p>
            <a:pPr>
              <a:buFont typeface="Wingdings" panose="05000000000000000000" pitchFamily="2" charset="2"/>
              <a:buChar char="§"/>
            </a:pPr>
            <a:r>
              <a:rPr lang="nb-NO" sz="2400" i="1" dirty="0"/>
              <a:t>Samlet sett viser resultatene at god kystberedskap vurderes som viktigst av kvinner, middelaldrende, personer bosatt i kystnære områder og de med høyere inntekt, mens interessen er lavest i Innlandet og blant de yngste respondentene.</a:t>
            </a:r>
          </a:p>
        </p:txBody>
      </p:sp>
      <p:sp>
        <p:nvSpPr>
          <p:cNvPr id="3" name="TekstSylinder 2">
            <a:extLst>
              <a:ext uri="{FF2B5EF4-FFF2-40B4-BE49-F238E27FC236}">
                <a16:creationId xmlns:a16="http://schemas.microsoft.com/office/drawing/2014/main" id="{E87ADA6F-033E-E532-3655-EC62CF8D56DC}"/>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B03AED89-D0C8-4F45-7BA0-E3DD617FF597}"/>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125864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833D0-AA01-BBEC-ABEB-114E5BCC1D11}"/>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BCFCCF8E-329B-BD3A-034D-66844F05E2BC}"/>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D00A9225-678B-F9D6-C093-6C977AE4E0AF}"/>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19 % er bekymret for å få assistanse på sjøen, med høyest bekymring blant kvinner, eldre og lavinntektsgrupper</a:t>
            </a:r>
          </a:p>
        </p:txBody>
      </p:sp>
      <p:graphicFrame>
        <p:nvGraphicFramePr>
          <p:cNvPr id="8" name="Plassholder for innhold 7">
            <a:extLst>
              <a:ext uri="{FF2B5EF4-FFF2-40B4-BE49-F238E27FC236}">
                <a16:creationId xmlns:a16="http://schemas.microsoft.com/office/drawing/2014/main" id="{3247955F-C593-2245-3EED-5B9E8DAD7F36}"/>
              </a:ext>
            </a:extLst>
          </p:cNvPr>
          <p:cNvGraphicFramePr>
            <a:graphicFrameLocks noGrp="1"/>
          </p:cNvGraphicFramePr>
          <p:nvPr>
            <p:ph idx="10"/>
            <p:extLst>
              <p:ext uri="{D42A27DB-BD31-4B8C-83A1-F6EECF244321}">
                <p14:modId xmlns:p14="http://schemas.microsoft.com/office/powerpoint/2010/main" val="3511201943"/>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DF5110BD-9095-C51C-37D4-63BA798A7F9A}"/>
              </a:ext>
            </a:extLst>
          </p:cNvPr>
          <p:cNvSpPr>
            <a:spLocks noGrp="1"/>
          </p:cNvSpPr>
          <p:nvPr>
            <p:ph idx="11"/>
          </p:nvPr>
        </p:nvSpPr>
        <p:spPr>
          <a:xfrm>
            <a:off x="12470860" y="2842613"/>
            <a:ext cx="11659143" cy="9865268"/>
          </a:xfrm>
        </p:spPr>
        <p:txBody>
          <a:bodyPr>
            <a:noAutofit/>
          </a:bodyPr>
          <a:lstStyle/>
          <a:p>
            <a:pPr>
              <a:buFont typeface="Wingdings" panose="05000000000000000000" pitchFamily="2" charset="2"/>
              <a:buChar char="§"/>
            </a:pPr>
            <a:r>
              <a:rPr lang="nb-NO" sz="2400" dirty="0"/>
              <a:t>19 % av respondentene oppgir at de er bekymret eller svært bekymret for om de vil få hjelp eller assistanse dersom de trenger det på sjøen eller langs kysten.</a:t>
            </a:r>
          </a:p>
          <a:p>
            <a:pPr>
              <a:buFont typeface="Wingdings" panose="05000000000000000000" pitchFamily="2" charset="2"/>
              <a:buChar char="§"/>
            </a:pPr>
            <a:r>
              <a:rPr lang="nb-NO" sz="2400" dirty="0"/>
              <a:t>Kvinner er mer bekymret enn menn, med henholdsvis 21 % og 16 %.</a:t>
            </a:r>
          </a:p>
          <a:p>
            <a:pPr>
              <a:buFont typeface="Wingdings" panose="05000000000000000000" pitchFamily="2" charset="2"/>
              <a:buChar char="§"/>
            </a:pPr>
            <a:r>
              <a:rPr lang="nb-NO" sz="2400" dirty="0"/>
              <a:t>Bekymringen varierer noe med alder. De yngste (18–24 år) og eldste (65 år og eldre) har en bekymringsgrad på 19–21 %, mens de mellom 25 og 34 år er minst bekymret, med 15 %.</a:t>
            </a:r>
          </a:p>
          <a:p>
            <a:pPr>
              <a:buFont typeface="Wingdings" panose="05000000000000000000" pitchFamily="2" charset="2"/>
              <a:buChar char="§"/>
            </a:pPr>
            <a:r>
              <a:rPr lang="nb-NO" sz="2400" dirty="0"/>
              <a:t>Geografisk sett er det store forskjeller. Innbyggere i Nord-Norge uttrykker klart høyest bekymring, med 35 %, mens de i Oslo og Akershus og Sør-Østlandet ligger lavest med 15 %. Trøndelag skiller seg også ut med en noe høyere bekymring på 23 %.Bosettingsmønster påvirker også bekymringsnivået. Personer i </a:t>
            </a:r>
            <a:r>
              <a:rPr lang="nb-NO" sz="2400" dirty="0" err="1"/>
              <a:t>bygdeområder</a:t>
            </a:r>
            <a:r>
              <a:rPr lang="nb-NO" sz="2400" dirty="0"/>
              <a:t> er mest bekymret, med 25 %, mens de i storbyer har lavest andel, med 16 %.</a:t>
            </a:r>
          </a:p>
          <a:p>
            <a:pPr>
              <a:buFont typeface="Wingdings" panose="05000000000000000000" pitchFamily="2" charset="2"/>
              <a:buChar char="§"/>
            </a:pPr>
            <a:r>
              <a:rPr lang="nb-NO" sz="2400" dirty="0"/>
              <a:t>Økonomi ser ut til å spille en rolle. De med lavere inntekt er mer bekymret, med 25 % blant dem med en husholdningsinntekt på 400.000–599.999 kr, mens de med husholdningsinntekt over 1.400.000 kr er minst bekymret, med kun 11 %. Blant de med personlig bruttoinntekt over 1.000.000 kr er bekymringen også lavest, med 11 %.</a:t>
            </a:r>
          </a:p>
          <a:p>
            <a:pPr>
              <a:buFont typeface="Wingdings" panose="05000000000000000000" pitchFamily="2" charset="2"/>
              <a:buChar char="§"/>
            </a:pPr>
            <a:r>
              <a:rPr lang="nb-NO" sz="2400" i="1" dirty="0"/>
              <a:t>Samlet sett er bekymringen for manglende assistanse størst blant kvinner, eldre, personer bosatt i Nord-Norge og de med lavere inntekt, mens de med høy inntekt, yngre voksne og byboere er mindre bekymret.</a:t>
            </a:r>
          </a:p>
        </p:txBody>
      </p:sp>
      <p:sp>
        <p:nvSpPr>
          <p:cNvPr id="3" name="TekstSylinder 2">
            <a:extLst>
              <a:ext uri="{FF2B5EF4-FFF2-40B4-BE49-F238E27FC236}">
                <a16:creationId xmlns:a16="http://schemas.microsoft.com/office/drawing/2014/main" id="{68719977-2FEE-A5C9-8E48-C50ADC905133}"/>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FF04BF97-C3EF-CCA4-DA0F-411A67F3E2EC}"/>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887182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B3200-6DC5-0AC9-EAB7-4DF4E8C9D596}"/>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AEC5246B-1287-BD2F-133C-2AB1365599EB}"/>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F8B02B54-EA43-F849-9F65-2CDD5F5D8D66}"/>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94 % mener trygghet på sjøen er viktig, med små variasjoner på tvers av kjønn, alder og økonomi</a:t>
            </a:r>
          </a:p>
        </p:txBody>
      </p:sp>
      <p:graphicFrame>
        <p:nvGraphicFramePr>
          <p:cNvPr id="8" name="Plassholder for innhold 7">
            <a:extLst>
              <a:ext uri="{FF2B5EF4-FFF2-40B4-BE49-F238E27FC236}">
                <a16:creationId xmlns:a16="http://schemas.microsoft.com/office/drawing/2014/main" id="{35319E05-11EF-D891-70BB-EFBB22186305}"/>
              </a:ext>
            </a:extLst>
          </p:cNvPr>
          <p:cNvGraphicFramePr>
            <a:graphicFrameLocks noGrp="1"/>
          </p:cNvGraphicFramePr>
          <p:nvPr>
            <p:ph idx="10"/>
            <p:extLst>
              <p:ext uri="{D42A27DB-BD31-4B8C-83A1-F6EECF244321}">
                <p14:modId xmlns:p14="http://schemas.microsoft.com/office/powerpoint/2010/main" val="160350136"/>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4FC5D32F-19E3-8AF6-B274-3C056487DB48}"/>
              </a:ext>
            </a:extLst>
          </p:cNvPr>
          <p:cNvSpPr>
            <a:spLocks noGrp="1"/>
          </p:cNvSpPr>
          <p:nvPr>
            <p:ph idx="11"/>
          </p:nvPr>
        </p:nvSpPr>
        <p:spPr>
          <a:xfrm>
            <a:off x="12470860" y="2842613"/>
            <a:ext cx="11659143" cy="9865268"/>
          </a:xfrm>
        </p:spPr>
        <p:txBody>
          <a:bodyPr>
            <a:noAutofit/>
          </a:bodyPr>
          <a:lstStyle/>
          <a:p>
            <a:pPr>
              <a:buFont typeface="Wingdings" panose="05000000000000000000" pitchFamily="2" charset="2"/>
              <a:buChar char="§"/>
            </a:pPr>
            <a:r>
              <a:rPr lang="nb-NO" sz="2400" dirty="0"/>
              <a:t>94 % av respondentene mener det er viktig eller svært viktig at de selv og deres nærmeste er trygge på sjøen og langs vannet.</a:t>
            </a:r>
          </a:p>
          <a:p>
            <a:pPr>
              <a:buFont typeface="Wingdings" panose="05000000000000000000" pitchFamily="2" charset="2"/>
              <a:buChar char="§"/>
            </a:pPr>
            <a:r>
              <a:rPr lang="nb-NO" sz="2400" dirty="0"/>
              <a:t>Kvinner vurderer trygghet på sjøen som noe viktigere enn menn, med henholdsvis 96 % og 92 %.</a:t>
            </a:r>
          </a:p>
          <a:p>
            <a:pPr>
              <a:buFont typeface="Wingdings" panose="05000000000000000000" pitchFamily="2" charset="2"/>
              <a:buChar char="§"/>
            </a:pPr>
            <a:r>
              <a:rPr lang="nb-NO" sz="2400" dirty="0"/>
              <a:t>Det er små forskjeller mellom aldersgrupper, men de mellom 25 og 34 år har den laveste andelen med 91 %, mens de øvrige aldersgruppene ligger mellom 92 % og 95 %.</a:t>
            </a:r>
          </a:p>
          <a:p>
            <a:pPr>
              <a:buFont typeface="Wingdings" panose="05000000000000000000" pitchFamily="2" charset="2"/>
              <a:buChar char="§"/>
            </a:pPr>
            <a:r>
              <a:rPr lang="nb-NO" sz="2400" dirty="0"/>
              <a:t>Geografisk sett er trygghet på sjøen viktigst i Trøndelag og Nord-Norge, hvor 97 % mener det er viktig. Vestlandet ligger også høyt med 96 %, mens Innlandet skiller seg ut med lavest andel på 87 %.</a:t>
            </a:r>
          </a:p>
          <a:p>
            <a:pPr>
              <a:buFont typeface="Wingdings" panose="05000000000000000000" pitchFamily="2" charset="2"/>
              <a:buChar char="§"/>
            </a:pPr>
            <a:r>
              <a:rPr lang="nb-NO" sz="2400" dirty="0"/>
              <a:t>Økonomi har minimal påvirkning på vurderingen. På tvers av inntektsgrupper ligger andelen mellom 91 % og 95 %, noe som tyder på at trygghet på sjøen anses som viktig uavhengig av økonomisk situasjon.</a:t>
            </a:r>
          </a:p>
          <a:p>
            <a:pPr>
              <a:buFont typeface="Wingdings" panose="05000000000000000000" pitchFamily="2" charset="2"/>
              <a:buChar char="§"/>
            </a:pPr>
            <a:r>
              <a:rPr lang="nb-NO" sz="2400" i="1" dirty="0"/>
              <a:t>Samlet sett er trygghet på sjøen og langs vannet svært viktig for de aller fleste, med kun små variasjoner på tvers av kjønn, alder, geografi og økonomi</a:t>
            </a:r>
            <a:r>
              <a:rPr lang="nb-NO" sz="2400" dirty="0"/>
              <a:t>.</a:t>
            </a:r>
            <a:endParaRPr lang="nb-NO" sz="2400" i="1" dirty="0"/>
          </a:p>
        </p:txBody>
      </p:sp>
      <p:sp>
        <p:nvSpPr>
          <p:cNvPr id="3" name="TekstSylinder 2">
            <a:extLst>
              <a:ext uri="{FF2B5EF4-FFF2-40B4-BE49-F238E27FC236}">
                <a16:creationId xmlns:a16="http://schemas.microsoft.com/office/drawing/2014/main" id="{6548E57B-09CE-2E79-51BE-C6AA3CB94B49}"/>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87A2D4B4-DFEC-3BE6-D388-CA073FE57C94}"/>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595057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855A-AFA3-3745-6978-9374415A7693}"/>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3DECE926-4C5B-870D-BC5F-512C21CD3A34}"/>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a:t>XXX KUNDENAVN</a:t>
            </a:r>
            <a:br>
              <a:rPr lang="nb-NO"/>
            </a:br>
            <a:r>
              <a:rPr lang="nb-NO"/>
              <a:t>XXX PROSJEKTNAVN</a:t>
            </a:r>
          </a:p>
        </p:txBody>
      </p:sp>
      <p:sp>
        <p:nvSpPr>
          <p:cNvPr id="2" name="Tittel 1">
            <a:extLst>
              <a:ext uri="{FF2B5EF4-FFF2-40B4-BE49-F238E27FC236}">
                <a16:creationId xmlns:a16="http://schemas.microsoft.com/office/drawing/2014/main" id="{0A019BC7-2736-0E7A-513F-047964F6BAEA}"/>
              </a:ext>
            </a:extLst>
          </p:cNvPr>
          <p:cNvSpPr>
            <a:spLocks noGrp="1"/>
          </p:cNvSpPr>
          <p:nvPr>
            <p:ph type="title"/>
          </p:nvPr>
        </p:nvSpPr>
        <p:spPr/>
        <p:txBody>
          <a:bodyPr>
            <a:normAutofit/>
          </a:bodyPr>
          <a:lstStyle/>
          <a:p>
            <a:r>
              <a:rPr lang="nb-NO" sz="4000" kern="1200" dirty="0">
                <a:solidFill>
                  <a:srgbClr val="535353"/>
                </a:solidFill>
                <a:latin typeface="Arial (Headings)"/>
                <a:ea typeface="+mn-ea"/>
                <a:cs typeface="Calibri" panose="020F0502020204030204" pitchFamily="34" charset="0"/>
              </a:rPr>
              <a:t>88 % forventer hjelp ved ulykker på sjøen, med høyest tillit i storbyer og blant kvinner</a:t>
            </a:r>
          </a:p>
        </p:txBody>
      </p:sp>
      <p:sp>
        <p:nvSpPr>
          <p:cNvPr id="3" name="TekstSylinder 2">
            <a:extLst>
              <a:ext uri="{FF2B5EF4-FFF2-40B4-BE49-F238E27FC236}">
                <a16:creationId xmlns:a16="http://schemas.microsoft.com/office/drawing/2014/main" id="{300DD32A-C3CD-D802-2236-AFB28431CE40}"/>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sp>
        <p:nvSpPr>
          <p:cNvPr id="4" name="Plassholder for innhold 3">
            <a:extLst>
              <a:ext uri="{FF2B5EF4-FFF2-40B4-BE49-F238E27FC236}">
                <a16:creationId xmlns:a16="http://schemas.microsoft.com/office/drawing/2014/main" id="{89E13C56-71AF-B4B4-B630-E9C9612D8F8C}"/>
              </a:ext>
            </a:extLst>
          </p:cNvPr>
          <p:cNvSpPr>
            <a:spLocks noGrp="1"/>
          </p:cNvSpPr>
          <p:nvPr>
            <p:ph idx="11"/>
          </p:nvPr>
        </p:nvSpPr>
        <p:spPr>
          <a:xfrm>
            <a:off x="12439676" y="2996279"/>
            <a:ext cx="11092688" cy="9865268"/>
          </a:xfrm>
        </p:spPr>
        <p:txBody>
          <a:bodyPr>
            <a:normAutofit/>
          </a:bodyPr>
          <a:lstStyle/>
          <a:p>
            <a:r>
              <a:rPr lang="nb-NO" sz="2400" dirty="0"/>
              <a:t>88 % av respondentene forventer å få hjelp dersom de, deres familie eller venner skulle trenge assistanse på sjøen eller langs kysten.</a:t>
            </a:r>
          </a:p>
          <a:p>
            <a:r>
              <a:rPr lang="nb-NO" sz="2400" dirty="0"/>
              <a:t>Kvinner har noe høyere forventninger til hjelp enn menn, med henholdsvis 90 % og 85 %.</a:t>
            </a:r>
          </a:p>
          <a:p>
            <a:r>
              <a:rPr lang="nb-NO" sz="2400" dirty="0"/>
              <a:t>Aldersmessig er det de mellom 35 og 44 år som har høyest forventning om assistanse, med 92 %, mens aldersgruppen 25–34 år har den laveste andelen med 85 %. De øvrige aldersgruppene ligger mellom 86 % og 89 %.</a:t>
            </a:r>
          </a:p>
          <a:p>
            <a:r>
              <a:rPr lang="nb-NO" sz="2400" dirty="0"/>
              <a:t>Geografisk sett er forventningene høyest i Sør-Østlandet, hvor 92 % forventer hjelp ved en nødsituasjon, mens Innlandet har den laveste andelen med 83 %. I Vestlandet og Nord-Norge ligger andelen på henholdsvis 85 % og 84 %.Bosted ser ut til å påvirke forventningene. De som bor i storbyer har høyest tillit til at de vil få hjelp (90 %), mens de som bor i mindre byer (15.000–25.000 innbyggere) har lavest forventninger, med kun 80 %.</a:t>
            </a:r>
          </a:p>
          <a:p>
            <a:r>
              <a:rPr lang="nb-NO" sz="2400" dirty="0"/>
              <a:t>Økonomisk status ser ikke ut til å påvirke forventningene nevneverdig, men de med høyest husholdningsinntekt (over 1.000.000 kr) har en noe høyere andel som forventer hjelp, på 90–91 %.</a:t>
            </a:r>
          </a:p>
          <a:p>
            <a:r>
              <a:rPr lang="nb-NO" sz="2400" i="1" dirty="0"/>
              <a:t>Samlet sett viser resultatene at de aller fleste forventer assistanse dersom en nødsituasjon skulle oppstå på sjøen eller langs kysten, med små variasjoner mellom kjønn, alder, bosted og inntektsnivå.</a:t>
            </a:r>
          </a:p>
        </p:txBody>
      </p:sp>
      <p:graphicFrame>
        <p:nvGraphicFramePr>
          <p:cNvPr id="9" name="Content Placeholder 8">
            <a:extLst>
              <a:ext uri="{FF2B5EF4-FFF2-40B4-BE49-F238E27FC236}">
                <a16:creationId xmlns:a16="http://schemas.microsoft.com/office/drawing/2014/main" id="{51044E13-F085-BEC9-2ED1-6819FE734DF4}"/>
              </a:ext>
            </a:extLst>
          </p:cNvPr>
          <p:cNvGraphicFramePr>
            <a:graphicFrameLocks/>
          </p:cNvGraphicFramePr>
          <p:nvPr>
            <p:extLst>
              <p:ext uri="{D42A27DB-BD31-4B8C-83A1-F6EECF244321}">
                <p14:modId xmlns:p14="http://schemas.microsoft.com/office/powerpoint/2010/main" val="3149632892"/>
              </p:ext>
            </p:extLst>
          </p:nvPr>
        </p:nvGraphicFramePr>
        <p:xfrm>
          <a:off x="851636" y="2996279"/>
          <a:ext cx="8602134" cy="8492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16905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D4BC1-4F5C-CE62-130B-740BF0D0FC33}"/>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692804C7-0B91-0EC5-67E7-95A2105F127E}"/>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6230526E-2FFD-20A7-EEA6-B17C9ADAB6E1}"/>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Redningsselskapet har størst tillit til både ansvar og bistand, mens privatpersoner også sees som sannsynlig hjelp</a:t>
            </a:r>
          </a:p>
        </p:txBody>
      </p:sp>
      <p:graphicFrame>
        <p:nvGraphicFramePr>
          <p:cNvPr id="8" name="Plassholder for innhold 7">
            <a:extLst>
              <a:ext uri="{FF2B5EF4-FFF2-40B4-BE49-F238E27FC236}">
                <a16:creationId xmlns:a16="http://schemas.microsoft.com/office/drawing/2014/main" id="{DD268F2E-D65D-86E4-4F52-B6A5A832737F}"/>
              </a:ext>
            </a:extLst>
          </p:cNvPr>
          <p:cNvGraphicFramePr>
            <a:graphicFrameLocks noGrp="1"/>
          </p:cNvGraphicFramePr>
          <p:nvPr>
            <p:ph idx="10"/>
            <p:extLst>
              <p:ext uri="{D42A27DB-BD31-4B8C-83A1-F6EECF244321}">
                <p14:modId xmlns:p14="http://schemas.microsoft.com/office/powerpoint/2010/main" val="277132429"/>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FD1F9939-207E-883E-5228-BD48DD97D656}"/>
              </a:ext>
            </a:extLst>
          </p:cNvPr>
          <p:cNvSpPr>
            <a:spLocks noGrp="1"/>
          </p:cNvSpPr>
          <p:nvPr>
            <p:ph idx="11"/>
          </p:nvPr>
        </p:nvSpPr>
        <p:spPr>
          <a:xfrm>
            <a:off x="12938864" y="2522429"/>
            <a:ext cx="11133850" cy="9865268"/>
          </a:xfrm>
        </p:spPr>
        <p:txBody>
          <a:bodyPr>
            <a:noAutofit/>
          </a:bodyPr>
          <a:lstStyle/>
          <a:p>
            <a:pPr>
              <a:buFont typeface="Wingdings" panose="05000000000000000000" pitchFamily="2" charset="2"/>
              <a:buChar char="§"/>
            </a:pPr>
            <a:r>
              <a:rPr lang="nb-NO" sz="2400" dirty="0"/>
              <a:t>Redningsselskapet og Kystvakten blir sett på som de viktigste aktørene for tryggheten langs kysten, med 78 % av respondentene som mener disse har ansvar. Samtidig tror 71 % at Redningsselskapet faktisk vil komme til unnsetning ved en nødsituasjon, mens bare 35 % tror det samme om Kystvakten.</a:t>
            </a:r>
          </a:p>
          <a:p>
            <a:pPr>
              <a:buFont typeface="Wingdings" panose="05000000000000000000" pitchFamily="2" charset="2"/>
              <a:buChar char="§"/>
            </a:pPr>
            <a:r>
              <a:rPr lang="nb-NO" sz="2400" dirty="0"/>
              <a:t>Brann og redning (54 %), politi (51 %) og luftambulansen (46 %) anses også som ansvarlige for tryggheten, men langt færre tror disse aktørene faktisk vil hjelpe i en nødsituasjon, med henholdsvis 23 %, 15 % og 21 %.</a:t>
            </a:r>
          </a:p>
          <a:p>
            <a:pPr>
              <a:buFont typeface="Wingdings" panose="05000000000000000000" pitchFamily="2" charset="2"/>
              <a:buChar char="§"/>
            </a:pPr>
            <a:r>
              <a:rPr lang="nb-NO" sz="2400" dirty="0"/>
              <a:t>Privatpersoner vurderes lavere når det gjelder ansvar (45 %), men har høyest forventning om faktisk hjelp, der 52 % tror at de mest sannsynlig vil bistå ved problemer på sjøen.</a:t>
            </a:r>
          </a:p>
          <a:p>
            <a:pPr>
              <a:buFont typeface="Wingdings" panose="05000000000000000000" pitchFamily="2" charset="2"/>
              <a:buChar char="§"/>
            </a:pPr>
            <a:r>
              <a:rPr lang="nb-NO" sz="2400" dirty="0"/>
              <a:t>Kvinner har sterkere tro enn menn på at Redningsselskapet har ansvaret for tryggheten langs kysten (85 % mot 72 %), men er mindre sikre på at de faktisk vil hjelpe (67 % mot 74 %). Aldersgruppen 45–64 år har høyest tillit til Redningsselskapet som ansvarlig (82 %), mens unge voksne (25–34 år) har lavest tillit (74 %), og forventningen om hjelp er høyest blant 55–64-åringer (77 %). Geografisk sett er tilliten til Redningsselskapet høyest i Nord-Norge (85 %), mens forventningen om faktisk hjelp er størst på Vestlandet (75 %) og lavest i Innlandet (66 %).</a:t>
            </a:r>
          </a:p>
          <a:p>
            <a:pPr>
              <a:buFont typeface="Wingdings" panose="05000000000000000000" pitchFamily="2" charset="2"/>
              <a:buChar char="§"/>
            </a:pPr>
            <a:r>
              <a:rPr lang="nb-NO" sz="2400" i="1" dirty="0"/>
              <a:t>Samlet sett viser resultatene at Redningsselskapet har størst tillit både når det gjelder ansvar og forventet bistand, mens privatpersoner skiller seg ut med langt høyere forventning om faktisk hjelp enn det formelle ansvaret tilsier. Kvinner og eldre har størst tillit til Redningsselskapet som ansvarlig for tryggheten langs kysten, men menn og middelaldrende har høyest forventning om faktisk hjelp.</a:t>
            </a:r>
          </a:p>
        </p:txBody>
      </p:sp>
      <p:sp>
        <p:nvSpPr>
          <p:cNvPr id="3" name="TekstSylinder 2">
            <a:extLst>
              <a:ext uri="{FF2B5EF4-FFF2-40B4-BE49-F238E27FC236}">
                <a16:creationId xmlns:a16="http://schemas.microsoft.com/office/drawing/2014/main" id="{997CF51F-1455-730C-B501-ECB7570190EE}"/>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spTree>
    <p:extLst>
      <p:ext uri="{BB962C8B-B14F-4D97-AF65-F5344CB8AC3E}">
        <p14:creationId xmlns:p14="http://schemas.microsoft.com/office/powerpoint/2010/main" val="25144743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790C6-D878-B9F0-C99E-BC97F25511CC}"/>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864E817E-546B-A832-ED77-1445E6C22257}"/>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DE86FA1A-735D-A20C-29AD-049E9C271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33F36B8E-E5BB-B9BE-2DB9-B7047EBC0A3C}"/>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83BF9466-24AF-B3AC-665A-B729B34EE443}"/>
              </a:ext>
            </a:extLst>
          </p:cNvPr>
          <p:cNvSpPr>
            <a:spLocks noGrp="1"/>
          </p:cNvSpPr>
          <p:nvPr>
            <p:ph type="body" sz="quarter" idx="10"/>
          </p:nvPr>
        </p:nvSpPr>
        <p:spPr/>
        <p:txBody>
          <a:bodyPr/>
          <a:lstStyle/>
          <a:p>
            <a:pPr hangingPunct="1"/>
            <a:r>
              <a:rPr lang="nb-NO" dirty="0"/>
              <a:t>Finansiering og viktighet av Redningsselskapet</a:t>
            </a:r>
          </a:p>
        </p:txBody>
      </p:sp>
    </p:spTree>
    <p:extLst>
      <p:ext uri="{BB962C8B-B14F-4D97-AF65-F5344CB8AC3E}">
        <p14:creationId xmlns:p14="http://schemas.microsoft.com/office/powerpoint/2010/main" val="35996383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1F574-55C3-1197-8C84-98F8E4B85A0C}"/>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5A362295-8342-D3BC-862E-D975D65AAAF9}"/>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a:t>XXX KUNDENAVN</a:t>
            </a:r>
            <a:br>
              <a:rPr lang="nb-NO"/>
            </a:br>
            <a:r>
              <a:rPr lang="nb-NO"/>
              <a:t>XXX PROSJEKTNAVN</a:t>
            </a:r>
          </a:p>
        </p:txBody>
      </p:sp>
      <p:sp>
        <p:nvSpPr>
          <p:cNvPr id="2" name="Tittel 1">
            <a:extLst>
              <a:ext uri="{FF2B5EF4-FFF2-40B4-BE49-F238E27FC236}">
                <a16:creationId xmlns:a16="http://schemas.microsoft.com/office/drawing/2014/main" id="{1EB1FD19-F52F-DE5C-1537-D0691859245C}"/>
              </a:ext>
            </a:extLst>
          </p:cNvPr>
          <p:cNvSpPr>
            <a:spLocks noGrp="1"/>
          </p:cNvSpPr>
          <p:nvPr>
            <p:ph type="title"/>
          </p:nvPr>
        </p:nvSpPr>
        <p:spPr/>
        <p:txBody>
          <a:bodyPr>
            <a:normAutofit/>
          </a:bodyPr>
          <a:lstStyle/>
          <a:p>
            <a:r>
              <a:rPr lang="nb-NO" sz="4000" kern="1200" dirty="0">
                <a:solidFill>
                  <a:srgbClr val="535353"/>
                </a:solidFill>
                <a:latin typeface="Arial (Headings)"/>
                <a:ea typeface="+mn-ea"/>
                <a:cs typeface="Calibri" panose="020F0502020204030204" pitchFamily="34" charset="0"/>
              </a:rPr>
              <a:t>Eldre, menn og høyinntektsgrupper er mest villige til å bidra økonomisk til kystberedskapen</a:t>
            </a:r>
          </a:p>
        </p:txBody>
      </p:sp>
      <p:sp>
        <p:nvSpPr>
          <p:cNvPr id="3" name="TekstSylinder 2">
            <a:extLst>
              <a:ext uri="{FF2B5EF4-FFF2-40B4-BE49-F238E27FC236}">
                <a16:creationId xmlns:a16="http://schemas.microsoft.com/office/drawing/2014/main" id="{3BA747AF-B45A-1F9F-16A2-E26B2E24BF68}"/>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sp>
        <p:nvSpPr>
          <p:cNvPr id="4" name="Plassholder for innhold 3">
            <a:extLst>
              <a:ext uri="{FF2B5EF4-FFF2-40B4-BE49-F238E27FC236}">
                <a16:creationId xmlns:a16="http://schemas.microsoft.com/office/drawing/2014/main" id="{51B2AAF6-E0F1-5CC0-202B-0B3DBC1E78AB}"/>
              </a:ext>
            </a:extLst>
          </p:cNvPr>
          <p:cNvSpPr>
            <a:spLocks noGrp="1"/>
          </p:cNvSpPr>
          <p:nvPr>
            <p:ph idx="11"/>
          </p:nvPr>
        </p:nvSpPr>
        <p:spPr>
          <a:xfrm>
            <a:off x="12439676" y="2996279"/>
            <a:ext cx="11092688" cy="9865268"/>
          </a:xfrm>
        </p:spPr>
        <p:txBody>
          <a:bodyPr>
            <a:normAutofit/>
          </a:bodyPr>
          <a:lstStyle/>
          <a:p>
            <a:r>
              <a:rPr lang="nb-NO" sz="2400" dirty="0"/>
              <a:t>24 % av respondentene oppgir at det er aktuelt for dem å bidra økonomisk for å sikre kvaliteten på kystberedskapen og hjelpetilbudet ved sjøen.</a:t>
            </a:r>
          </a:p>
          <a:p>
            <a:r>
              <a:rPr lang="nb-NO" sz="2400" dirty="0"/>
              <a:t>Menn er noe mer villige til å bidra (26 %) enn kvinner (22 %), mens eldre er mer tilbøyelige til å gi økonomisk støtte enn yngre, med høyest andel blant de over 65 år (29 %).</a:t>
            </a:r>
          </a:p>
          <a:p>
            <a:r>
              <a:rPr lang="nb-NO" sz="2400" dirty="0"/>
              <a:t>Geografisk sett er betalingsviljen lavest i Oslo og Akershus (17 %) og Innlandet (20 %), mens den er høyest i Agder og Rogaland samt Vestlandet (30 %).</a:t>
            </a:r>
          </a:p>
          <a:p>
            <a:r>
              <a:rPr lang="nb-NO" sz="2400" dirty="0"/>
              <a:t>Økonomi spiller en vesentlig rolle, der kun 8 % av de med husholdningsinntekt under 400.000 kr er villige til å bidra, mens andelen øker til 31 % blant dem med inntekt over 1.400.000 kr.</a:t>
            </a:r>
          </a:p>
          <a:p>
            <a:r>
              <a:rPr lang="nb-NO" sz="2400" i="1" dirty="0"/>
              <a:t>Samlet sett viser resultatene at eldre, menn og de med høyere inntekt er mer villige til å støtte kystberedskapen økonomisk</a:t>
            </a:r>
          </a:p>
        </p:txBody>
      </p:sp>
      <p:graphicFrame>
        <p:nvGraphicFramePr>
          <p:cNvPr id="9" name="Content Placeholder 8">
            <a:extLst>
              <a:ext uri="{FF2B5EF4-FFF2-40B4-BE49-F238E27FC236}">
                <a16:creationId xmlns:a16="http://schemas.microsoft.com/office/drawing/2014/main" id="{36FB0CAD-344E-6608-68BE-0FDFD032E320}"/>
              </a:ext>
            </a:extLst>
          </p:cNvPr>
          <p:cNvGraphicFramePr>
            <a:graphicFrameLocks/>
          </p:cNvGraphicFramePr>
          <p:nvPr>
            <p:extLst>
              <p:ext uri="{D42A27DB-BD31-4B8C-83A1-F6EECF244321}">
                <p14:modId xmlns:p14="http://schemas.microsoft.com/office/powerpoint/2010/main" val="3008379097"/>
              </p:ext>
            </p:extLst>
          </p:nvPr>
        </p:nvGraphicFramePr>
        <p:xfrm>
          <a:off x="851636" y="2996279"/>
          <a:ext cx="8602134" cy="8492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010861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3F1C7-8AD5-88CE-9CD2-3B2B363BEA2C}"/>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5C5330E5-8DCB-555B-7346-11933B72CE8E}"/>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2C244AFD-BB19-C53F-EA6B-B8067A14D995}"/>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Sterk støtte til Redningsselskapet (91 %) – viktigst for eldre og kystnære områder</a:t>
            </a:r>
          </a:p>
        </p:txBody>
      </p:sp>
      <p:graphicFrame>
        <p:nvGraphicFramePr>
          <p:cNvPr id="8" name="Plassholder for innhold 7">
            <a:extLst>
              <a:ext uri="{FF2B5EF4-FFF2-40B4-BE49-F238E27FC236}">
                <a16:creationId xmlns:a16="http://schemas.microsoft.com/office/drawing/2014/main" id="{9C754CFF-F0F3-E3E1-9329-3E10FD494233}"/>
              </a:ext>
            </a:extLst>
          </p:cNvPr>
          <p:cNvGraphicFramePr>
            <a:graphicFrameLocks noGrp="1"/>
          </p:cNvGraphicFramePr>
          <p:nvPr>
            <p:ph idx="10"/>
            <p:extLst>
              <p:ext uri="{D42A27DB-BD31-4B8C-83A1-F6EECF244321}">
                <p14:modId xmlns:p14="http://schemas.microsoft.com/office/powerpoint/2010/main" val="1717127684"/>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C18FA001-3B58-5BAF-5A03-ACF3FF13BFBA}"/>
              </a:ext>
            </a:extLst>
          </p:cNvPr>
          <p:cNvSpPr>
            <a:spLocks noGrp="1"/>
          </p:cNvSpPr>
          <p:nvPr>
            <p:ph idx="11"/>
          </p:nvPr>
        </p:nvSpPr>
        <p:spPr>
          <a:xfrm>
            <a:off x="12470860" y="2842613"/>
            <a:ext cx="11659143" cy="9865268"/>
          </a:xfrm>
        </p:spPr>
        <p:txBody>
          <a:bodyPr>
            <a:noAutofit/>
          </a:bodyPr>
          <a:lstStyle/>
          <a:p>
            <a:pPr>
              <a:buFont typeface="Wingdings" panose="05000000000000000000" pitchFamily="2" charset="2"/>
              <a:buChar char="§"/>
            </a:pPr>
            <a:r>
              <a:rPr lang="nb-NO" sz="2400" dirty="0"/>
              <a:t>Undersøkelsen viser at 91 % av respondentene mener Redningsselskapet er viktig eller svært viktig for kystberedskapen og tryggheten langs kysten.</a:t>
            </a:r>
          </a:p>
          <a:p>
            <a:pPr>
              <a:buFont typeface="Wingdings" panose="05000000000000000000" pitchFamily="2" charset="2"/>
              <a:buChar char="§"/>
            </a:pPr>
            <a:r>
              <a:rPr lang="nb-NO" sz="2400" dirty="0"/>
              <a:t>Kvinner og menn vurderer Redningsselskapets rolle omtrent likt, med henholdsvis 91 % og 90 % som anser det som viktig. Derimot er det store aldersforskjeller, der de yngste (18–34 år) har lavest oppslutning (87 % og 80 %), mens viktigheten øker med alderen og når 97 % blant de over 65 år.</a:t>
            </a:r>
          </a:p>
          <a:p>
            <a:pPr>
              <a:buFont typeface="Wingdings" panose="05000000000000000000" pitchFamily="2" charset="2"/>
              <a:buChar char="§"/>
            </a:pPr>
            <a:r>
              <a:rPr lang="nb-NO" sz="2400" dirty="0"/>
              <a:t>Støtten for Redningsselskapet er høyest i Nord-Norge (95 %) og Sør-Østlandet, Vestlandet og Trøndelag ligger også høyt på skalaen (90-92 %). Oslo og Akershus har noe lavere oppslutning (88 %), og Innlandet og Agder/Rogaland ligger på 89 %, noe lavere enn kystregionene.</a:t>
            </a:r>
          </a:p>
          <a:p>
            <a:pPr>
              <a:buFont typeface="Wingdings" panose="05000000000000000000" pitchFamily="2" charset="2"/>
              <a:buChar char="§"/>
            </a:pPr>
            <a:r>
              <a:rPr lang="nb-NO" sz="2400" dirty="0"/>
              <a:t>Folk i mellomstore byer og på bygda ser ut til å verdsette Redningsselskapet mer enn de i storbyene. I kommuner med mindre enn 100.000 innbyggere ligger støtten på 91-93 %, mens den i storbyer er noe lavere (88 %).</a:t>
            </a:r>
          </a:p>
          <a:p>
            <a:pPr>
              <a:buFont typeface="Wingdings" panose="05000000000000000000" pitchFamily="2" charset="2"/>
              <a:buChar char="§"/>
            </a:pPr>
            <a:r>
              <a:rPr lang="nb-NO" sz="2400" dirty="0"/>
              <a:t>Når det gjelder økonomi, ser vi en økning i viktigheten blant de med høyere husholdningsinntekt. De med inntekter over 1.000.000 kr har høyest oppslutning (96 %), mens de med lavere inntekt vurderer det som noe mindre viktig (87 %).</a:t>
            </a:r>
          </a:p>
          <a:p>
            <a:pPr>
              <a:buFont typeface="Wingdings" panose="05000000000000000000" pitchFamily="2" charset="2"/>
              <a:buChar char="§"/>
            </a:pPr>
            <a:r>
              <a:rPr lang="nb-NO" sz="2400" i="1" dirty="0"/>
              <a:t>Samlet sett anses Redningsselskapet som svært viktig for kystberedskapen av et stort flertall, men oppslutningen er tydelig sterkest blant eldre, folk bosatt i kystnære områder og personer med høyere inntekt. Yngre, storbybeboere og lavinntektsgrupper ser ut til å ha en noe lavere, men fortsatt høy vurdering av viktigheten av Redningsselskapet.</a:t>
            </a:r>
          </a:p>
        </p:txBody>
      </p:sp>
      <p:sp>
        <p:nvSpPr>
          <p:cNvPr id="3" name="TekstSylinder 2">
            <a:extLst>
              <a:ext uri="{FF2B5EF4-FFF2-40B4-BE49-F238E27FC236}">
                <a16:creationId xmlns:a16="http://schemas.microsoft.com/office/drawing/2014/main" id="{30F37EF2-8DAE-ABD3-084B-FCFBD37C9B51}"/>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328E115E-1F8C-2C22-26AF-5F9A667A4502}"/>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0839181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71D63-BE25-D9D9-67BC-FEED0FCFF518}"/>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F997033C-8781-410D-9E09-92F748B160DE}"/>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28221901-ADCD-6478-66FD-671F8666E75F}"/>
              </a:ext>
            </a:extLst>
          </p:cNvPr>
          <p:cNvSpPr>
            <a:spLocks noGrp="1"/>
          </p:cNvSpPr>
          <p:nvPr>
            <p:ph type="title"/>
          </p:nvPr>
        </p:nvSpPr>
        <p:spPr/>
        <p:txBody>
          <a:bodyPr>
            <a:normAutofit/>
          </a:bodyPr>
          <a:lstStyle/>
          <a:p>
            <a:r>
              <a:rPr lang="nb-NO" sz="4000" kern="1200" dirty="0">
                <a:solidFill>
                  <a:srgbClr val="535353"/>
                </a:solidFill>
                <a:latin typeface="Arial (Headings)"/>
                <a:ea typeface="+mn-ea"/>
                <a:cs typeface="Calibri" panose="020F0502020204030204" pitchFamily="34" charset="0"/>
              </a:rPr>
              <a:t>Et stort flertall (77 %) tror Redningsselskapet finansieres privat, mens yngre og lavinntektsgrupper har større tro på offentlig støtte</a:t>
            </a:r>
          </a:p>
        </p:txBody>
      </p:sp>
      <p:sp>
        <p:nvSpPr>
          <p:cNvPr id="3" name="TekstSylinder 2">
            <a:extLst>
              <a:ext uri="{FF2B5EF4-FFF2-40B4-BE49-F238E27FC236}">
                <a16:creationId xmlns:a16="http://schemas.microsoft.com/office/drawing/2014/main" id="{4AB4E893-5F43-A98D-B72B-975AF53639EC}"/>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sp>
        <p:nvSpPr>
          <p:cNvPr id="4" name="Plassholder for innhold 3">
            <a:extLst>
              <a:ext uri="{FF2B5EF4-FFF2-40B4-BE49-F238E27FC236}">
                <a16:creationId xmlns:a16="http://schemas.microsoft.com/office/drawing/2014/main" id="{36451A80-7BED-79F4-D9B1-8F0937108A47}"/>
              </a:ext>
            </a:extLst>
          </p:cNvPr>
          <p:cNvSpPr>
            <a:spLocks noGrp="1"/>
          </p:cNvSpPr>
          <p:nvPr>
            <p:ph idx="11"/>
          </p:nvPr>
        </p:nvSpPr>
        <p:spPr>
          <a:xfrm>
            <a:off x="12439676" y="2996279"/>
            <a:ext cx="11092688" cy="9865268"/>
          </a:xfrm>
        </p:spPr>
        <p:txBody>
          <a:bodyPr>
            <a:normAutofit/>
          </a:bodyPr>
          <a:lstStyle/>
          <a:p>
            <a:r>
              <a:rPr lang="nb-NO" sz="2400" dirty="0"/>
              <a:t>77 % av respondentene tror at Redningsselskapet hovedsakelig finansieres av medlemmer, privatpersoner, næringsliv, stiftelser, lag og foreninger, mens 23 % tror det offentlige står for finansieringen.</a:t>
            </a:r>
          </a:p>
          <a:p>
            <a:r>
              <a:rPr lang="nb-NO" sz="2400" dirty="0"/>
              <a:t>Unge voksne (18–24 år) har størst tro på offentlig finansiering (40 %), mens tilliten til privat finansiering øker med alder, med høyest andel blant de mellom 45 og 54 år (87 %).</a:t>
            </a:r>
          </a:p>
          <a:p>
            <a:r>
              <a:rPr lang="nb-NO" sz="2400" dirty="0"/>
              <a:t>Geografisk sett er troen på privat finansiering høyest i Sør-Østlandet (82 %) og Trøndelag (80 %), mens Oslo og Akershus samt Innlandet har høyest andel som tror finansieringen kommer fra det offentlige (26 %).</a:t>
            </a:r>
          </a:p>
          <a:p>
            <a:r>
              <a:rPr lang="nb-NO" sz="2400" dirty="0"/>
              <a:t>Økonomi ser også ut til å påvirke oppfatningen, der personer med lavere inntekt har større tro på offentlig finansiering, mens de med høy inntekt (over 1.400.000 kr) har høyest tro på privat finansiering (84 %).</a:t>
            </a:r>
          </a:p>
          <a:p>
            <a:r>
              <a:rPr lang="nb-NO" sz="2400" i="1" dirty="0"/>
              <a:t>Samlet sett er det bred enighet om at Redningsselskapet primært finansieres gjennom private bidrag, men yngre og lavinntektsgrupper har større forventning om offentlig finansiering</a:t>
            </a:r>
          </a:p>
        </p:txBody>
      </p:sp>
      <p:graphicFrame>
        <p:nvGraphicFramePr>
          <p:cNvPr id="9" name="Content Placeholder 8">
            <a:extLst>
              <a:ext uri="{FF2B5EF4-FFF2-40B4-BE49-F238E27FC236}">
                <a16:creationId xmlns:a16="http://schemas.microsoft.com/office/drawing/2014/main" id="{6A34B49C-6BBF-04F9-016D-1BCBF2A95CC9}"/>
              </a:ext>
            </a:extLst>
          </p:cNvPr>
          <p:cNvGraphicFramePr>
            <a:graphicFrameLocks/>
          </p:cNvGraphicFramePr>
          <p:nvPr>
            <p:extLst>
              <p:ext uri="{D42A27DB-BD31-4B8C-83A1-F6EECF244321}">
                <p14:modId xmlns:p14="http://schemas.microsoft.com/office/powerpoint/2010/main" val="1886606321"/>
              </p:ext>
            </p:extLst>
          </p:nvPr>
        </p:nvGraphicFramePr>
        <p:xfrm>
          <a:off x="851636" y="3301749"/>
          <a:ext cx="8602134" cy="8492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328628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85FE-AF9A-D73E-D86C-70000A643EAE}"/>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E6070F4D-26C4-2B15-F4B6-1564F654BCBC}"/>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56B51784-77DD-60BD-2042-49C564D7AE3B}"/>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64 % ønsker at staten skal dekke mesteparten av Redningsselskapets kostnader, med høyest støtte blant kvinner og eldre</a:t>
            </a:r>
          </a:p>
        </p:txBody>
      </p:sp>
      <p:graphicFrame>
        <p:nvGraphicFramePr>
          <p:cNvPr id="8" name="Plassholder for innhold 7">
            <a:extLst>
              <a:ext uri="{FF2B5EF4-FFF2-40B4-BE49-F238E27FC236}">
                <a16:creationId xmlns:a16="http://schemas.microsoft.com/office/drawing/2014/main" id="{07F53E8C-4C8C-5E14-7749-7999758E059D}"/>
              </a:ext>
            </a:extLst>
          </p:cNvPr>
          <p:cNvGraphicFramePr>
            <a:graphicFrameLocks noGrp="1"/>
          </p:cNvGraphicFramePr>
          <p:nvPr>
            <p:ph idx="10"/>
            <p:extLst>
              <p:ext uri="{D42A27DB-BD31-4B8C-83A1-F6EECF244321}">
                <p14:modId xmlns:p14="http://schemas.microsoft.com/office/powerpoint/2010/main" val="1880710783"/>
              </p:ext>
            </p:extLst>
          </p:nvPr>
        </p:nvGraphicFramePr>
        <p:xfrm>
          <a:off x="530324" y="267443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19D14641-87EB-D1A6-1A51-8BA5A3BFB569}"/>
              </a:ext>
            </a:extLst>
          </p:cNvPr>
          <p:cNvSpPr>
            <a:spLocks noGrp="1"/>
          </p:cNvSpPr>
          <p:nvPr>
            <p:ph idx="11"/>
          </p:nvPr>
        </p:nvSpPr>
        <p:spPr>
          <a:xfrm>
            <a:off x="12470860" y="2842613"/>
            <a:ext cx="11659143" cy="9865268"/>
          </a:xfrm>
        </p:spPr>
        <p:txBody>
          <a:bodyPr>
            <a:noAutofit/>
          </a:bodyPr>
          <a:lstStyle/>
          <a:p>
            <a:pPr>
              <a:buFont typeface="Wingdings" panose="05000000000000000000" pitchFamily="2" charset="2"/>
              <a:buChar char="§"/>
            </a:pPr>
            <a:r>
              <a:rPr lang="nb-NO" sz="2400" dirty="0"/>
              <a:t>64 % av respondentene mener at staten bør dekke mesteparten av kostnadene for Redningsselskapets beredskap, mens 16 % mener staten bør ta hele kostnaden, og 12 % synes dagens bidrag er tilstrekkelig.</a:t>
            </a:r>
          </a:p>
          <a:p>
            <a:pPr>
              <a:buFont typeface="Wingdings" panose="05000000000000000000" pitchFamily="2" charset="2"/>
              <a:buChar char="§"/>
            </a:pPr>
            <a:r>
              <a:rPr lang="nb-NO" sz="2400" dirty="0"/>
              <a:t>Kvinner er mer tilbøyelige enn menn til å ønske økt statlig finansiering, med 69 % som mener staten bør dekke mesteparten av kostnadene, mot 59 % blant menn.</a:t>
            </a:r>
          </a:p>
          <a:p>
            <a:pPr>
              <a:buFont typeface="Wingdings" panose="05000000000000000000" pitchFamily="2" charset="2"/>
              <a:buChar char="§"/>
            </a:pPr>
            <a:r>
              <a:rPr lang="nb-NO" sz="2400" dirty="0"/>
              <a:t>Eldre (65 år og eldre) har høyest andel som ønsker økt statlig finansiering (72 %), mens de yngste (18–24 år) er mest fornøyd med dagens nivå (20 %).</a:t>
            </a:r>
          </a:p>
          <a:p>
            <a:pPr>
              <a:buFont typeface="Wingdings" panose="05000000000000000000" pitchFamily="2" charset="2"/>
              <a:buChar char="§"/>
            </a:pPr>
            <a:r>
              <a:rPr lang="nb-NO" sz="2400" dirty="0"/>
              <a:t>Geografisk sett er ønsket om full statlig finansiering høyest i Nord-Norge (22 %) og Sør-Østlandet (23 %), mens Trøndelag skiller seg ut med en høyere andel (23 %) som mener dagens finansiering er tilstrekkelig.</a:t>
            </a:r>
          </a:p>
          <a:p>
            <a:pPr>
              <a:buFont typeface="Wingdings" panose="05000000000000000000" pitchFamily="2" charset="2"/>
              <a:buChar char="§"/>
            </a:pPr>
            <a:r>
              <a:rPr lang="nb-NO" sz="2400" dirty="0"/>
              <a:t>Økonomisk sett er støtten for statlig finansiering jevnt høy på tvers av inntektsgrupper, men de med husholdningsinntekt mellom 1.200.000 og 1.400.000 kr har størst andel (21 %) som mener staten bør ta hele kostnaden.</a:t>
            </a:r>
          </a:p>
          <a:p>
            <a:pPr>
              <a:buFont typeface="Wingdings" panose="05000000000000000000" pitchFamily="2" charset="2"/>
              <a:buChar char="§"/>
            </a:pPr>
            <a:r>
              <a:rPr lang="nb-NO" sz="2400" i="1" dirty="0"/>
              <a:t>Samlet sett er det en klar majoritet som ønsker at staten skal dekke en større andel av Redningsselskapets beredskap, men det er variasjoner i hvor mye støtte ulike grupper mener bør komme fra det offentlige.</a:t>
            </a:r>
          </a:p>
        </p:txBody>
      </p:sp>
      <p:sp>
        <p:nvSpPr>
          <p:cNvPr id="3" name="TekstSylinder 2">
            <a:extLst>
              <a:ext uri="{FF2B5EF4-FFF2-40B4-BE49-F238E27FC236}">
                <a16:creationId xmlns:a16="http://schemas.microsoft.com/office/drawing/2014/main" id="{5AE51F18-568D-F9C2-2C38-04448A1CD0F4}"/>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spTree>
    <p:extLst>
      <p:ext uri="{BB962C8B-B14F-4D97-AF65-F5344CB8AC3E}">
        <p14:creationId xmlns:p14="http://schemas.microsoft.com/office/powerpoint/2010/main" val="36217868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8">
            <a:extLst>
              <a:ext uri="{FF2B5EF4-FFF2-40B4-BE49-F238E27FC236}">
                <a16:creationId xmlns:a16="http://schemas.microsoft.com/office/drawing/2014/main" id="{78095E61-755B-4BCA-B531-5199B8A51405}"/>
              </a:ext>
            </a:extLst>
          </p:cNvPr>
          <p:cNvSpPr/>
          <p:nvPr/>
        </p:nvSpPr>
        <p:spPr>
          <a:xfrm>
            <a:off x="14097000" y="0"/>
            <a:ext cx="10287000" cy="13716000"/>
          </a:xfrm>
          <a:prstGeom prst="rect">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pic>
        <p:nvPicPr>
          <p:cNvPr id="14" name="Grafikk 4" descr="Kundeomtale med heldekkende fyll">
            <a:extLst>
              <a:ext uri="{FF2B5EF4-FFF2-40B4-BE49-F238E27FC236}">
                <a16:creationId xmlns:a16="http://schemas.microsoft.com/office/drawing/2014/main" id="{D38E833F-3E29-4F9E-B17B-FBAA9F0DF0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17658" y="4214356"/>
            <a:ext cx="646707" cy="579750"/>
          </a:xfrm>
          <a:prstGeom prst="rect">
            <a:avLst/>
          </a:prstGeom>
        </p:spPr>
      </p:pic>
      <p:pic>
        <p:nvPicPr>
          <p:cNvPr id="15" name="Grafikk 12" descr="Målgruppe med heldekkende fyll">
            <a:extLst>
              <a:ext uri="{FF2B5EF4-FFF2-40B4-BE49-F238E27FC236}">
                <a16:creationId xmlns:a16="http://schemas.microsoft.com/office/drawing/2014/main" id="{7CBEDD55-9209-4B31-96A5-0B339E3A1D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21804" y="3357306"/>
            <a:ext cx="646708" cy="646708"/>
          </a:xfrm>
          <a:prstGeom prst="rect">
            <a:avLst/>
          </a:prstGeom>
        </p:spPr>
      </p:pic>
      <p:pic>
        <p:nvPicPr>
          <p:cNvPr id="16" name="Grafikk 16" descr="Internett med heldekkende fyll">
            <a:extLst>
              <a:ext uri="{FF2B5EF4-FFF2-40B4-BE49-F238E27FC236}">
                <a16:creationId xmlns:a16="http://schemas.microsoft.com/office/drawing/2014/main" id="{DFB9C0BB-E820-43F5-9995-44947A1050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917659" y="5036308"/>
            <a:ext cx="579747" cy="517789"/>
          </a:xfrm>
          <a:prstGeom prst="rect">
            <a:avLst/>
          </a:prstGeom>
        </p:spPr>
      </p:pic>
      <p:pic>
        <p:nvPicPr>
          <p:cNvPr id="17" name="Grafikk 18" descr="Månedskalender med heldekkende fyll">
            <a:extLst>
              <a:ext uri="{FF2B5EF4-FFF2-40B4-BE49-F238E27FC236}">
                <a16:creationId xmlns:a16="http://schemas.microsoft.com/office/drawing/2014/main" id="{9A806012-EA9E-4C44-912C-7CB679EEF8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17658" y="5853764"/>
            <a:ext cx="646707" cy="517789"/>
          </a:xfrm>
          <a:prstGeom prst="rect">
            <a:avLst/>
          </a:prstGeom>
        </p:spPr>
      </p:pic>
      <p:pic>
        <p:nvPicPr>
          <p:cNvPr id="18" name="Grafikk 23" descr="Justitias vekt med heldekkende fyll">
            <a:extLst>
              <a:ext uri="{FF2B5EF4-FFF2-40B4-BE49-F238E27FC236}">
                <a16:creationId xmlns:a16="http://schemas.microsoft.com/office/drawing/2014/main" id="{441E1857-79B2-453B-BF4F-6AB12C09E7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17657" y="6682140"/>
            <a:ext cx="579747" cy="517789"/>
          </a:xfrm>
          <a:prstGeom prst="rect">
            <a:avLst/>
          </a:prstGeom>
        </p:spPr>
      </p:pic>
      <p:pic>
        <p:nvPicPr>
          <p:cNvPr id="19" name="Graphic 18" descr="Ethernet">
            <a:extLst>
              <a:ext uri="{FF2B5EF4-FFF2-40B4-BE49-F238E27FC236}">
                <a16:creationId xmlns:a16="http://schemas.microsoft.com/office/drawing/2014/main" id="{335F9091-CF58-4033-9875-1E2F523F260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17657" y="9112929"/>
            <a:ext cx="579747" cy="517789"/>
          </a:xfrm>
          <a:prstGeom prst="rect">
            <a:avLst/>
          </a:prstGeom>
        </p:spPr>
      </p:pic>
      <p:graphicFrame>
        <p:nvGraphicFramePr>
          <p:cNvPr id="21" name="Tabell 15">
            <a:extLst>
              <a:ext uri="{FF2B5EF4-FFF2-40B4-BE49-F238E27FC236}">
                <a16:creationId xmlns:a16="http://schemas.microsoft.com/office/drawing/2014/main" id="{BD5A91DD-6F22-49B7-9DDF-FF21E1B44334}"/>
              </a:ext>
            </a:extLst>
          </p:cNvPr>
          <p:cNvGraphicFramePr>
            <a:graphicFrameLocks noGrp="1"/>
          </p:cNvGraphicFramePr>
          <p:nvPr>
            <p:extLst>
              <p:ext uri="{D42A27DB-BD31-4B8C-83A1-F6EECF244321}">
                <p14:modId xmlns:p14="http://schemas.microsoft.com/office/powerpoint/2010/main" val="2521614066"/>
              </p:ext>
            </p:extLst>
          </p:nvPr>
        </p:nvGraphicFramePr>
        <p:xfrm>
          <a:off x="15693082" y="2721879"/>
          <a:ext cx="8563232" cy="7534567"/>
        </p:xfrm>
        <a:graphic>
          <a:graphicData uri="http://schemas.openxmlformats.org/drawingml/2006/table">
            <a:tbl>
              <a:tblPr firstRow="1" bandRow="1">
                <a:tableStyleId>{5940675A-B579-460E-94D1-54222C63F5DA}</a:tableStyleId>
              </a:tblPr>
              <a:tblGrid>
                <a:gridCol w="2409395">
                  <a:extLst>
                    <a:ext uri="{9D8B030D-6E8A-4147-A177-3AD203B41FA5}">
                      <a16:colId xmlns:a16="http://schemas.microsoft.com/office/drawing/2014/main" val="516212368"/>
                    </a:ext>
                  </a:extLst>
                </a:gridCol>
                <a:gridCol w="6153837">
                  <a:extLst>
                    <a:ext uri="{9D8B030D-6E8A-4147-A177-3AD203B41FA5}">
                      <a16:colId xmlns:a16="http://schemas.microsoft.com/office/drawing/2014/main" val="4210194992"/>
                    </a:ext>
                  </a:extLst>
                </a:gridCol>
              </a:tblGrid>
              <a:tr h="676567">
                <a:tc>
                  <a:txBody>
                    <a:bodyPr/>
                    <a:lstStyle/>
                    <a:p>
                      <a:pPr algn="l"/>
                      <a:r>
                        <a:rPr lang="nb-NO" sz="2400" b="0" i="0" dirty="0">
                          <a:solidFill>
                            <a:schemeClr val="bg1"/>
                          </a:solidFill>
                          <a:latin typeface="Arial Nova Light" panose="020B0304020202020204" pitchFamily="34" charset="0"/>
                        </a:rPr>
                        <a:t>Prosjektnavn: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Redningsselskapet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2552296"/>
                  </a:ext>
                </a:extLst>
              </a:tr>
              <a:tr h="676567">
                <a:tc>
                  <a:txBody>
                    <a:bodyPr/>
                    <a:lstStyle/>
                    <a:p>
                      <a:pPr algn="l"/>
                      <a:r>
                        <a:rPr lang="nb-NO" sz="2400" b="0" i="0" dirty="0">
                          <a:solidFill>
                            <a:schemeClr val="bg1"/>
                          </a:solidFill>
                          <a:latin typeface="Arial Nova Light" panose="020B0304020202020204" pitchFamily="34" charset="0"/>
                        </a:rPr>
                        <a:t>Målgruppe:</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0" lang="nb-NO" sz="2400" b="0" i="0" u="none" strike="noStrike" cap="none" spc="0" normalizeH="0" baseline="0" dirty="0">
                          <a:ln>
                            <a:noFill/>
                          </a:ln>
                          <a:solidFill>
                            <a:schemeClr val="bg1"/>
                          </a:solidFill>
                          <a:effectLst/>
                          <a:uFillTx/>
                          <a:latin typeface="Arial Nova Light" panose="020B0304020202020204" pitchFamily="34" charset="0"/>
                          <a:ea typeface="HurmeGeometricSans3 Light"/>
                          <a:cs typeface="Arial" panose="020B0604020202020204" pitchFamily="34" charset="0"/>
                          <a:sym typeface="HurmeGeometricSans3 Light"/>
                        </a:rPr>
                        <a:t>Norges befolkning 18+ år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847490"/>
                  </a:ext>
                </a:extLst>
              </a:tr>
              <a:tr h="637584">
                <a:tc>
                  <a:txBody>
                    <a:bodyPr/>
                    <a:lstStyle/>
                    <a:p>
                      <a:pPr algn="l"/>
                      <a:r>
                        <a:rPr lang="nb-NO" sz="2400" b="0" i="0" dirty="0">
                          <a:solidFill>
                            <a:schemeClr val="bg1"/>
                          </a:solidFill>
                          <a:latin typeface="Arial Nova Light" panose="020B0304020202020204" pitchFamily="34" charset="0"/>
                        </a:rPr>
                        <a:t>Antall intervju:</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1034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3322101"/>
                  </a:ext>
                </a:extLst>
              </a:tr>
              <a:tr h="657369">
                <a:tc>
                  <a:txBody>
                    <a:bodyPr/>
                    <a:lstStyle/>
                    <a:p>
                      <a:pPr algn="l"/>
                      <a:r>
                        <a:rPr lang="nb-NO" sz="2400" b="0" i="0" dirty="0">
                          <a:solidFill>
                            <a:schemeClr val="bg1"/>
                          </a:solidFill>
                          <a:latin typeface="Arial Nova Light" panose="020B0304020202020204" pitchFamily="34" charset="0"/>
                        </a:rPr>
                        <a:t>Metode: </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err="1">
                          <a:solidFill>
                            <a:schemeClr val="bg1"/>
                          </a:solidFill>
                          <a:latin typeface="Arial Nova Light"/>
                        </a:rPr>
                        <a:t>Webintervjuer</a:t>
                      </a:r>
                      <a:r>
                        <a:rPr lang="nb-NO" sz="2400" b="0" i="0" dirty="0">
                          <a:solidFill>
                            <a:schemeClr val="bg1"/>
                          </a:solidFill>
                          <a:latin typeface="Arial Nova Light"/>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216241"/>
                  </a:ext>
                </a:extLst>
              </a:tr>
              <a:tr h="807355">
                <a:tc>
                  <a:txBody>
                    <a:bodyPr/>
                    <a:lstStyle/>
                    <a:p>
                      <a:pPr algn="l"/>
                      <a:r>
                        <a:rPr lang="nb-NO" sz="2400" b="0" i="0" dirty="0">
                          <a:solidFill>
                            <a:schemeClr val="bg1"/>
                          </a:solidFill>
                          <a:latin typeface="Arial Nova Light" panose="020B0304020202020204" pitchFamily="34" charset="0"/>
                        </a:rPr>
                        <a:t>Datainnsamling: </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05.-11. mars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3573579"/>
                  </a:ext>
                </a:extLst>
              </a:tr>
              <a:tr h="647438">
                <a:tc>
                  <a:txBody>
                    <a:bodyPr/>
                    <a:lstStyle/>
                    <a:p>
                      <a:pPr algn="l"/>
                      <a:r>
                        <a:rPr lang="nb-NO" sz="2400" b="0" i="0" dirty="0">
                          <a:solidFill>
                            <a:schemeClr val="bg1"/>
                          </a:solidFill>
                          <a:latin typeface="Arial Nova Light" panose="020B0304020202020204" pitchFamily="34" charset="0"/>
                        </a:rPr>
                        <a:t>Vekting av data:</a:t>
                      </a:r>
                    </a:p>
                    <a:p>
                      <a:pPr algn="l"/>
                      <a:endParaRPr lang="nb-NO" sz="2400" b="0" i="0" dirty="0">
                        <a:solidFill>
                          <a:schemeClr val="bg1"/>
                        </a:solidFill>
                        <a:latin typeface="Arial Nova Light" panose="020B0304020202020204" pitchFamily="34" charset="0"/>
                      </a:endParaRP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Vektet etter kjønn, alder og geografi basert på befolkningsfordelingstall fra SSB.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146963"/>
                  </a:ext>
                </a:extLst>
              </a:tr>
              <a:tr h="925065">
                <a:tc>
                  <a:txBody>
                    <a:bodyPr/>
                    <a:lstStyle/>
                    <a:p>
                      <a:pPr algn="l"/>
                      <a:r>
                        <a:rPr lang="nb-NO" sz="2400" b="0" i="0" dirty="0">
                          <a:solidFill>
                            <a:schemeClr val="bg1"/>
                          </a:solidFill>
                          <a:latin typeface="Arial Nova Light" panose="020B0304020202020204" pitchFamily="34" charset="0"/>
                        </a:rPr>
                        <a:t>Nedbrytninger: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nb-NO" sz="2400" b="0" i="0" dirty="0">
                          <a:solidFill>
                            <a:schemeClr val="bg1"/>
                          </a:solidFill>
                          <a:latin typeface="Arial Nova Light" panose="020B0304020202020204" pitchFamily="34" charset="0"/>
                        </a:rPr>
                        <a:t>Resultater signifikant høyere enn totalen er markert i grønt, og lavere er markert i rødt.</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6781397"/>
                  </a:ext>
                </a:extLst>
              </a:tr>
              <a:tr h="815546">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nb-NO" sz="2400" b="0" i="0" dirty="0">
                          <a:solidFill>
                            <a:schemeClr val="bg1"/>
                          </a:solidFill>
                          <a:latin typeface="Arial Nova Light" panose="020B0304020202020204" pitchFamily="34" charset="0"/>
                        </a:rPr>
                        <a:t>Feilmarginer:</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nb-NO" sz="2400" b="0" i="0" dirty="0">
                          <a:solidFill>
                            <a:schemeClr val="bg1"/>
                          </a:solidFill>
                          <a:latin typeface="Arial Nova Light" panose="020B0304020202020204" pitchFamily="34" charset="0"/>
                        </a:rPr>
                        <a:t>+/- 1.4% og +/- 3.2% med 1000 respondenter.</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2394757"/>
                  </a:ext>
                </a:extLst>
              </a:tr>
            </a:tbl>
          </a:graphicData>
        </a:graphic>
      </p:graphicFrame>
      <p:sp>
        <p:nvSpPr>
          <p:cNvPr id="23" name="Tittel 1">
            <a:extLst>
              <a:ext uri="{FF2B5EF4-FFF2-40B4-BE49-F238E27FC236}">
                <a16:creationId xmlns:a16="http://schemas.microsoft.com/office/drawing/2014/main" id="{681A807B-1EB4-4FF4-AB7A-4AEF4043742B}"/>
              </a:ext>
            </a:extLst>
          </p:cNvPr>
          <p:cNvSpPr txBox="1">
            <a:spLocks/>
          </p:cNvSpPr>
          <p:nvPr/>
        </p:nvSpPr>
        <p:spPr>
          <a:xfrm>
            <a:off x="1267067" y="592275"/>
            <a:ext cx="7130975" cy="18605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eaLnBrk="1" latinLnBrk="0" hangingPunct="1">
              <a:lnSpc>
                <a:spcPct val="100000"/>
              </a:lnSpc>
              <a:spcBef>
                <a:spcPts val="0"/>
              </a:spcBef>
              <a:spcAft>
                <a:spcPts val="0"/>
              </a:spcAft>
              <a:buClrTx/>
              <a:buSzTx/>
              <a:buFontTx/>
              <a:buNone/>
              <a:tabLst/>
              <a:defRPr sz="44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1pPr>
            <a:lvl2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a:defRPr/>
            </a:pPr>
            <a:endParaRPr lang="nb-NO" sz="3600" b="1" dirty="0">
              <a:solidFill>
                <a:schemeClr val="tx2"/>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8A1FE21-CFEF-4F33-B7B4-2D1A52328634}"/>
              </a:ext>
            </a:extLst>
          </p:cNvPr>
          <p:cNvSpPr/>
          <p:nvPr/>
        </p:nvSpPr>
        <p:spPr>
          <a:xfrm>
            <a:off x="14951137" y="855709"/>
            <a:ext cx="6123062" cy="769441"/>
          </a:xfrm>
          <a:prstGeom prst="rect">
            <a:avLst/>
          </a:prstGeom>
        </p:spPr>
        <p:txBody>
          <a:bodyPr wrap="square">
            <a:spAutoFit/>
          </a:bodyPr>
          <a:lstStyle/>
          <a:p>
            <a:pPr algn="l"/>
            <a:r>
              <a:rPr lang="nb-NO" sz="4400" b="1" dirty="0">
                <a:solidFill>
                  <a:schemeClr val="bg1"/>
                </a:solidFill>
                <a:latin typeface="Arial" panose="020B0604020202020204" pitchFamily="34" charset="0"/>
                <a:cs typeface="Arial" panose="020B0604020202020204" pitchFamily="34" charset="0"/>
              </a:rPr>
              <a:t>Prosjektinformasjon</a:t>
            </a:r>
          </a:p>
        </p:txBody>
      </p:sp>
      <p:pic>
        <p:nvPicPr>
          <p:cNvPr id="2" name="Grafikk 1" descr="Liste med heldekkende fyll">
            <a:extLst>
              <a:ext uri="{FF2B5EF4-FFF2-40B4-BE49-F238E27FC236}">
                <a16:creationId xmlns:a16="http://schemas.microsoft.com/office/drawing/2014/main" id="{1CA48453-58D7-B725-3C2A-FCC657BEAD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17657" y="2668501"/>
            <a:ext cx="646708" cy="646708"/>
          </a:xfrm>
          <a:prstGeom prst="rect">
            <a:avLst/>
          </a:prstGeom>
        </p:spPr>
      </p:pic>
      <p:sp>
        <p:nvSpPr>
          <p:cNvPr id="8" name="TekstSylinder 7">
            <a:extLst>
              <a:ext uri="{FF2B5EF4-FFF2-40B4-BE49-F238E27FC236}">
                <a16:creationId xmlns:a16="http://schemas.microsoft.com/office/drawing/2014/main" id="{6A710FDC-6AA0-2169-C20D-550EFAAA9F58}"/>
              </a:ext>
            </a:extLst>
          </p:cNvPr>
          <p:cNvSpPr txBox="1"/>
          <p:nvPr/>
        </p:nvSpPr>
        <p:spPr>
          <a:xfrm>
            <a:off x="14951137" y="7622659"/>
            <a:ext cx="57974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b-NO" sz="5400" b="0" i="0" dirty="0">
                <a:solidFill>
                  <a:schemeClr val="bg1"/>
                </a:solidFill>
                <a:effectLst/>
                <a:latin typeface="Google Sans"/>
              </a:rPr>
              <a:t>≠</a:t>
            </a:r>
            <a:endParaRPr lang="nb-NO" sz="5400" dirty="0">
              <a:solidFill>
                <a:schemeClr val="bg1"/>
              </a:solidFill>
            </a:endParaRPr>
          </a:p>
        </p:txBody>
      </p:sp>
      <p:sp>
        <p:nvSpPr>
          <p:cNvPr id="3" name="Tittel 2">
            <a:extLst>
              <a:ext uri="{FF2B5EF4-FFF2-40B4-BE49-F238E27FC236}">
                <a16:creationId xmlns:a16="http://schemas.microsoft.com/office/drawing/2014/main" id="{03BB4AB2-000C-689A-F179-A955A21C2FFE}"/>
              </a:ext>
            </a:extLst>
          </p:cNvPr>
          <p:cNvSpPr>
            <a:spLocks noGrp="1"/>
          </p:cNvSpPr>
          <p:nvPr>
            <p:ph type="title"/>
          </p:nvPr>
        </p:nvSpPr>
        <p:spPr/>
        <p:txBody>
          <a:bodyPr/>
          <a:lstStyle/>
          <a:p>
            <a:r>
              <a:rPr lang="nb-NO" b="1" dirty="0"/>
              <a:t>Om undersøkelsen</a:t>
            </a:r>
          </a:p>
        </p:txBody>
      </p:sp>
      <p:sp>
        <p:nvSpPr>
          <p:cNvPr id="13" name="Plassholder for innhold 12">
            <a:extLst>
              <a:ext uri="{FF2B5EF4-FFF2-40B4-BE49-F238E27FC236}">
                <a16:creationId xmlns:a16="http://schemas.microsoft.com/office/drawing/2014/main" id="{EDA8BFD4-43CE-8F23-F619-118DD20006D1}"/>
              </a:ext>
            </a:extLst>
          </p:cNvPr>
          <p:cNvSpPr>
            <a:spLocks noGrp="1"/>
          </p:cNvSpPr>
          <p:nvPr>
            <p:ph idx="10"/>
          </p:nvPr>
        </p:nvSpPr>
        <p:spPr/>
        <p:txBody>
          <a:bodyPr/>
          <a:lstStyle/>
          <a:p>
            <a:pPr>
              <a:spcAft>
                <a:spcPts val="600"/>
              </a:spcAft>
              <a:tabLst>
                <a:tab pos="1260475" algn="l"/>
              </a:tabLst>
            </a:pPr>
            <a:r>
              <a:rPr lang="nb-NO" dirty="0"/>
              <a:t>Redningsselskapet har siden 1891 jobbet for å redde liv, berge verdier og forebygge ulykker til sjøs. Organisasjonen driver en omfattende beredskapstjeneste med redningsskøyter langs hele norskekysten og har et sterkt fokus på opplæring i sjøvett og livredning.</a:t>
            </a:r>
          </a:p>
          <a:p>
            <a:pPr>
              <a:spcAft>
                <a:spcPts val="600"/>
              </a:spcAft>
              <a:tabLst>
                <a:tab pos="1260475" algn="l"/>
              </a:tabLst>
            </a:pPr>
            <a:r>
              <a:rPr lang="nb-NO" dirty="0"/>
              <a:t>Undersøkelsen gjennomføres for å kartlegge befolkningens forhold til sjøen og kysten, samt deres holdninger til </a:t>
            </a:r>
            <a:r>
              <a:rPr lang="nb-NO" dirty="0" err="1"/>
              <a:t>båtferdigheter</a:t>
            </a:r>
            <a:r>
              <a:rPr lang="nb-NO" dirty="0"/>
              <a:t>, sikkerhet og beredskap langs kysten. Undersøkelsen gir også innsikt i hvordan Redningsselskapet oppfattes, og hvilken rolle organisasjonen spiller i kystberedskapen.</a:t>
            </a:r>
          </a:p>
          <a:p>
            <a:pPr>
              <a:spcAft>
                <a:spcPts val="600"/>
              </a:spcAft>
              <a:tabLst>
                <a:tab pos="1260475" algn="l"/>
              </a:tabLst>
            </a:pPr>
            <a:r>
              <a:rPr lang="nb-NO" dirty="0"/>
              <a:t>Undersøkelsen er utført av Respons Analyse på oppdrag fra Trigger.</a:t>
            </a:r>
          </a:p>
          <a:p>
            <a:endParaRPr lang="nb-NO" dirty="0"/>
          </a:p>
        </p:txBody>
      </p:sp>
      <p:sp>
        <p:nvSpPr>
          <p:cNvPr id="20" name="Text Placeholder 3">
            <a:extLst>
              <a:ext uri="{FF2B5EF4-FFF2-40B4-BE49-F238E27FC236}">
                <a16:creationId xmlns:a16="http://schemas.microsoft.com/office/drawing/2014/main" id="{4F0FAF64-B7D8-C74C-D159-2F9ED2CF5D42}"/>
              </a:ext>
            </a:extLst>
          </p:cNvPr>
          <p:cNvSpPr txBox="1">
            <a:spLocks/>
          </p:cNvSpPr>
          <p:nvPr/>
        </p:nvSpPr>
        <p:spPr>
          <a:xfrm>
            <a:off x="-98014" y="5953972"/>
            <a:ext cx="12023264" cy="9880445"/>
          </a:xfrm>
          <a:prstGeom prst="rect">
            <a:avLst/>
          </a:prstGeom>
        </p:spPr>
        <p:txBody>
          <a:bodyPr lIns="91440" tIns="45720" rIns="91440" bIns="45720" anchor="t"/>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buNone/>
            </a:pPr>
            <a:endParaRPr lang="nb-NO" sz="2800" dirty="0">
              <a:latin typeface="Arial"/>
              <a:cs typeface="Arial"/>
            </a:endParaRPr>
          </a:p>
        </p:txBody>
      </p:sp>
      <p:sp>
        <p:nvSpPr>
          <p:cNvPr id="4" name="Rectangle 10">
            <a:extLst>
              <a:ext uri="{FF2B5EF4-FFF2-40B4-BE49-F238E27FC236}">
                <a16:creationId xmlns:a16="http://schemas.microsoft.com/office/drawing/2014/main" id="{63335AF2-2C70-DB34-35F3-050438AC613C}"/>
              </a:ext>
            </a:extLst>
          </p:cNvPr>
          <p:cNvSpPr/>
          <p:nvPr/>
        </p:nvSpPr>
        <p:spPr>
          <a:xfrm>
            <a:off x="14917657" y="10755111"/>
            <a:ext cx="5486014" cy="523220"/>
          </a:xfrm>
          <a:prstGeom prst="rect">
            <a:avLst/>
          </a:prstGeom>
        </p:spPr>
        <p:txBody>
          <a:bodyPr wrap="square">
            <a:spAutoFit/>
          </a:bodyPr>
          <a:lstStyle/>
          <a:p>
            <a:pPr algn="l" hangingPunct="1">
              <a:defRPr/>
            </a:pPr>
            <a:r>
              <a:rPr lang="nb-NO" sz="2800" b="1" dirty="0" err="1">
                <a:solidFill>
                  <a:schemeClr val="bg1"/>
                </a:solidFill>
                <a:latin typeface="Arial" panose="020B0604020202020204" pitchFamily="34" charset="0"/>
                <a:ea typeface="+mn-ea"/>
                <a:cs typeface="Arial" panose="020B0604020202020204" pitchFamily="34" charset="0"/>
              </a:rPr>
              <a:t>Konsultent</a:t>
            </a:r>
            <a:r>
              <a:rPr lang="nb-NO" sz="2800" b="1" dirty="0">
                <a:solidFill>
                  <a:schemeClr val="bg1"/>
                </a:solidFill>
                <a:latin typeface="Arial" panose="020B0604020202020204" pitchFamily="34" charset="0"/>
                <a:ea typeface="+mn-ea"/>
                <a:cs typeface="Arial" panose="020B0604020202020204" pitchFamily="34" charset="0"/>
              </a:rPr>
              <a:t> &amp; analytiker</a:t>
            </a:r>
          </a:p>
        </p:txBody>
      </p:sp>
      <p:sp>
        <p:nvSpPr>
          <p:cNvPr id="5" name="Rectangle 11">
            <a:extLst>
              <a:ext uri="{FF2B5EF4-FFF2-40B4-BE49-F238E27FC236}">
                <a16:creationId xmlns:a16="http://schemas.microsoft.com/office/drawing/2014/main" id="{1F1C1C3D-50AD-A043-D6BF-9782D0FBA1A7}"/>
              </a:ext>
            </a:extLst>
          </p:cNvPr>
          <p:cNvSpPr/>
          <p:nvPr/>
        </p:nvSpPr>
        <p:spPr>
          <a:xfrm>
            <a:off x="16431759" y="11475995"/>
            <a:ext cx="3122094" cy="92333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nb-NO" sz="1800" dirty="0">
                <a:solidFill>
                  <a:schemeClr val="bg1"/>
                </a:solidFill>
              </a:rPr>
              <a:t>Morten Island</a:t>
            </a:r>
          </a:p>
          <a:p>
            <a:pPr algn="l"/>
            <a:r>
              <a:rPr lang="nb-NO" sz="1800" dirty="0">
                <a:solidFill>
                  <a:schemeClr val="bg1"/>
                </a:solidFill>
              </a:rPr>
              <a:t>Tlf. 477 578 01</a:t>
            </a:r>
          </a:p>
          <a:p>
            <a:pPr algn="l"/>
            <a:r>
              <a:rPr lang="nb-NO" sz="1800" dirty="0">
                <a:solidFill>
                  <a:schemeClr val="bg1"/>
                </a:solidFill>
              </a:rPr>
              <a:t>morteni@responsanalyse.no</a:t>
            </a:r>
            <a:endParaRPr lang="nb-NO" sz="1800" dirty="0">
              <a:solidFill>
                <a:schemeClr val="bg1"/>
              </a:solidFill>
              <a:latin typeface="+mj-lt"/>
            </a:endParaRPr>
          </a:p>
        </p:txBody>
      </p:sp>
      <p:pic>
        <p:nvPicPr>
          <p:cNvPr id="7" name="Bilde 6" descr="Et bilde som inneholder Menneskeansikt, skjorte, klær, person&#10;&#10;Automatisk generert beskrivelse">
            <a:extLst>
              <a:ext uri="{FF2B5EF4-FFF2-40B4-BE49-F238E27FC236}">
                <a16:creationId xmlns:a16="http://schemas.microsoft.com/office/drawing/2014/main" id="{D2F87AA2-857F-DB7E-ACBE-8C2201B8C71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4886128" y="11420332"/>
            <a:ext cx="1425048" cy="95003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023062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34C9B-A11A-ABA6-BEAD-EBFAE86382E2}"/>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BD9169CF-176A-3C8F-44BF-9BF45FC68D85}"/>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F63ACCA0-A2C0-1364-CB62-F48BD92D202A}"/>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22 % bidrar aktivt til Redningsselskapet, med høyest engasjement blant eldre og høyinntektsgrupper</a:t>
            </a:r>
          </a:p>
        </p:txBody>
      </p:sp>
      <p:graphicFrame>
        <p:nvGraphicFramePr>
          <p:cNvPr id="8" name="Plassholder for innhold 7">
            <a:extLst>
              <a:ext uri="{FF2B5EF4-FFF2-40B4-BE49-F238E27FC236}">
                <a16:creationId xmlns:a16="http://schemas.microsoft.com/office/drawing/2014/main" id="{EEFD1B5A-EC32-B3E7-F5E6-AD58F4383DE7}"/>
              </a:ext>
            </a:extLst>
          </p:cNvPr>
          <p:cNvGraphicFramePr>
            <a:graphicFrameLocks noGrp="1"/>
          </p:cNvGraphicFramePr>
          <p:nvPr>
            <p:ph idx="10"/>
            <p:extLst>
              <p:ext uri="{D42A27DB-BD31-4B8C-83A1-F6EECF244321}">
                <p14:modId xmlns:p14="http://schemas.microsoft.com/office/powerpoint/2010/main" val="287285402"/>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898EB9DF-015C-DEDF-E7FF-4B8713767B90}"/>
              </a:ext>
            </a:extLst>
          </p:cNvPr>
          <p:cNvSpPr>
            <a:spLocks noGrp="1"/>
          </p:cNvSpPr>
          <p:nvPr>
            <p:ph idx="11"/>
          </p:nvPr>
        </p:nvSpPr>
        <p:spPr>
          <a:xfrm>
            <a:off x="12470860" y="2842613"/>
            <a:ext cx="11659143" cy="9865268"/>
          </a:xfrm>
        </p:spPr>
        <p:txBody>
          <a:bodyPr>
            <a:noAutofit/>
          </a:bodyPr>
          <a:lstStyle/>
          <a:p>
            <a:pPr>
              <a:buFont typeface="Wingdings" panose="05000000000000000000" pitchFamily="2" charset="2"/>
              <a:buChar char="§"/>
            </a:pPr>
            <a:r>
              <a:rPr lang="nb-NO" sz="2400" dirty="0"/>
              <a:t>22 % av respondentene oppgir at de aktivt bidrar til Redningsselskapets virksomhet, med litt høyere deltakelse blant menn (23 %) enn kvinner (21 %).</a:t>
            </a:r>
          </a:p>
          <a:p>
            <a:pPr>
              <a:buFont typeface="Wingdings" panose="05000000000000000000" pitchFamily="2" charset="2"/>
              <a:buChar char="§"/>
            </a:pPr>
            <a:r>
              <a:rPr lang="nb-NO" sz="2400" dirty="0"/>
              <a:t>Eldre aldersgrupper er mer engasjerte, med 35 % av de over 65 år som bidrar aktivt, sammenlignet med kun 7 % av de mellom 18 og 24 år.</a:t>
            </a:r>
          </a:p>
          <a:p>
            <a:pPr>
              <a:buFont typeface="Wingdings" panose="05000000000000000000" pitchFamily="2" charset="2"/>
              <a:buChar char="§"/>
            </a:pPr>
            <a:r>
              <a:rPr lang="nb-NO" sz="2400" dirty="0"/>
              <a:t>Geografisk sett er engasjementet høyest i Nord-Norge (30 %) og lavest i Oslo og Akershus (13 %).</a:t>
            </a:r>
          </a:p>
          <a:p>
            <a:pPr>
              <a:buFont typeface="Wingdings" panose="05000000000000000000" pitchFamily="2" charset="2"/>
              <a:buChar char="§"/>
            </a:pPr>
            <a:r>
              <a:rPr lang="nb-NO" sz="2400" dirty="0"/>
              <a:t>Personer med høyere husholdningsinntekt er mer tilbøyelige til å bidra, med 32 % av de med inntekt mellom 1.000.000 og 1.200.000 kr som støtter Redningsselskapet aktivt.</a:t>
            </a:r>
          </a:p>
          <a:p>
            <a:pPr>
              <a:buFont typeface="Wingdings" panose="05000000000000000000" pitchFamily="2" charset="2"/>
              <a:buChar char="§"/>
            </a:pPr>
            <a:r>
              <a:rPr lang="nb-NO" sz="2400" i="1" dirty="0"/>
              <a:t>Samlet sett viser dataene at alder, bosted og inntekt har en tydelig sammenheng med hvorvidt folk engasjerer seg økonomisk eller som frivillige i Redningsselskapet.</a:t>
            </a:r>
          </a:p>
        </p:txBody>
      </p:sp>
      <p:sp>
        <p:nvSpPr>
          <p:cNvPr id="3" name="TekstSylinder 2">
            <a:extLst>
              <a:ext uri="{FF2B5EF4-FFF2-40B4-BE49-F238E27FC236}">
                <a16:creationId xmlns:a16="http://schemas.microsoft.com/office/drawing/2014/main" id="{41B4D913-9C0B-EF86-F2B7-3CED01863AC9}"/>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1034</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Ingen</a:t>
            </a:r>
          </a:p>
        </p:txBody>
      </p:sp>
      <p:cxnSp>
        <p:nvCxnSpPr>
          <p:cNvPr id="7" name="Rett linje 6">
            <a:extLst>
              <a:ext uri="{FF2B5EF4-FFF2-40B4-BE49-F238E27FC236}">
                <a16:creationId xmlns:a16="http://schemas.microsoft.com/office/drawing/2014/main" id="{36CE0FB8-FB1B-916F-BF3A-74D0C8C6FC8C}"/>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3961865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783F4-E2C3-EFF0-E17B-BD6C4616C64D}"/>
            </a:ext>
          </a:extLst>
        </p:cNvPr>
        <p:cNvGrpSpPr/>
        <p:nvPr/>
      </p:nvGrpSpPr>
      <p:grpSpPr>
        <a:xfrm>
          <a:off x="0" y="0"/>
          <a:ext cx="0" cy="0"/>
          <a:chOff x="0" y="0"/>
          <a:chExt cx="0" cy="0"/>
        </a:xfrm>
      </p:grpSpPr>
      <p:sp>
        <p:nvSpPr>
          <p:cNvPr id="6" name="Tittel 1">
            <a:extLst>
              <a:ext uri="{FF2B5EF4-FFF2-40B4-BE49-F238E27FC236}">
                <a16:creationId xmlns:a16="http://schemas.microsoft.com/office/drawing/2014/main" id="{727F6456-5456-5FCF-2CC7-DEE0C3DD62BE}"/>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dirty="0"/>
              <a:t>XXX KUNDENAVN</a:t>
            </a:r>
            <a:br>
              <a:rPr lang="nb-NO" dirty="0"/>
            </a:br>
            <a:r>
              <a:rPr lang="nb-NO" dirty="0"/>
              <a:t>XXX PROSJEKTNAVN</a:t>
            </a:r>
          </a:p>
        </p:txBody>
      </p:sp>
      <p:sp>
        <p:nvSpPr>
          <p:cNvPr id="2" name="Tittel 1">
            <a:extLst>
              <a:ext uri="{FF2B5EF4-FFF2-40B4-BE49-F238E27FC236}">
                <a16:creationId xmlns:a16="http://schemas.microsoft.com/office/drawing/2014/main" id="{06F657DC-B218-5242-B893-BD57A11CD46A}"/>
              </a:ext>
            </a:extLst>
          </p:cNvPr>
          <p:cNvSpPr>
            <a:spLocks noGrp="1"/>
          </p:cNvSpPr>
          <p:nvPr>
            <p:ph type="title"/>
          </p:nvPr>
        </p:nvSpPr>
        <p:spPr>
          <a:xfrm>
            <a:off x="972041" y="397650"/>
            <a:ext cx="21633959" cy="1861305"/>
          </a:xfrm>
        </p:spPr>
        <p:txBody>
          <a:bodyPr>
            <a:normAutofit/>
          </a:bodyPr>
          <a:lstStyle/>
          <a:p>
            <a:r>
              <a:rPr lang="nb-NO" sz="4000" kern="1200" dirty="0">
                <a:solidFill>
                  <a:srgbClr val="535353"/>
                </a:solidFill>
                <a:latin typeface="Arial (Headings)"/>
                <a:ea typeface="+mn-ea"/>
                <a:cs typeface="Calibri" panose="020F0502020204030204" pitchFamily="34" charset="0"/>
              </a:rPr>
              <a:t>Sterk oppslutning om viktigheten av eget bidrag til Redningsselskapet (78 %)</a:t>
            </a:r>
          </a:p>
        </p:txBody>
      </p:sp>
      <p:graphicFrame>
        <p:nvGraphicFramePr>
          <p:cNvPr id="8" name="Plassholder for innhold 7">
            <a:extLst>
              <a:ext uri="{FF2B5EF4-FFF2-40B4-BE49-F238E27FC236}">
                <a16:creationId xmlns:a16="http://schemas.microsoft.com/office/drawing/2014/main" id="{DFBC17D5-2946-5787-1211-66AFC591A640}"/>
              </a:ext>
            </a:extLst>
          </p:cNvPr>
          <p:cNvGraphicFramePr>
            <a:graphicFrameLocks noGrp="1"/>
          </p:cNvGraphicFramePr>
          <p:nvPr>
            <p:ph idx="10"/>
            <p:extLst>
              <p:ext uri="{D42A27DB-BD31-4B8C-83A1-F6EECF244321}">
                <p14:modId xmlns:p14="http://schemas.microsoft.com/office/powerpoint/2010/main" val="3375221384"/>
              </p:ext>
            </p:extLst>
          </p:nvPr>
        </p:nvGraphicFramePr>
        <p:xfrm>
          <a:off x="851636" y="2665379"/>
          <a:ext cx="13188213" cy="9845709"/>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innhold 3">
            <a:extLst>
              <a:ext uri="{FF2B5EF4-FFF2-40B4-BE49-F238E27FC236}">
                <a16:creationId xmlns:a16="http://schemas.microsoft.com/office/drawing/2014/main" id="{D8D3873E-DAAC-2BAF-CF18-555C7242B328}"/>
              </a:ext>
            </a:extLst>
          </p:cNvPr>
          <p:cNvSpPr>
            <a:spLocks noGrp="1"/>
          </p:cNvSpPr>
          <p:nvPr>
            <p:ph idx="11"/>
          </p:nvPr>
        </p:nvSpPr>
        <p:spPr>
          <a:xfrm>
            <a:off x="12470860" y="2842613"/>
            <a:ext cx="11659143" cy="9865268"/>
          </a:xfrm>
        </p:spPr>
        <p:txBody>
          <a:bodyPr>
            <a:noAutofit/>
          </a:bodyPr>
          <a:lstStyle/>
          <a:p>
            <a:pPr>
              <a:buFont typeface="Wingdings" panose="05000000000000000000" pitchFamily="2" charset="2"/>
              <a:buChar char="§"/>
            </a:pPr>
            <a:r>
              <a:rPr lang="nb-NO" sz="2400" dirty="0"/>
              <a:t>Totalt sett anser 78 % av de som bidrar aktivt til Redningsselskapet at deres bidrag er viktig eller svært viktig.</a:t>
            </a:r>
          </a:p>
          <a:p>
            <a:pPr>
              <a:buFont typeface="Wingdings" panose="05000000000000000000" pitchFamily="2" charset="2"/>
              <a:buChar char="§"/>
            </a:pPr>
            <a:r>
              <a:rPr lang="nb-NO" sz="2400" dirty="0"/>
              <a:t>Kvinner (79 %) vurderer sitt bidrag som noe viktigere enn menn (77 %).</a:t>
            </a:r>
          </a:p>
          <a:p>
            <a:pPr>
              <a:buFont typeface="Wingdings" panose="05000000000000000000" pitchFamily="2" charset="2"/>
              <a:buChar char="§"/>
            </a:pPr>
            <a:r>
              <a:rPr lang="nb-NO" sz="2400" dirty="0"/>
              <a:t>Tilliten til eget bidrag er høyest blant de mellom 25–34 år (85 %), mens aldersgruppen 35–44 år har den laveste andelen som anser sitt bidrag som viktig (65 %). Blant de eldste (65 år og eldre) vurderer 82 % sitt bidrag som viktig.</a:t>
            </a:r>
          </a:p>
          <a:p>
            <a:pPr>
              <a:buFont typeface="Wingdings" panose="05000000000000000000" pitchFamily="2" charset="2"/>
              <a:buChar char="§"/>
            </a:pPr>
            <a:r>
              <a:rPr lang="nb-NO" sz="2400" dirty="0"/>
              <a:t>I landsdelene er Vestlandet (86 %), Trøndelag (82 %) og Sør-Østlandet (78 %) blant områdene med høyest oppslutning. Nord-Norge (71 %) og Oslo/Akershus (72 %) har lavere andel som vurderer sitt bidrag som viktig.</a:t>
            </a:r>
          </a:p>
          <a:p>
            <a:pPr>
              <a:buFont typeface="Wingdings" panose="05000000000000000000" pitchFamily="2" charset="2"/>
              <a:buChar char="§"/>
            </a:pPr>
            <a:r>
              <a:rPr lang="nb-NO" sz="2400" dirty="0"/>
              <a:t>Bosted: De som bor i mindre byer (15.000–25.000 innbyggere) har høyest andel som vurderer sitt bidrag som viktig (86 %), mens de i storbyer har lavere andel (76 %).  </a:t>
            </a:r>
          </a:p>
          <a:p>
            <a:pPr>
              <a:buFont typeface="Wingdings" panose="05000000000000000000" pitchFamily="2" charset="2"/>
              <a:buChar char="§"/>
            </a:pPr>
            <a:r>
              <a:rPr lang="nb-NO" sz="2400" dirty="0"/>
              <a:t>Viktigheten av eget bidrag øker med inntekt. Blant de med lavest husstandsinntekt (&lt; 400.000 kr) er andelen 57 %, mens den er høyest blant de med husstandsinntekt mellom 1.200.000–1.400.000 kr (93 %). Det samme mønsteret gjelder personlig inntekt, der de med inntekt over 1.000.000 kr har en høyere vurdering (79 %) enn de med inntekt under 400.000 kr (73 %).</a:t>
            </a:r>
          </a:p>
          <a:p>
            <a:pPr>
              <a:buFont typeface="Wingdings" panose="05000000000000000000" pitchFamily="2" charset="2"/>
              <a:buChar char="§"/>
            </a:pPr>
            <a:r>
              <a:rPr lang="nb-NO" sz="2400" i="1" dirty="0"/>
              <a:t>Eldre, høyinntektsgrupper og personer bosatt i mindre byer vurderer sitt bidrag til Redningsselskapet som mest betydningsfullt, mens yngre voksne og lavinntektsgrupper har lavere oppfatning av viktigheten av sitt bidrag.</a:t>
            </a:r>
          </a:p>
        </p:txBody>
      </p:sp>
      <p:sp>
        <p:nvSpPr>
          <p:cNvPr id="3" name="TekstSylinder 2">
            <a:extLst>
              <a:ext uri="{FF2B5EF4-FFF2-40B4-BE49-F238E27FC236}">
                <a16:creationId xmlns:a16="http://schemas.microsoft.com/office/drawing/2014/main" id="{4E403DCC-832C-5244-0828-04C46E4C3190}"/>
              </a:ext>
            </a:extLst>
          </p:cNvPr>
          <p:cNvSpPr txBox="1"/>
          <p:nvPr/>
        </p:nvSpPr>
        <p:spPr>
          <a:xfrm>
            <a:off x="851636" y="12803181"/>
            <a:ext cx="112106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Antall intervju: 229</a:t>
            </a:r>
          </a:p>
          <a:p>
            <a:pPr marL="0" marR="0" indent="0" algn="l" defTabSz="825500" rtl="0" fontAlgn="auto" latinLnBrk="0" hangingPunct="0">
              <a:lnSpc>
                <a:spcPct val="100000"/>
              </a:lnSpc>
              <a:spcBef>
                <a:spcPts val="0"/>
              </a:spcBef>
              <a:spcAft>
                <a:spcPts val="0"/>
              </a:spcAft>
              <a:buClrTx/>
              <a:buSzTx/>
              <a:buFontTx/>
              <a:buNone/>
              <a:tabLst/>
            </a:pPr>
            <a:r>
              <a:rPr lang="nb-NO" sz="1800" kern="1200" dirty="0">
                <a:solidFill>
                  <a:srgbClr val="535353"/>
                </a:solidFill>
                <a:latin typeface="Arial (Headings)"/>
                <a:ea typeface="+mn-ea"/>
                <a:cs typeface="Calibri" panose="020F0502020204030204" pitchFamily="34" charset="0"/>
              </a:rPr>
              <a:t>Filter: Bidrar aktivt til Redningsselskapet</a:t>
            </a:r>
          </a:p>
        </p:txBody>
      </p:sp>
      <p:cxnSp>
        <p:nvCxnSpPr>
          <p:cNvPr id="7" name="Rett linje 6">
            <a:extLst>
              <a:ext uri="{FF2B5EF4-FFF2-40B4-BE49-F238E27FC236}">
                <a16:creationId xmlns:a16="http://schemas.microsoft.com/office/drawing/2014/main" id="{14F60098-6011-93BA-EF0A-D8940BFAE412}"/>
              </a:ext>
            </a:extLst>
          </p:cNvPr>
          <p:cNvCxnSpPr/>
          <p:nvPr/>
        </p:nvCxnSpPr>
        <p:spPr>
          <a:xfrm>
            <a:off x="253997" y="9530946"/>
            <a:ext cx="931333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0453899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62899-F918-F67C-500B-7C80D9893CC4}"/>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5DEEC43C-5729-F532-C1EA-4C6BBAA2FF22}"/>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8D4F50BD-3715-2870-6D44-28ABF7CC6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F0F98431-4997-DCE1-5102-9F48551A6C45}"/>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128CE459-6DBD-926B-0324-CE482F4558F1}"/>
              </a:ext>
            </a:extLst>
          </p:cNvPr>
          <p:cNvSpPr>
            <a:spLocks noGrp="1"/>
          </p:cNvSpPr>
          <p:nvPr>
            <p:ph type="body" sz="quarter" idx="10"/>
          </p:nvPr>
        </p:nvSpPr>
        <p:spPr/>
        <p:txBody>
          <a:bodyPr/>
          <a:lstStyle/>
          <a:p>
            <a:r>
              <a:rPr lang="nb-NO" dirty="0"/>
              <a:t>Vedlegg</a:t>
            </a:r>
          </a:p>
        </p:txBody>
      </p:sp>
    </p:spTree>
    <p:extLst>
      <p:ext uri="{BB962C8B-B14F-4D97-AF65-F5344CB8AC3E}">
        <p14:creationId xmlns:p14="http://schemas.microsoft.com/office/powerpoint/2010/main" val="344624231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B0B87E6-3088-48A7-BA46-B04F7DAD3CEF}"/>
              </a:ext>
            </a:extLst>
          </p:cNvPr>
          <p:cNvSpPr>
            <a:spLocks noGrp="1"/>
          </p:cNvSpPr>
          <p:nvPr>
            <p:ph type="title"/>
          </p:nvPr>
        </p:nvSpPr>
        <p:spPr/>
        <p:txBody>
          <a:bodyPr>
            <a:normAutofit/>
          </a:bodyPr>
          <a:lstStyle/>
          <a:p>
            <a:r>
              <a:rPr lang="nb-NO" sz="4000" b="1" dirty="0"/>
              <a:t>Analysebeskrivelse</a:t>
            </a:r>
            <a:endParaRPr lang="en-US" sz="4000" dirty="0"/>
          </a:p>
        </p:txBody>
      </p:sp>
      <p:sp>
        <p:nvSpPr>
          <p:cNvPr id="13" name="Content Placeholder 12">
            <a:extLst>
              <a:ext uri="{FF2B5EF4-FFF2-40B4-BE49-F238E27FC236}">
                <a16:creationId xmlns:a16="http://schemas.microsoft.com/office/drawing/2014/main" id="{C4FAF016-09B3-435A-9A7C-FACB6E3CD47A}"/>
              </a:ext>
            </a:extLst>
          </p:cNvPr>
          <p:cNvSpPr>
            <a:spLocks noGrp="1"/>
          </p:cNvSpPr>
          <p:nvPr>
            <p:ph idx="10"/>
          </p:nvPr>
        </p:nvSpPr>
        <p:spPr/>
        <p:txBody>
          <a:bodyPr/>
          <a:lstStyle/>
          <a:p>
            <a:r>
              <a:rPr lang="nb-NO" sz="3200" dirty="0"/>
              <a:t>For alle kategoriske spørsmål i undersøkelsen blir resultatene presentert som andeler, oppgitt </a:t>
            </a:r>
            <a:br>
              <a:rPr lang="nb-NO" sz="3200" dirty="0"/>
            </a:br>
            <a:r>
              <a:rPr lang="nb-NO" sz="3200" dirty="0"/>
              <a:t>i prosent.</a:t>
            </a:r>
          </a:p>
          <a:p>
            <a:pPr lvl="1">
              <a:spcBef>
                <a:spcPts val="1200"/>
              </a:spcBef>
              <a:spcAft>
                <a:spcPts val="600"/>
              </a:spcAft>
              <a:buClr>
                <a:srgbClr val="404A9A"/>
              </a:buClr>
              <a:buSzPct val="100000"/>
              <a:buFont typeface="Courier New" panose="02070309020205020404" pitchFamily="49" charset="0"/>
              <a:buChar char="o"/>
            </a:pPr>
            <a:r>
              <a:rPr lang="nb-NO" dirty="0"/>
              <a:t>For spørsmål hvor det benyttes mulighet for å avgi flere svar per spørsmål (flersvar), vil summen av andelene overstige 100%. </a:t>
            </a:r>
          </a:p>
          <a:p>
            <a:r>
              <a:rPr lang="nb-NO" sz="3200" dirty="0"/>
              <a:t>Resultater for </a:t>
            </a:r>
            <a:r>
              <a:rPr lang="nb-NO" sz="3200" dirty="0" err="1"/>
              <a:t>skalaspørsmål</a:t>
            </a:r>
            <a:r>
              <a:rPr lang="nb-NO" sz="3200" dirty="0"/>
              <a:t> er presentert </a:t>
            </a:r>
            <a:br>
              <a:rPr lang="nb-NO" sz="3200" dirty="0"/>
            </a:br>
            <a:r>
              <a:rPr lang="nb-NO" sz="3200" dirty="0"/>
              <a:t>som gjennomsnitt.</a:t>
            </a:r>
          </a:p>
          <a:p>
            <a:pPr lvl="1">
              <a:spcBef>
                <a:spcPts val="1200"/>
              </a:spcBef>
              <a:spcAft>
                <a:spcPts val="600"/>
              </a:spcAft>
              <a:buClr>
                <a:srgbClr val="404A9A"/>
              </a:buClr>
              <a:buSzPct val="100000"/>
              <a:buFont typeface="Courier New" panose="02070309020205020404" pitchFamily="49" charset="0"/>
              <a:buChar char="o"/>
            </a:pPr>
            <a:r>
              <a:rPr lang="nb-NO" dirty="0"/>
              <a:t>Det anvendes som standard en skala fra 1 til 6, hvor verdien 6 er den beste/mest positive.</a:t>
            </a:r>
          </a:p>
          <a:p>
            <a:r>
              <a:rPr lang="nb-NO" sz="3200" dirty="0"/>
              <a:t>Alle svar vises for totalutvalget, og brytes ned på delutvalg når dette finnes formålstjenlig ut fra resultatene i den statistiske analysen.</a:t>
            </a:r>
          </a:p>
          <a:p>
            <a:endParaRPr lang="en-US" dirty="0"/>
          </a:p>
        </p:txBody>
      </p:sp>
      <p:sp>
        <p:nvSpPr>
          <p:cNvPr id="14" name="Content Placeholder 13">
            <a:extLst>
              <a:ext uri="{FF2B5EF4-FFF2-40B4-BE49-F238E27FC236}">
                <a16:creationId xmlns:a16="http://schemas.microsoft.com/office/drawing/2014/main" id="{366CE47F-56DC-4F77-BE84-247048E286B7}"/>
              </a:ext>
            </a:extLst>
          </p:cNvPr>
          <p:cNvSpPr>
            <a:spLocks noGrp="1"/>
          </p:cNvSpPr>
          <p:nvPr>
            <p:ph idx="11"/>
          </p:nvPr>
        </p:nvSpPr>
        <p:spPr/>
        <p:txBody>
          <a:bodyPr/>
          <a:lstStyle/>
          <a:p>
            <a:r>
              <a:rPr lang="nb-NO" sz="3200" dirty="0"/>
              <a:t>Spørsmålene er brutt ned på bakgrunnsvariabler når signifikante (relevante) funn er avdekket i analysene. </a:t>
            </a:r>
          </a:p>
          <a:p>
            <a:pPr lvl="1">
              <a:spcBef>
                <a:spcPts val="1200"/>
              </a:spcBef>
              <a:spcAft>
                <a:spcPts val="600"/>
              </a:spcAft>
              <a:buClr>
                <a:srgbClr val="404A9A"/>
              </a:buClr>
              <a:buSzPct val="100000"/>
              <a:buFont typeface="Courier New" panose="02070309020205020404" pitchFamily="49" charset="0"/>
              <a:buChar char="o"/>
            </a:pPr>
            <a:r>
              <a:rPr lang="nb-NO" dirty="0"/>
              <a:t>Når en bakgrunnsvariabel ikke er funnet relevant for presentasjonen er det hovedtallet som beskriver aktuelle forhold best. </a:t>
            </a:r>
          </a:p>
          <a:p>
            <a:r>
              <a:rPr lang="nb-NO" sz="3200" dirty="0"/>
              <a:t>Alle signifikante funn er basert på en rigid statistisk test, med en sikkerhet på 95%. </a:t>
            </a:r>
          </a:p>
          <a:p>
            <a:pPr lvl="1">
              <a:spcBef>
                <a:spcPts val="1200"/>
              </a:spcBef>
              <a:spcAft>
                <a:spcPts val="600"/>
              </a:spcAft>
              <a:buClr>
                <a:srgbClr val="404A9A"/>
              </a:buClr>
              <a:buSzPct val="100000"/>
              <a:buFont typeface="Courier New" panose="02070309020205020404" pitchFamily="49" charset="0"/>
              <a:buChar char="o"/>
            </a:pPr>
            <a:r>
              <a:rPr lang="nb-NO" dirty="0"/>
              <a:t>Dette er bransjestandard innen markedsanalyse.</a:t>
            </a:r>
          </a:p>
          <a:p>
            <a:r>
              <a:rPr lang="nb-NO" sz="3200" dirty="0"/>
              <a:t>Ved påviste signifikante forskjeller mellom ulike grupper, er tallene uthevet med </a:t>
            </a:r>
            <a:r>
              <a:rPr lang="nb-NO" sz="3200" dirty="0">
                <a:solidFill>
                  <a:srgbClr val="00B050"/>
                </a:solidFill>
              </a:rPr>
              <a:t>grønn</a:t>
            </a:r>
            <a:r>
              <a:rPr lang="nb-NO" sz="3200" dirty="0"/>
              <a:t> farge for positive avvik og </a:t>
            </a:r>
            <a:r>
              <a:rPr lang="nb-NO" sz="3200" dirty="0">
                <a:solidFill>
                  <a:schemeClr val="accent6">
                    <a:lumMod val="75000"/>
                  </a:schemeClr>
                </a:solidFill>
              </a:rPr>
              <a:t>oransje</a:t>
            </a:r>
            <a:r>
              <a:rPr lang="nb-NO" sz="3200" dirty="0"/>
              <a:t> farge for negative </a:t>
            </a:r>
            <a:br>
              <a:rPr lang="nb-NO" sz="3200" dirty="0"/>
            </a:br>
            <a:r>
              <a:rPr lang="nb-NO" sz="3200" dirty="0"/>
              <a:t>avvik i tabellene.</a:t>
            </a:r>
          </a:p>
          <a:p>
            <a:endParaRPr lang="en-US" dirty="0"/>
          </a:p>
        </p:txBody>
      </p:sp>
    </p:spTree>
    <p:extLst>
      <p:ext uri="{BB962C8B-B14F-4D97-AF65-F5344CB8AC3E}">
        <p14:creationId xmlns:p14="http://schemas.microsoft.com/office/powerpoint/2010/main" val="35586540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8F39D-D4EE-4759-B3C5-318586763B04}"/>
              </a:ext>
            </a:extLst>
          </p:cNvPr>
          <p:cNvSpPr>
            <a:spLocks noGrp="1"/>
          </p:cNvSpPr>
          <p:nvPr>
            <p:ph type="title"/>
          </p:nvPr>
        </p:nvSpPr>
        <p:spPr/>
        <p:txBody>
          <a:bodyPr/>
          <a:lstStyle/>
          <a:p>
            <a:r>
              <a:rPr lang="nb-NO" dirty="0">
                <a:solidFill>
                  <a:schemeClr val="bg2">
                    <a:lumMod val="25000"/>
                  </a:schemeClr>
                </a:solidFill>
                <a:latin typeface="+mj-lt"/>
                <a:ea typeface="Calibri" panose="020F0502020204030204" pitchFamily="34" charset="0"/>
                <a:cs typeface="Calibri" panose="020F0502020204030204" pitchFamily="34" charset="0"/>
              </a:rPr>
              <a:t>Feilmarginen krymper med større utvalg</a:t>
            </a:r>
          </a:p>
        </p:txBody>
      </p:sp>
      <p:graphicFrame>
        <p:nvGraphicFramePr>
          <p:cNvPr id="4" name="Content Placeholder 3">
            <a:extLst>
              <a:ext uri="{FF2B5EF4-FFF2-40B4-BE49-F238E27FC236}">
                <a16:creationId xmlns:a16="http://schemas.microsoft.com/office/drawing/2014/main" id="{01F7B87B-B2EF-4A6D-B89E-EE37D0B93592}"/>
              </a:ext>
            </a:extLst>
          </p:cNvPr>
          <p:cNvGraphicFramePr>
            <a:graphicFrameLocks noGrp="1"/>
          </p:cNvGraphicFramePr>
          <p:nvPr>
            <p:ph idx="10"/>
            <p:extLst>
              <p:ext uri="{D42A27DB-BD31-4B8C-83A1-F6EECF244321}">
                <p14:modId xmlns:p14="http://schemas.microsoft.com/office/powerpoint/2010/main" val="4251515603"/>
              </p:ext>
            </p:extLst>
          </p:nvPr>
        </p:nvGraphicFramePr>
        <p:xfrm>
          <a:off x="1401763" y="4557931"/>
          <a:ext cx="21634450" cy="8057931"/>
        </p:xfrm>
        <a:graphic>
          <a:graphicData uri="http://schemas.openxmlformats.org/drawingml/2006/chart">
            <c:chart xmlns:c="http://schemas.openxmlformats.org/drawingml/2006/chart" xmlns:r="http://schemas.openxmlformats.org/officeDocument/2006/relationships" r:id="rId2"/>
          </a:graphicData>
        </a:graphic>
      </p:graphicFrame>
      <p:sp>
        <p:nvSpPr>
          <p:cNvPr id="11" name="Plassholder for tekst 10">
            <a:extLst>
              <a:ext uri="{FF2B5EF4-FFF2-40B4-BE49-F238E27FC236}">
                <a16:creationId xmlns:a16="http://schemas.microsoft.com/office/drawing/2014/main" id="{456C8FC2-4CFE-7BE3-086A-C1D1BBBE33E7}"/>
              </a:ext>
            </a:extLst>
          </p:cNvPr>
          <p:cNvSpPr>
            <a:spLocks noGrp="1"/>
          </p:cNvSpPr>
          <p:nvPr>
            <p:ph type="body" sz="quarter" idx="13"/>
          </p:nvPr>
        </p:nvSpPr>
        <p:spPr/>
        <p:txBody>
          <a:bodyPr/>
          <a:lstStyle/>
          <a:p>
            <a:endParaRPr lang="nb-NO"/>
          </a:p>
        </p:txBody>
      </p:sp>
      <p:sp>
        <p:nvSpPr>
          <p:cNvPr id="5" name="Slide Number Placeholder 4">
            <a:extLst>
              <a:ext uri="{FF2B5EF4-FFF2-40B4-BE49-F238E27FC236}">
                <a16:creationId xmlns:a16="http://schemas.microsoft.com/office/drawing/2014/main" id="{5548F8FC-054C-465F-81F0-56BC7C2CADED}"/>
              </a:ext>
            </a:extLst>
          </p:cNvPr>
          <p:cNvSpPr>
            <a:spLocks noGrp="1"/>
          </p:cNvSpPr>
          <p:nvPr>
            <p:ph type="sldNum" sz="quarter" idx="4294967295"/>
          </p:nvPr>
        </p:nvSpPr>
        <p:spPr>
          <a:xfrm>
            <a:off x="23688675" y="549275"/>
            <a:ext cx="695325" cy="692150"/>
          </a:xfrm>
          <a:prstGeom prst="rect">
            <a:avLst/>
          </a:prstGeom>
        </p:spPr>
        <p:txBody>
          <a:bodyPr/>
          <a:lstStyle/>
          <a:p>
            <a:fld id="{08A19A8F-ADD4-424C-93A0-DD53A5A222C9}" type="slidenum">
              <a:rPr lang="nb-NO" smtClean="0"/>
              <a:t>34</a:t>
            </a:fld>
            <a:endParaRPr lang="nb-NO"/>
          </a:p>
        </p:txBody>
      </p:sp>
      <p:sp>
        <p:nvSpPr>
          <p:cNvPr id="6" name="TextBox 5">
            <a:extLst>
              <a:ext uri="{FF2B5EF4-FFF2-40B4-BE49-F238E27FC236}">
                <a16:creationId xmlns:a16="http://schemas.microsoft.com/office/drawing/2014/main" id="{2C81B525-6ACF-4A10-8BFE-D2DAF69A18D8}"/>
              </a:ext>
            </a:extLst>
          </p:cNvPr>
          <p:cNvSpPr txBox="1"/>
          <p:nvPr/>
        </p:nvSpPr>
        <p:spPr>
          <a:xfrm>
            <a:off x="1527489" y="2011879"/>
            <a:ext cx="21634450" cy="2546052"/>
          </a:xfrm>
          <a:prstGeom prst="rect">
            <a:avLst/>
          </a:prstGeom>
        </p:spPr>
        <p:txBody>
          <a:bodyPr vert="horz" wrap="square" lIns="0" tIns="0" rIns="0" bIns="0" numCol="1" rtlCol="0">
            <a:normAutofit fontScale="92500" lnSpcReduction="20000"/>
          </a:bodyPr>
          <a:lstStyle/>
          <a:p>
            <a:pPr algn="l">
              <a:spcAft>
                <a:spcPts val="600"/>
              </a:spcAft>
            </a:pPr>
            <a:r>
              <a:rPr lang="nb-NO" sz="2400" dirty="0">
                <a:solidFill>
                  <a:schemeClr val="bg2">
                    <a:lumMod val="25000"/>
                  </a:schemeClr>
                </a:solidFill>
                <a:latin typeface="+mn-lt"/>
              </a:rPr>
              <a:t>Jo flere respondenter vi har, jo sikrere kan vi være på resultatene. Og det er vesentlig ettersom resultatet ofte skal representere millioner av mennesker i en befolkning. </a:t>
            </a:r>
          </a:p>
          <a:p>
            <a:pPr algn="l">
              <a:spcAft>
                <a:spcPts val="600"/>
              </a:spcAft>
            </a:pPr>
            <a:r>
              <a:rPr lang="nb-NO" sz="2400" dirty="0">
                <a:solidFill>
                  <a:schemeClr val="bg2">
                    <a:lumMod val="25000"/>
                  </a:schemeClr>
                </a:solidFill>
                <a:latin typeface="+mn-lt"/>
              </a:rPr>
              <a:t>Når vi passerer 1000 respondenter, minker fallet i feilmarginene ved ytterligere økning av antallet respondenter. Det er grunnen til at det er vanlig å benytte 1.000 respondenter for representative målinger – ikke bare i Norge, men på verdensbasis. </a:t>
            </a:r>
          </a:p>
          <a:p>
            <a:pPr algn="l">
              <a:spcAft>
                <a:spcPts val="600"/>
              </a:spcAft>
            </a:pPr>
            <a:r>
              <a:rPr lang="nb-NO" sz="2400" dirty="0">
                <a:solidFill>
                  <a:schemeClr val="bg2">
                    <a:lumMod val="25000"/>
                  </a:schemeClr>
                </a:solidFill>
                <a:latin typeface="+mn-lt"/>
              </a:rPr>
              <a:t>Ofte kan minimum 500 respondenter være tilstrekkelig for å verifisere en holdning i den generelle befolkningen, mens 1000 respondenter anbefales som minimum hvis man skal se på forskjeller mellom demografiske segmenter som kjønn, alder eller geografi. Flere respondenter dersom totalresultatet ønskes nedbrutt på mange undergrupper. For når vi bryter totalresultatene ned på bakgrunnsvariabler vil antallet i hver gruppe bli vesentlig mindre, og feilmarginen kan øke drastisk, slik vi ser på venstre side av grafen under. Dette gjør ikke at tallene vi har nødvendigvis er feil eller mindre relevante, men det betyr at vi ikke kan la resultatene snakke for resten av befolkningen uten en betydelig feilmargin, og vi kan i mindre grad finne signifikante forskjeller mellom undergruppene/segmentene. </a:t>
            </a:r>
          </a:p>
          <a:p>
            <a:pPr algn="l">
              <a:spcAft>
                <a:spcPts val="600"/>
              </a:spcAft>
            </a:pPr>
            <a:endParaRPr lang="nb-NO" sz="2400" dirty="0">
              <a:solidFill>
                <a:schemeClr val="bg2">
                  <a:lumMod val="25000"/>
                </a:schemeClr>
              </a:solidFill>
              <a:latin typeface="+mn-lt"/>
            </a:endParaRPr>
          </a:p>
          <a:p>
            <a:pPr algn="l">
              <a:spcAft>
                <a:spcPts val="600"/>
              </a:spcAft>
            </a:pPr>
            <a:endParaRPr lang="nb-NO" sz="2400" dirty="0">
              <a:solidFill>
                <a:schemeClr val="bg2">
                  <a:lumMod val="25000"/>
                </a:schemeClr>
              </a:solidFill>
              <a:latin typeface="+mn-lt"/>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 name="Ink 1">
                <a:extLst>
                  <a:ext uri="{FF2B5EF4-FFF2-40B4-BE49-F238E27FC236}">
                    <a16:creationId xmlns:a16="http://schemas.microsoft.com/office/drawing/2014/main" id="{9DD4435A-B0D4-C572-BD69-0D45A62D5E3D}"/>
                  </a:ext>
                </a:extLst>
              </p14:cNvPr>
              <p14:cNvContentPartPr/>
              <p14:nvPr/>
            </p14:nvContentPartPr>
            <p14:xfrm>
              <a:off x="5039444" y="6327376"/>
              <a:ext cx="360" cy="360"/>
            </p14:xfrm>
          </p:contentPart>
        </mc:Choice>
        <mc:Fallback xmlns="">
          <p:pic>
            <p:nvPicPr>
              <p:cNvPr id="2" name="Ink 1">
                <a:extLst>
                  <a:ext uri="{FF2B5EF4-FFF2-40B4-BE49-F238E27FC236}">
                    <a16:creationId xmlns:a16="http://schemas.microsoft.com/office/drawing/2014/main" id="{9DD4435A-B0D4-C572-BD69-0D45A62D5E3D}"/>
                  </a:ext>
                </a:extLst>
              </p:cNvPr>
              <p:cNvPicPr/>
              <p:nvPr/>
            </p:nvPicPr>
            <p:blipFill>
              <a:blip r:embed="rId4"/>
              <a:stretch>
                <a:fillRect/>
              </a:stretch>
            </p:blipFill>
            <p:spPr>
              <a:xfrm>
                <a:off x="5021444" y="621937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8" name="Ink 7">
                <a:extLst>
                  <a:ext uri="{FF2B5EF4-FFF2-40B4-BE49-F238E27FC236}">
                    <a16:creationId xmlns:a16="http://schemas.microsoft.com/office/drawing/2014/main" id="{0407A155-BD98-103B-12E7-EF46EE2A59EC}"/>
                  </a:ext>
                </a:extLst>
              </p14:cNvPr>
              <p14:cNvContentPartPr/>
              <p14:nvPr/>
            </p14:nvContentPartPr>
            <p14:xfrm>
              <a:off x="12895719" y="8777708"/>
              <a:ext cx="656280" cy="671040"/>
            </p14:xfrm>
          </p:contentPart>
        </mc:Choice>
        <mc:Fallback xmlns="">
          <p:pic>
            <p:nvPicPr>
              <p:cNvPr id="8" name="Ink 7">
                <a:extLst>
                  <a:ext uri="{FF2B5EF4-FFF2-40B4-BE49-F238E27FC236}">
                    <a16:creationId xmlns:a16="http://schemas.microsoft.com/office/drawing/2014/main" id="{0407A155-BD98-103B-12E7-EF46EE2A59EC}"/>
                  </a:ext>
                </a:extLst>
              </p:cNvPr>
              <p:cNvPicPr/>
              <p:nvPr/>
            </p:nvPicPr>
            <p:blipFill>
              <a:blip r:embed="rId6"/>
              <a:stretch>
                <a:fillRect/>
              </a:stretch>
            </p:blipFill>
            <p:spPr>
              <a:xfrm>
                <a:off x="12877719" y="8669708"/>
                <a:ext cx="691920" cy="886680"/>
              </a:xfrm>
              <a:prstGeom prst="rect">
                <a:avLst/>
              </a:prstGeom>
            </p:spPr>
          </p:pic>
        </mc:Fallback>
      </mc:AlternateContent>
      <p:grpSp>
        <p:nvGrpSpPr>
          <p:cNvPr id="7" name="Group 6">
            <a:extLst>
              <a:ext uri="{FF2B5EF4-FFF2-40B4-BE49-F238E27FC236}">
                <a16:creationId xmlns:a16="http://schemas.microsoft.com/office/drawing/2014/main" id="{D9B315BF-01BD-BD9C-B978-BE644D8052B1}"/>
              </a:ext>
            </a:extLst>
          </p:cNvPr>
          <p:cNvGrpSpPr/>
          <p:nvPr/>
        </p:nvGrpSpPr>
        <p:grpSpPr>
          <a:xfrm>
            <a:off x="5393225" y="7383579"/>
            <a:ext cx="657206" cy="559791"/>
            <a:chOff x="8604150" y="5615760"/>
            <a:chExt cx="517320" cy="44064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9" name="Ink 8">
                  <a:extLst>
                    <a:ext uri="{FF2B5EF4-FFF2-40B4-BE49-F238E27FC236}">
                      <a16:creationId xmlns:a16="http://schemas.microsoft.com/office/drawing/2014/main" id="{236E3B81-4877-95A7-539B-FAA3F6DC00F3}"/>
                    </a:ext>
                  </a:extLst>
                </p14:cNvPr>
                <p14:cNvContentPartPr/>
                <p14:nvPr/>
              </p14:nvContentPartPr>
              <p14:xfrm>
                <a:off x="8604150" y="5627280"/>
                <a:ext cx="478800" cy="357480"/>
              </p14:xfrm>
            </p:contentPart>
          </mc:Choice>
          <mc:Fallback xmlns="">
            <p:pic>
              <p:nvPicPr>
                <p:cNvPr id="9" name="Ink 8">
                  <a:extLst>
                    <a:ext uri="{FF2B5EF4-FFF2-40B4-BE49-F238E27FC236}">
                      <a16:creationId xmlns:a16="http://schemas.microsoft.com/office/drawing/2014/main" id="{236E3B81-4877-95A7-539B-FAA3F6DC00F3}"/>
                    </a:ext>
                  </a:extLst>
                </p:cNvPr>
                <p:cNvPicPr/>
                <p:nvPr/>
              </p:nvPicPr>
              <p:blipFill>
                <a:blip r:embed="rId8"/>
                <a:stretch>
                  <a:fillRect/>
                </a:stretch>
              </p:blipFill>
              <p:spPr>
                <a:xfrm>
                  <a:off x="8589984" y="5542233"/>
                  <a:ext cx="506848" cy="52729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1DD0CF0C-25AD-D498-BE47-645EF3E1A953}"/>
                    </a:ext>
                  </a:extLst>
                </p14:cNvPr>
                <p14:cNvContentPartPr/>
                <p14:nvPr/>
              </p14:nvContentPartPr>
              <p14:xfrm>
                <a:off x="8739870" y="5615760"/>
                <a:ext cx="381600" cy="440640"/>
              </p14:xfrm>
            </p:contentPart>
          </mc:Choice>
          <mc:Fallback xmlns="">
            <p:pic>
              <p:nvPicPr>
                <p:cNvPr id="10" name="Ink 9">
                  <a:extLst>
                    <a:ext uri="{FF2B5EF4-FFF2-40B4-BE49-F238E27FC236}">
                      <a16:creationId xmlns:a16="http://schemas.microsoft.com/office/drawing/2014/main" id="{1DD0CF0C-25AD-D498-BE47-645EF3E1A953}"/>
                    </a:ext>
                  </a:extLst>
                </p:cNvPr>
                <p:cNvPicPr/>
                <p:nvPr/>
              </p:nvPicPr>
              <p:blipFill>
                <a:blip r:embed="rId10"/>
                <a:stretch>
                  <a:fillRect/>
                </a:stretch>
              </p:blipFill>
              <p:spPr>
                <a:xfrm>
                  <a:off x="8725705" y="5530749"/>
                  <a:ext cx="409646" cy="610378"/>
                </a:xfrm>
                <a:prstGeom prst="rect">
                  <a:avLst/>
                </a:prstGeom>
              </p:spPr>
            </p:pic>
          </mc:Fallback>
        </mc:AlternateContent>
      </p:grpSp>
    </p:spTree>
    <p:extLst>
      <p:ext uri="{BB962C8B-B14F-4D97-AF65-F5344CB8AC3E}">
        <p14:creationId xmlns:p14="http://schemas.microsoft.com/office/powerpoint/2010/main" val="214800619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ln w="12700">
            <a:miter lim="400000"/>
          </a:ln>
        </p:spPr>
        <p:txBody>
          <a:bodyPr lIns="50800" tIns="50800" rIns="50800" bIns="50800" anchor="ctr">
            <a:normAutofit/>
          </a:bodyPr>
          <a:lstStyle/>
          <a:p>
            <a:r>
              <a:rPr lang="nb-NO" b="1" dirty="0"/>
              <a:t>Feilmarginer for ulike svarfordelinger</a:t>
            </a:r>
            <a:br>
              <a:rPr lang="nb-NO" sz="3600" dirty="0"/>
            </a:br>
            <a:r>
              <a:rPr lang="nb-NO" sz="2800" dirty="0"/>
              <a:t>Svarandelen på et spørsmål påvirker hvor stor feilmarginen er ved en gitt basestørrelse (antall respondenter). </a:t>
            </a:r>
            <a:endParaRPr lang="nb-NO" sz="3600" dirty="0"/>
          </a:p>
        </p:txBody>
      </p:sp>
      <p:sp>
        <p:nvSpPr>
          <p:cNvPr id="5" name="Tittel 1"/>
          <p:cNvSpPr txBox="1">
            <a:spLocks/>
          </p:cNvSpPr>
          <p:nvPr/>
        </p:nvSpPr>
        <p:spPr>
          <a:xfrm>
            <a:off x="1572718" y="12341469"/>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800" b="1"/>
              <a:t>Tolkning</a:t>
            </a:r>
            <a:r>
              <a:rPr lang="nb-NO" sz="2800">
                <a:solidFill>
                  <a:schemeClr val="tx1">
                    <a:lumMod val="75000"/>
                    <a:lumOff val="25000"/>
                  </a:schemeClr>
                </a:solidFill>
              </a:rPr>
              <a:t>: </a:t>
            </a:r>
            <a:r>
              <a:rPr lang="nb-NO" sz="2800"/>
              <a:t>For et utvalg på 1000 respondenter, og en prosentfordeling på 50 %, vil feilmarginene være +/-3,2%. </a:t>
            </a:r>
            <a:br>
              <a:rPr lang="nb-NO" sz="2800"/>
            </a:br>
            <a:r>
              <a:rPr lang="nb-NO" sz="2800"/>
              <a:t>Høyeste feilmargin på totalnivå blir dermed 3,2 % (ved svarandel på 50 %) og den laveste 1,4 % (ved svarandel 5 % eller 95 %).</a:t>
            </a:r>
          </a:p>
        </p:txBody>
      </p:sp>
      <p:graphicFrame>
        <p:nvGraphicFramePr>
          <p:cNvPr id="7" name="Diagram 6">
            <a:extLst>
              <a:ext uri="{FF2B5EF4-FFF2-40B4-BE49-F238E27FC236}">
                <a16:creationId xmlns:a16="http://schemas.microsoft.com/office/drawing/2014/main" id="{5FD8F16E-663C-4C05-BA1E-AAAA7B2D5382}"/>
              </a:ext>
            </a:extLst>
          </p:cNvPr>
          <p:cNvGraphicFramePr>
            <a:graphicFrameLocks/>
          </p:cNvGraphicFramePr>
          <p:nvPr/>
        </p:nvGraphicFramePr>
        <p:xfrm>
          <a:off x="1996751" y="2293104"/>
          <a:ext cx="20258918" cy="8959614"/>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6B0E8D7E-D77E-46ED-BB92-42F13822FC3B}"/>
              </a:ext>
            </a:extLst>
          </p:cNvPr>
          <p:cNvSpPr/>
          <p:nvPr/>
        </p:nvSpPr>
        <p:spPr>
          <a:xfrm>
            <a:off x="10142574" y="11186934"/>
            <a:ext cx="2821021" cy="47192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400" b="0" i="0" u="none" strike="noStrike" cap="none" spc="0" normalizeH="0" baseline="0" dirty="0">
                <a:ln>
                  <a:noFill/>
                </a:ln>
                <a:solidFill>
                  <a:schemeClr val="bg2">
                    <a:lumMod val="25000"/>
                  </a:schemeClr>
                </a:solidFill>
                <a:effectLst/>
                <a:uFillTx/>
                <a:latin typeface="+mj-lt"/>
                <a:ea typeface="HurmeGeometricSans3 Light"/>
                <a:cs typeface="HurmeGeometricSans3 Light"/>
                <a:sym typeface="HurmeGeometricSans3 Light"/>
              </a:rPr>
              <a:t>Svarfrekvens</a:t>
            </a:r>
          </a:p>
        </p:txBody>
      </p:sp>
      <p:sp>
        <p:nvSpPr>
          <p:cNvPr id="9" name="Rektangel 8">
            <a:extLst>
              <a:ext uri="{FF2B5EF4-FFF2-40B4-BE49-F238E27FC236}">
                <a16:creationId xmlns:a16="http://schemas.microsoft.com/office/drawing/2014/main" id="{5064A6F8-34CF-4342-9223-33D2CAF6C2DB}"/>
              </a:ext>
            </a:extLst>
          </p:cNvPr>
          <p:cNvSpPr/>
          <p:nvPr/>
        </p:nvSpPr>
        <p:spPr>
          <a:xfrm rot="16200000">
            <a:off x="246212" y="5864222"/>
            <a:ext cx="2689906" cy="533479"/>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chemeClr val="bg2">
                    <a:lumMod val="25000"/>
                  </a:schemeClr>
                </a:solidFill>
                <a:effectLst/>
                <a:uFillTx/>
                <a:latin typeface="+mj-lt"/>
                <a:ea typeface="HurmeGeometricSans3 Light"/>
                <a:cs typeface="HurmeGeometricSans3 Light"/>
                <a:sym typeface="HurmeGeometricSans3 Light"/>
              </a:rPr>
              <a:t>Feilmargin</a:t>
            </a:r>
          </a:p>
        </p:txBody>
      </p:sp>
    </p:spTree>
    <p:extLst>
      <p:ext uri="{BB962C8B-B14F-4D97-AF65-F5344CB8AC3E}">
        <p14:creationId xmlns:p14="http://schemas.microsoft.com/office/powerpoint/2010/main" val="149572444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F79C11-84B6-4E40-AA0D-23BFCE06AA83}"/>
              </a:ext>
            </a:extLst>
          </p:cNvPr>
          <p:cNvGrpSpPr/>
          <p:nvPr/>
        </p:nvGrpSpPr>
        <p:grpSpPr>
          <a:xfrm>
            <a:off x="1431155" y="4143974"/>
            <a:ext cx="21635386" cy="8577815"/>
            <a:chOff x="0" y="0"/>
            <a:chExt cx="6638925" cy="5086350"/>
          </a:xfrm>
        </p:grpSpPr>
        <p:graphicFrame>
          <p:nvGraphicFramePr>
            <p:cNvPr id="8" name="Chart 7">
              <a:extLst>
                <a:ext uri="{FF2B5EF4-FFF2-40B4-BE49-F238E27FC236}">
                  <a16:creationId xmlns:a16="http://schemas.microsoft.com/office/drawing/2014/main" id="{11A64331-9C37-4C81-9745-0FAACBBCE002}"/>
                </a:ext>
              </a:extLst>
            </p:cNvPr>
            <p:cNvGraphicFramePr/>
            <p:nvPr>
              <p:extLst>
                <p:ext uri="{D42A27DB-BD31-4B8C-83A1-F6EECF244321}">
                  <p14:modId xmlns:p14="http://schemas.microsoft.com/office/powerpoint/2010/main" val="3685710062"/>
                </p:ext>
              </p:extLst>
            </p:nvPr>
          </p:nvGraphicFramePr>
          <p:xfrm>
            <a:off x="0" y="0"/>
            <a:ext cx="3352800" cy="5086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0725114-544A-43FA-9526-C7CF4C52FB31}"/>
                </a:ext>
              </a:extLst>
            </p:cNvPr>
            <p:cNvGraphicFramePr>
              <a:graphicFrameLocks/>
            </p:cNvGraphicFramePr>
            <p:nvPr>
              <p:extLst>
                <p:ext uri="{D42A27DB-BD31-4B8C-83A1-F6EECF244321}">
                  <p14:modId xmlns:p14="http://schemas.microsoft.com/office/powerpoint/2010/main" val="2421704352"/>
                </p:ext>
              </p:extLst>
            </p:nvPr>
          </p:nvGraphicFramePr>
          <p:xfrm>
            <a:off x="3286125" y="0"/>
            <a:ext cx="3352800" cy="5086350"/>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TextBox 3">
            <a:extLst>
              <a:ext uri="{FF2B5EF4-FFF2-40B4-BE49-F238E27FC236}">
                <a16:creationId xmlns:a16="http://schemas.microsoft.com/office/drawing/2014/main" id="{FAA33249-107E-4856-901B-0F4C3F561DF1}"/>
              </a:ext>
            </a:extLst>
          </p:cNvPr>
          <p:cNvSpPr txBox="1"/>
          <p:nvPr/>
        </p:nvSpPr>
        <p:spPr>
          <a:xfrm>
            <a:off x="1224918" y="2282669"/>
            <a:ext cx="19236940" cy="553658"/>
          </a:xfrm>
          <a:prstGeom prst="rect">
            <a:avLst/>
          </a:prstGeom>
        </p:spPr>
        <p:txBody>
          <a:bodyPr vert="horz" wrap="square" lIns="0" tIns="0" rIns="0" bIns="0" numCol="1" rtlCol="0">
            <a:normAutofit/>
          </a:bodyPr>
          <a:lstStyle/>
          <a:p>
            <a:pPr>
              <a:lnSpc>
                <a:spcPts val="4398"/>
              </a:lnSpc>
              <a:spcBef>
                <a:spcPts val="2200"/>
              </a:spcBef>
              <a:buClr>
                <a:schemeClr val="tx2"/>
              </a:buClr>
            </a:pPr>
            <a:endParaRPr lang="nb-NO" sz="3200">
              <a:latin typeface="Arial"/>
              <a:cs typeface="Arial"/>
            </a:endParaRPr>
          </a:p>
        </p:txBody>
      </p:sp>
      <p:sp>
        <p:nvSpPr>
          <p:cNvPr id="5" name="TextBox 4">
            <a:extLst>
              <a:ext uri="{FF2B5EF4-FFF2-40B4-BE49-F238E27FC236}">
                <a16:creationId xmlns:a16="http://schemas.microsoft.com/office/drawing/2014/main" id="{D466605E-701E-43FF-9CD3-FF74475DE9AB}"/>
              </a:ext>
            </a:extLst>
          </p:cNvPr>
          <p:cNvSpPr txBox="1"/>
          <p:nvPr/>
        </p:nvSpPr>
        <p:spPr>
          <a:xfrm>
            <a:off x="1402077" y="1985541"/>
            <a:ext cx="21758437" cy="2272563"/>
          </a:xfrm>
          <a:prstGeom prst="rect">
            <a:avLst/>
          </a:prstGeom>
        </p:spPr>
        <p:txBody>
          <a:bodyPr vert="horz" wrap="square" lIns="0" tIns="0" rIns="0" bIns="0" numCol="1" rtlCol="0">
            <a:normAutofit fontScale="92500" lnSpcReduction="10000"/>
          </a:bodyPr>
          <a:lstStyle/>
          <a:p>
            <a:pPr algn="l">
              <a:spcAft>
                <a:spcPts val="600"/>
              </a:spcAft>
            </a:pPr>
            <a:r>
              <a:rPr lang="nb-NO" sz="2400" dirty="0">
                <a:latin typeface="+mn-lt"/>
              </a:rPr>
              <a:t>Her ser vi grafer hvor den til venstre er basert på 200 personer og det til høyre 1000 personer. Tallene inni søylene gjenspeiler faktiske resultater i to ulike undergrupper/segmenter (eksempelvis menn og kvinner), mens de tynne stolpene viser feilmarginene. Altså vet vi med 95 % sikkerhet at det riktige svaret i befolkningen er et sted langs disse strekene. </a:t>
            </a:r>
          </a:p>
          <a:p>
            <a:pPr algn="l">
              <a:spcAft>
                <a:spcPts val="600"/>
              </a:spcAft>
            </a:pPr>
            <a:r>
              <a:rPr lang="nb-NO" sz="2400" dirty="0">
                <a:latin typeface="+mn-lt"/>
              </a:rPr>
              <a:t>Ved 200 respondenter er verdien på den rosa stolpen (60%) ikke signifikant forskjellig fra den grønne (52%) fordi deres verdi inkludert feilmarginen (de mørke linjene) overlapper hverandre slik det skraverte området indikerer. </a:t>
            </a:r>
          </a:p>
          <a:p>
            <a:pPr algn="l">
              <a:spcAft>
                <a:spcPts val="600"/>
              </a:spcAft>
            </a:pPr>
            <a:r>
              <a:rPr lang="nb-NO" sz="2400" dirty="0">
                <a:latin typeface="+mn-lt"/>
              </a:rPr>
              <a:t>Ved 1000 respondenter er verdiene signifikant forskjellig fra hverandre fordi ingen av feilmarginslinjene overlapper hverandre. Dette betyr at vi med sikkerhet kan si at i målgruppen eller befolkningen vi tester så er den rosa verdien definitivt høyere enn den blå (eksempelvis at kvinner i større grad svarer «Ja» på et spørsmål enn menn). </a:t>
            </a:r>
          </a:p>
        </p:txBody>
      </p:sp>
      <p:sp>
        <p:nvSpPr>
          <p:cNvPr id="2" name="Tittel 1">
            <a:extLst>
              <a:ext uri="{FF2B5EF4-FFF2-40B4-BE49-F238E27FC236}">
                <a16:creationId xmlns:a16="http://schemas.microsoft.com/office/drawing/2014/main" id="{1E41C604-A663-4F81-5899-5DF38A015D03}"/>
              </a:ext>
            </a:extLst>
          </p:cNvPr>
          <p:cNvSpPr>
            <a:spLocks noGrp="1"/>
          </p:cNvSpPr>
          <p:nvPr>
            <p:ph type="title"/>
          </p:nvPr>
        </p:nvSpPr>
        <p:spPr/>
        <p:txBody>
          <a:bodyPr/>
          <a:lstStyle/>
          <a:p>
            <a:r>
              <a:rPr lang="nb-NO" dirty="0"/>
              <a:t>Betydningen av feilmarginen i praksis</a:t>
            </a:r>
          </a:p>
        </p:txBody>
      </p:sp>
      <p:sp>
        <p:nvSpPr>
          <p:cNvPr id="6" name="Slide Number Placeholder 5">
            <a:extLst>
              <a:ext uri="{FF2B5EF4-FFF2-40B4-BE49-F238E27FC236}">
                <a16:creationId xmlns:a16="http://schemas.microsoft.com/office/drawing/2014/main" id="{EE36026A-430E-490A-A0C8-3AFB64C95D87}"/>
              </a:ext>
            </a:extLst>
          </p:cNvPr>
          <p:cNvSpPr>
            <a:spLocks noGrp="1"/>
          </p:cNvSpPr>
          <p:nvPr>
            <p:ph type="sldNum" sz="quarter" idx="4294967295"/>
          </p:nvPr>
        </p:nvSpPr>
        <p:spPr>
          <a:xfrm>
            <a:off x="23688675" y="549275"/>
            <a:ext cx="695325" cy="692150"/>
          </a:xfrm>
          <a:prstGeom prst="rect">
            <a:avLst/>
          </a:prstGeom>
        </p:spPr>
        <p:txBody>
          <a:bodyPr/>
          <a:lstStyle/>
          <a:p>
            <a:fld id="{A732B65F-C469-8E45-BF68-68AA1785A236}" type="slidenum">
              <a:rPr lang="en-US" smtClean="0"/>
              <a:pPr/>
              <a:t>36</a:t>
            </a:fld>
            <a:endParaRPr lang="en-US"/>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5" name="Ink 24">
                <a:extLst>
                  <a:ext uri="{FF2B5EF4-FFF2-40B4-BE49-F238E27FC236}">
                    <a16:creationId xmlns:a16="http://schemas.microsoft.com/office/drawing/2014/main" id="{EFDEE042-E26D-514C-F48B-F41ACE0604F7}"/>
                  </a:ext>
                </a:extLst>
              </p14:cNvPr>
              <p14:cNvContentPartPr/>
              <p14:nvPr/>
            </p14:nvContentPartPr>
            <p14:xfrm>
              <a:off x="6651138" y="6133334"/>
              <a:ext cx="1204560" cy="529551"/>
            </p14:xfrm>
          </p:contentPart>
        </mc:Choice>
        <mc:Fallback xmlns="">
          <p:pic>
            <p:nvPicPr>
              <p:cNvPr id="25" name="Ink 24">
                <a:extLst>
                  <a:ext uri="{FF2B5EF4-FFF2-40B4-BE49-F238E27FC236}">
                    <a16:creationId xmlns:a16="http://schemas.microsoft.com/office/drawing/2014/main" id="{EFDEE042-E26D-514C-F48B-F41ACE0604F7}"/>
                  </a:ext>
                </a:extLst>
              </p:cNvPr>
              <p:cNvPicPr/>
              <p:nvPr/>
            </p:nvPicPr>
            <p:blipFill>
              <a:blip r:embed="rId6"/>
              <a:stretch>
                <a:fillRect/>
              </a:stretch>
            </p:blipFill>
            <p:spPr>
              <a:xfrm>
                <a:off x="6633143" y="6025409"/>
                <a:ext cx="1240189" cy="74504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0" name="Ink 9">
                <a:extLst>
                  <a:ext uri="{FF2B5EF4-FFF2-40B4-BE49-F238E27FC236}">
                    <a16:creationId xmlns:a16="http://schemas.microsoft.com/office/drawing/2014/main" id="{3E001F60-0AD4-D600-3BA4-78643F296F6F}"/>
                  </a:ext>
                </a:extLst>
              </p14:cNvPr>
              <p14:cNvContentPartPr/>
              <p14:nvPr/>
            </p14:nvContentPartPr>
            <p14:xfrm>
              <a:off x="6651138" y="6113175"/>
              <a:ext cx="1204560" cy="10080"/>
            </p14:xfrm>
          </p:contentPart>
        </mc:Choice>
        <mc:Fallback xmlns="">
          <p:pic>
            <p:nvPicPr>
              <p:cNvPr id="10" name="Ink 9">
                <a:extLst>
                  <a:ext uri="{FF2B5EF4-FFF2-40B4-BE49-F238E27FC236}">
                    <a16:creationId xmlns:a16="http://schemas.microsoft.com/office/drawing/2014/main" id="{3E001F60-0AD4-D600-3BA4-78643F296F6F}"/>
                  </a:ext>
                </a:extLst>
              </p:cNvPr>
              <p:cNvPicPr/>
              <p:nvPr/>
            </p:nvPicPr>
            <p:blipFill>
              <a:blip r:embed="rId8"/>
              <a:stretch>
                <a:fillRect/>
              </a:stretch>
            </p:blipFill>
            <p:spPr>
              <a:xfrm>
                <a:off x="6633138" y="6005175"/>
                <a:ext cx="1240200" cy="22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3" name="Ink 12">
                <a:extLst>
                  <a:ext uri="{FF2B5EF4-FFF2-40B4-BE49-F238E27FC236}">
                    <a16:creationId xmlns:a16="http://schemas.microsoft.com/office/drawing/2014/main" id="{16E5D124-A848-2C0C-5EF7-BAEABC88D826}"/>
                  </a:ext>
                </a:extLst>
              </p14:cNvPr>
              <p14:cNvContentPartPr/>
              <p14:nvPr/>
            </p14:nvContentPartPr>
            <p14:xfrm>
              <a:off x="6651138" y="6723090"/>
              <a:ext cx="1204560" cy="10080"/>
            </p14:xfrm>
          </p:contentPart>
        </mc:Choice>
        <mc:Fallback xmlns="">
          <p:pic>
            <p:nvPicPr>
              <p:cNvPr id="13" name="Ink 12">
                <a:extLst>
                  <a:ext uri="{FF2B5EF4-FFF2-40B4-BE49-F238E27FC236}">
                    <a16:creationId xmlns:a16="http://schemas.microsoft.com/office/drawing/2014/main" id="{16E5D124-A848-2C0C-5EF7-BAEABC88D826}"/>
                  </a:ext>
                </a:extLst>
              </p:cNvPr>
              <p:cNvPicPr/>
              <p:nvPr/>
            </p:nvPicPr>
            <p:blipFill>
              <a:blip r:embed="rId10"/>
              <a:stretch>
                <a:fillRect/>
              </a:stretch>
            </p:blipFill>
            <p:spPr>
              <a:xfrm>
                <a:off x="6633138" y="6615090"/>
                <a:ext cx="1240200" cy="22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5" name="Ink 14">
                <a:extLst>
                  <a:ext uri="{FF2B5EF4-FFF2-40B4-BE49-F238E27FC236}">
                    <a16:creationId xmlns:a16="http://schemas.microsoft.com/office/drawing/2014/main" id="{20B8BBEF-47C0-819C-6FCE-827E1DF6ED19}"/>
                  </a:ext>
                </a:extLst>
              </p14:cNvPr>
              <p14:cNvContentPartPr/>
              <p14:nvPr/>
            </p14:nvContentPartPr>
            <p14:xfrm>
              <a:off x="16767080" y="6399273"/>
              <a:ext cx="1846080" cy="15840"/>
            </p14:xfrm>
          </p:contentPart>
        </mc:Choice>
        <mc:Fallback xmlns="">
          <p:pic>
            <p:nvPicPr>
              <p:cNvPr id="15" name="Ink 14">
                <a:extLst>
                  <a:ext uri="{FF2B5EF4-FFF2-40B4-BE49-F238E27FC236}">
                    <a16:creationId xmlns:a16="http://schemas.microsoft.com/office/drawing/2014/main" id="{20B8BBEF-47C0-819C-6FCE-827E1DF6ED19}"/>
                  </a:ext>
                </a:extLst>
              </p:cNvPr>
              <p:cNvPicPr/>
              <p:nvPr/>
            </p:nvPicPr>
            <p:blipFill>
              <a:blip r:embed="rId12"/>
              <a:stretch>
                <a:fillRect/>
              </a:stretch>
            </p:blipFill>
            <p:spPr>
              <a:xfrm>
                <a:off x="16749080" y="6293673"/>
                <a:ext cx="1881720" cy="22668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6" name="Ink 15">
                <a:extLst>
                  <a:ext uri="{FF2B5EF4-FFF2-40B4-BE49-F238E27FC236}">
                    <a16:creationId xmlns:a16="http://schemas.microsoft.com/office/drawing/2014/main" id="{A285F785-D4C7-A060-D382-E5F2C6A6E88D}"/>
                  </a:ext>
                </a:extLst>
              </p14:cNvPr>
              <p14:cNvContentPartPr/>
              <p14:nvPr/>
            </p14:nvContentPartPr>
            <p14:xfrm>
              <a:off x="18699218" y="5727070"/>
              <a:ext cx="656280" cy="671040"/>
            </p14:xfrm>
          </p:contentPart>
        </mc:Choice>
        <mc:Fallback xmlns="">
          <p:pic>
            <p:nvPicPr>
              <p:cNvPr id="16" name="Ink 15">
                <a:extLst>
                  <a:ext uri="{FF2B5EF4-FFF2-40B4-BE49-F238E27FC236}">
                    <a16:creationId xmlns:a16="http://schemas.microsoft.com/office/drawing/2014/main" id="{A285F785-D4C7-A060-D382-E5F2C6A6E88D}"/>
                  </a:ext>
                </a:extLst>
              </p:cNvPr>
              <p:cNvPicPr/>
              <p:nvPr/>
            </p:nvPicPr>
            <p:blipFill>
              <a:blip r:embed="rId14"/>
              <a:stretch>
                <a:fillRect/>
              </a:stretch>
            </p:blipFill>
            <p:spPr>
              <a:xfrm>
                <a:off x="18681218" y="5619070"/>
                <a:ext cx="691920" cy="886680"/>
              </a:xfrm>
              <a:prstGeom prst="rect">
                <a:avLst/>
              </a:prstGeom>
            </p:spPr>
          </p:pic>
        </mc:Fallback>
      </mc:AlternateContent>
      <p:grpSp>
        <p:nvGrpSpPr>
          <p:cNvPr id="20" name="Group 19">
            <a:extLst>
              <a:ext uri="{FF2B5EF4-FFF2-40B4-BE49-F238E27FC236}">
                <a16:creationId xmlns:a16="http://schemas.microsoft.com/office/drawing/2014/main" id="{C136ECC4-D9B6-6CF4-8489-782D9C84B1C7}"/>
              </a:ext>
            </a:extLst>
          </p:cNvPr>
          <p:cNvGrpSpPr/>
          <p:nvPr/>
        </p:nvGrpSpPr>
        <p:grpSpPr>
          <a:xfrm>
            <a:off x="8108290" y="6241585"/>
            <a:ext cx="657206" cy="559791"/>
            <a:chOff x="8604150" y="5615760"/>
            <a:chExt cx="517320" cy="44064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7" name="Ink 16">
                  <a:extLst>
                    <a:ext uri="{FF2B5EF4-FFF2-40B4-BE49-F238E27FC236}">
                      <a16:creationId xmlns:a16="http://schemas.microsoft.com/office/drawing/2014/main" id="{6195759B-EFE6-8D2A-CE55-BCF1CBD47FC8}"/>
                    </a:ext>
                  </a:extLst>
                </p14:cNvPr>
                <p14:cNvContentPartPr/>
                <p14:nvPr/>
              </p14:nvContentPartPr>
              <p14:xfrm>
                <a:off x="8604150" y="5627280"/>
                <a:ext cx="478800" cy="357480"/>
              </p14:xfrm>
            </p:contentPart>
          </mc:Choice>
          <mc:Fallback xmlns="">
            <p:pic>
              <p:nvPicPr>
                <p:cNvPr id="17" name="Ink 16">
                  <a:extLst>
                    <a:ext uri="{FF2B5EF4-FFF2-40B4-BE49-F238E27FC236}">
                      <a16:creationId xmlns:a16="http://schemas.microsoft.com/office/drawing/2014/main" id="{6195759B-EFE6-8D2A-CE55-BCF1CBD47FC8}"/>
                    </a:ext>
                  </a:extLst>
                </p:cNvPr>
                <p:cNvPicPr/>
                <p:nvPr/>
              </p:nvPicPr>
              <p:blipFill>
                <a:blip r:embed="rId16"/>
                <a:stretch>
                  <a:fillRect/>
                </a:stretch>
              </p:blipFill>
              <p:spPr>
                <a:xfrm>
                  <a:off x="8589984" y="5542233"/>
                  <a:ext cx="506848" cy="52729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9" name="Ink 18">
                  <a:extLst>
                    <a:ext uri="{FF2B5EF4-FFF2-40B4-BE49-F238E27FC236}">
                      <a16:creationId xmlns:a16="http://schemas.microsoft.com/office/drawing/2014/main" id="{1E2F8956-755B-52C9-76AA-3B90366E0ECC}"/>
                    </a:ext>
                  </a:extLst>
                </p14:cNvPr>
                <p14:cNvContentPartPr/>
                <p14:nvPr/>
              </p14:nvContentPartPr>
              <p14:xfrm>
                <a:off x="8739870" y="5615760"/>
                <a:ext cx="381600" cy="440640"/>
              </p14:xfrm>
            </p:contentPart>
          </mc:Choice>
          <mc:Fallback xmlns="">
            <p:pic>
              <p:nvPicPr>
                <p:cNvPr id="19" name="Ink 18">
                  <a:extLst>
                    <a:ext uri="{FF2B5EF4-FFF2-40B4-BE49-F238E27FC236}">
                      <a16:creationId xmlns:a16="http://schemas.microsoft.com/office/drawing/2014/main" id="{1E2F8956-755B-52C9-76AA-3B90366E0ECC}"/>
                    </a:ext>
                  </a:extLst>
                </p:cNvPr>
                <p:cNvPicPr/>
                <p:nvPr/>
              </p:nvPicPr>
              <p:blipFill>
                <a:blip r:embed="rId18"/>
                <a:stretch>
                  <a:fillRect/>
                </a:stretch>
              </p:blipFill>
              <p:spPr>
                <a:xfrm>
                  <a:off x="8725705" y="5530749"/>
                  <a:ext cx="409646" cy="610378"/>
                </a:xfrm>
                <a:prstGeom prst="rect">
                  <a:avLst/>
                </a:prstGeom>
              </p:spPr>
            </p:pic>
          </mc:Fallback>
        </mc:AlternateContent>
      </p:grpSp>
    </p:spTree>
    <p:extLst>
      <p:ext uri="{BB962C8B-B14F-4D97-AF65-F5344CB8AC3E}">
        <p14:creationId xmlns:p14="http://schemas.microsoft.com/office/powerpoint/2010/main" val="376148136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8000" y="7600773"/>
            <a:ext cx="20828000" cy="5749467"/>
          </a:xfrm>
        </p:spPr>
        <p:txBody>
          <a:bodyPr>
            <a:noAutofit/>
          </a:bodyPr>
          <a:lstStyle/>
          <a:p>
            <a:r>
              <a:rPr lang="nb-NO" b="1" dirty="0"/>
              <a:t>L</a:t>
            </a:r>
            <a:r>
              <a:rPr lang="nb-NO" b="1" dirty="0">
                <a:latin typeface="Arial" panose="020B0604020202020204" pitchFamily="34" charset="0"/>
                <a:cs typeface="Arial" panose="020B0604020202020204" pitchFamily="34" charset="0"/>
              </a:rPr>
              <a:t>ykke til!</a:t>
            </a:r>
            <a:br>
              <a:rPr lang="nb-NO" b="1" dirty="0">
                <a:latin typeface="Arial" panose="020B0604020202020204" pitchFamily="34" charset="0"/>
                <a:cs typeface="Arial" panose="020B0604020202020204" pitchFamily="34" charset="0"/>
              </a:rPr>
            </a:br>
            <a:r>
              <a:rPr lang="nb-NO" sz="4800" dirty="0">
                <a:latin typeface="Arial" panose="020B0604020202020204" pitchFamily="34" charset="0"/>
                <a:cs typeface="Arial" panose="020B0604020202020204" pitchFamily="34" charset="0"/>
              </a:rPr>
              <a:t>Morten Island</a:t>
            </a:r>
            <a:br>
              <a:rPr lang="nb-NO" sz="4800" dirty="0">
                <a:latin typeface="Arial" panose="020B0604020202020204" pitchFamily="34" charset="0"/>
                <a:cs typeface="Arial" panose="020B0604020202020204" pitchFamily="34" charset="0"/>
              </a:rPr>
            </a:br>
            <a:r>
              <a:rPr lang="nb-NO" sz="4800" dirty="0">
                <a:latin typeface="Arial" panose="020B0604020202020204" pitchFamily="34" charset="0"/>
                <a:cs typeface="Arial" panose="020B0604020202020204" pitchFamily="34" charset="0"/>
              </a:rPr>
              <a:t>morteni@responsanalyse.no</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024" y="5688972"/>
            <a:ext cx="7869952" cy="1572771"/>
          </a:xfrm>
          <a:prstGeom prst="rect">
            <a:avLst/>
          </a:prstGeom>
        </p:spPr>
      </p:pic>
      <p:sp>
        <p:nvSpPr>
          <p:cNvPr id="4" name="Plassholder for lysbildenummer 3"/>
          <p:cNvSpPr>
            <a:spLocks noGrp="1"/>
          </p:cNvSpPr>
          <p:nvPr>
            <p:ph type="sldNum" sz="quarter" idx="2"/>
          </p:nvPr>
        </p:nvSpPr>
        <p:spPr>
          <a:xfrm>
            <a:off x="22622577" y="12706350"/>
            <a:ext cx="318212" cy="381000"/>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fld id="{86CB4B4D-7CA3-9044-876B-883B54F8677D}" type="slidenum">
              <a:rPr lang="en-US" smtClean="0"/>
              <a:pPr/>
              <a:t>37</a:t>
            </a:fld>
            <a:endParaRPr lang="nb-NO"/>
          </a:p>
        </p:txBody>
      </p:sp>
    </p:spTree>
    <p:extLst>
      <p:ext uri="{BB962C8B-B14F-4D97-AF65-F5344CB8AC3E}">
        <p14:creationId xmlns:p14="http://schemas.microsoft.com/office/powerpoint/2010/main" val="24463485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7FE995E-7704-4C25-3769-C6B2A9F2F819}"/>
              </a:ext>
            </a:extLst>
          </p:cNvPr>
          <p:cNvPicPr>
            <a:picLocks noChangeAspect="1"/>
          </p:cNvPicPr>
          <p:nvPr/>
        </p:nvPicPr>
        <p:blipFill>
          <a:blip r:embed="rId3"/>
          <a:stretch>
            <a:fillRect/>
          </a:stretch>
        </p:blipFill>
        <p:spPr>
          <a:xfrm>
            <a:off x="0" y="0"/>
            <a:ext cx="9144000" cy="13716000"/>
          </a:xfrm>
          <a:prstGeom prst="rect">
            <a:avLst/>
          </a:prstGeom>
        </p:spPr>
      </p:pic>
      <p:sp>
        <p:nvSpPr>
          <p:cNvPr id="2" name="Tittel 1">
            <a:extLst>
              <a:ext uri="{FF2B5EF4-FFF2-40B4-BE49-F238E27FC236}">
                <a16:creationId xmlns:a16="http://schemas.microsoft.com/office/drawing/2014/main" id="{6B77E872-33E6-335E-4933-5A0251ED09FF}"/>
              </a:ext>
            </a:extLst>
          </p:cNvPr>
          <p:cNvSpPr>
            <a:spLocks noGrp="1"/>
          </p:cNvSpPr>
          <p:nvPr>
            <p:ph type="title"/>
          </p:nvPr>
        </p:nvSpPr>
        <p:spPr/>
        <p:txBody>
          <a:bodyPr/>
          <a:lstStyle/>
          <a:p>
            <a:r>
              <a:rPr lang="nb-NO" dirty="0"/>
              <a:t>Innhold i rapporten</a:t>
            </a:r>
          </a:p>
        </p:txBody>
      </p:sp>
      <p:sp>
        <p:nvSpPr>
          <p:cNvPr id="3" name="Plassholder for innhold 5">
            <a:extLst>
              <a:ext uri="{FF2B5EF4-FFF2-40B4-BE49-F238E27FC236}">
                <a16:creationId xmlns:a16="http://schemas.microsoft.com/office/drawing/2014/main" id="{53C2F318-D748-8D1B-B93A-899BE5BFBDE1}"/>
              </a:ext>
            </a:extLst>
          </p:cNvPr>
          <p:cNvSpPr txBox="1">
            <a:spLocks/>
          </p:cNvSpPr>
          <p:nvPr/>
        </p:nvSpPr>
        <p:spPr>
          <a:xfrm>
            <a:off x="9933709" y="2265218"/>
            <a:ext cx="13115267" cy="1024543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0" marR="0" indent="0" algn="l" defTabSz="825500" rtl="0" latinLnBrk="0">
              <a:lnSpc>
                <a:spcPct val="100000"/>
              </a:lnSpc>
              <a:spcBef>
                <a:spcPts val="1800"/>
              </a:spcBef>
              <a:spcAft>
                <a:spcPts val="600"/>
              </a:spcAft>
              <a:buClr>
                <a:schemeClr val="accent1"/>
              </a:buClr>
              <a:buSzPct val="150000"/>
              <a:buFont typeface="Arial" panose="020B0604020202020204" pitchFamily="34" charset="0"/>
              <a:buNone/>
              <a:tabLst/>
              <a:defRPr lang="en-US" sz="3600" b="0" i="0" u="none" strike="noStrike" cap="none" spc="0" baseline="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hangingPunct="1"/>
            <a:r>
              <a:rPr lang="nb-NO" dirty="0"/>
              <a:t>Demografi</a:t>
            </a:r>
          </a:p>
          <a:p>
            <a:pPr hangingPunct="1"/>
            <a:r>
              <a:rPr lang="nb-NO" dirty="0"/>
              <a:t>Oppsummering av hovedfunn</a:t>
            </a:r>
          </a:p>
          <a:p>
            <a:pPr hangingPunct="1"/>
            <a:r>
              <a:rPr lang="nb-NO" dirty="0"/>
              <a:t>Forhold til sjø og kyst</a:t>
            </a:r>
          </a:p>
          <a:p>
            <a:pPr hangingPunct="1"/>
            <a:r>
              <a:rPr lang="nb-NO" dirty="0"/>
              <a:t>Båt og sikkerhet</a:t>
            </a:r>
          </a:p>
          <a:p>
            <a:pPr hangingPunct="1"/>
            <a:r>
              <a:rPr lang="nb-NO" dirty="0"/>
              <a:t>Beredskap og sikkerhet langs kysten</a:t>
            </a:r>
          </a:p>
          <a:p>
            <a:pPr hangingPunct="1"/>
            <a:r>
              <a:rPr lang="nb-NO" dirty="0"/>
              <a:t>Finansiering og viktighet av Redningsselskapet</a:t>
            </a:r>
          </a:p>
          <a:p>
            <a:pPr hangingPunct="1"/>
            <a:endParaRPr lang="nb-NO" dirty="0"/>
          </a:p>
          <a:p>
            <a:pPr hangingPunct="1"/>
            <a:endParaRPr lang="nb-NO" dirty="0"/>
          </a:p>
          <a:p>
            <a:pPr hangingPunct="1"/>
            <a:endParaRPr lang="nb-NO" dirty="0"/>
          </a:p>
          <a:p>
            <a:pPr hangingPunct="1"/>
            <a:endParaRPr lang="nb-NO" dirty="0"/>
          </a:p>
          <a:p>
            <a:pPr hangingPunct="1"/>
            <a:endParaRPr lang="nb-NO" dirty="0"/>
          </a:p>
        </p:txBody>
      </p:sp>
    </p:spTree>
    <p:extLst>
      <p:ext uri="{BB962C8B-B14F-4D97-AF65-F5344CB8AC3E}">
        <p14:creationId xmlns:p14="http://schemas.microsoft.com/office/powerpoint/2010/main" val="32234932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EEED6E6-9677-38F5-B3D6-95474B09BC62}"/>
              </a:ext>
            </a:extLst>
          </p:cNvPr>
          <p:cNvSpPr>
            <a:spLocks noGrp="1"/>
          </p:cNvSpPr>
          <p:nvPr>
            <p:ph type="title"/>
          </p:nvPr>
        </p:nvSpPr>
        <p:spPr/>
        <p:txBody>
          <a:bodyPr/>
          <a:lstStyle/>
          <a:p>
            <a:r>
              <a:rPr lang="nb-NO" dirty="0"/>
              <a:t>Spørsmål i undersøkelsen</a:t>
            </a:r>
          </a:p>
        </p:txBody>
      </p:sp>
      <p:sp>
        <p:nvSpPr>
          <p:cNvPr id="5" name="Plassholder for innhold 4">
            <a:extLst>
              <a:ext uri="{FF2B5EF4-FFF2-40B4-BE49-F238E27FC236}">
                <a16:creationId xmlns:a16="http://schemas.microsoft.com/office/drawing/2014/main" id="{9904BD8C-2668-B2D3-F062-F505C0FD0A21}"/>
              </a:ext>
            </a:extLst>
          </p:cNvPr>
          <p:cNvSpPr>
            <a:spLocks noGrp="1"/>
          </p:cNvSpPr>
          <p:nvPr>
            <p:ph idx="10"/>
          </p:nvPr>
        </p:nvSpPr>
        <p:spPr>
          <a:xfrm>
            <a:off x="1402079" y="2293104"/>
            <a:ext cx="22531421" cy="10343188"/>
          </a:xfrm>
        </p:spPr>
        <p:txBody>
          <a:bodyPr>
            <a:normAutofit fontScale="85000" lnSpcReduction="20000"/>
          </a:bodyPr>
          <a:lstStyle/>
          <a:p>
            <a:r>
              <a:rPr lang="nb-NO" sz="2200" b="1" dirty="0"/>
              <a:t>1 I hvilken grad er sjøen og områdene langs kysten viktig for deg? (jobb, båtliv, rekreasjon) </a:t>
            </a:r>
          </a:p>
          <a:p>
            <a:r>
              <a:rPr lang="nb-NO" sz="2200" b="1" dirty="0"/>
              <a:t>2 I hvilken grad mener du at kysten er en viktig del av norsk næringsliv? </a:t>
            </a:r>
          </a:p>
          <a:p>
            <a:r>
              <a:rPr lang="nb-NO" sz="2200" b="1" dirty="0"/>
              <a:t>3 Har du egen båt/disponerer du båt?</a:t>
            </a:r>
          </a:p>
          <a:p>
            <a:r>
              <a:rPr lang="nb-NO" sz="2200" b="1" dirty="0"/>
              <a:t>4 I hvilken grad mener du din kompetanse og dine ferdigheter er gode nok til at du kan ferdes trygt i båt? </a:t>
            </a:r>
          </a:p>
          <a:p>
            <a:r>
              <a:rPr lang="nb-NO" sz="2200" b="1" dirty="0"/>
              <a:t>5 I hvilken grad anser du folks generelle </a:t>
            </a:r>
            <a:r>
              <a:rPr lang="nb-NO" sz="2200" b="1" dirty="0" err="1"/>
              <a:t>båtferdigheter</a:t>
            </a:r>
            <a:r>
              <a:rPr lang="nb-NO" sz="2200" b="1" dirty="0"/>
              <a:t> som en sikkerhetsrisiko på sjøen og langs kysten?</a:t>
            </a:r>
          </a:p>
          <a:p>
            <a:r>
              <a:rPr lang="nb-NO" sz="2200" b="1" dirty="0"/>
              <a:t>6 I hvilken grad mener du at dine ferdigheter og kunnskap om livredning gjør deg i stand til å redde andre ved ulykker langs vann eller på sjøen?</a:t>
            </a:r>
          </a:p>
          <a:p>
            <a:r>
              <a:rPr lang="nb-NO" sz="2200" b="1" dirty="0"/>
              <a:t>7 Mener du kystberedskapen i Norge er god nok?</a:t>
            </a:r>
          </a:p>
          <a:p>
            <a:r>
              <a:rPr lang="nb-NO" sz="2200" b="1" dirty="0"/>
              <a:t>8 I hvilken grad er god kystberedskap viktig for deg og ditt lokalsamfunn?</a:t>
            </a:r>
          </a:p>
          <a:p>
            <a:r>
              <a:rPr lang="nb-NO" sz="2200" b="1" dirty="0"/>
              <a:t>9 I hvor stor grad er du bekymret for om du får hjelp/assistanse om du trenger det på sjøen eller langs kysten?</a:t>
            </a:r>
          </a:p>
          <a:p>
            <a:r>
              <a:rPr lang="nb-NO" sz="2200" b="1" dirty="0"/>
              <a:t>10 Hvor viktig er det for deg at du og dine nærmeste er trygge på sjøen og langs vannet?</a:t>
            </a:r>
          </a:p>
          <a:p>
            <a:r>
              <a:rPr lang="nb-NO" sz="2200" b="1" dirty="0"/>
              <a:t>11 Forventer du at du, familie og venner skal få hjelp langs kysten eller ute på sjøen, om uhellet skulle være ute? (badeulykker, drukningsulykker, båtproblemer, savnede personer etc.)</a:t>
            </a:r>
          </a:p>
          <a:p>
            <a:r>
              <a:rPr lang="nb-NO" sz="2200" b="1" dirty="0"/>
              <a:t>12 Hvem mener du er ansvarlig for tryggheten langs kysten? </a:t>
            </a:r>
          </a:p>
          <a:p>
            <a:r>
              <a:rPr lang="nb-NO" sz="2200" b="1" dirty="0"/>
              <a:t>13 Hvem tror du mest sannsynlig hjelper deg om du får problemer ute på sjøen? </a:t>
            </a:r>
          </a:p>
          <a:p>
            <a:r>
              <a:rPr lang="nb-NO" sz="2200" b="1" dirty="0"/>
              <a:t>14 Er det aktuelt for deg å bidra økonomisk for å sikre kvaliteten på kystberedskapen og hjelpetilbudet på og ved sjøen?</a:t>
            </a:r>
          </a:p>
          <a:p>
            <a:r>
              <a:rPr lang="nb-NO" sz="2200" b="1" dirty="0"/>
              <a:t>15 Hvor viktig mener du Redningsselskapet er for kystberedskapen og tryggheten langs kysten?</a:t>
            </a:r>
          </a:p>
          <a:p>
            <a:r>
              <a:rPr lang="nb-NO" sz="2200" b="1" dirty="0"/>
              <a:t>16 Hvem tror du hovedsakelig står for finansieringen av Redningsselskapet?</a:t>
            </a:r>
          </a:p>
          <a:p>
            <a:r>
              <a:rPr lang="nb-NO" sz="2200" b="1" dirty="0"/>
              <a:t>17 Redningsselskapet finansieres i dag først og fremst gjennom medlemskap, donasjoner og private bidrag. Drøyt 1/3 kommer via statlige overføringer. I hvilken grad burde Redningsselskapets beredskap være finansiert av staten?</a:t>
            </a:r>
          </a:p>
          <a:p>
            <a:r>
              <a:rPr lang="nb-NO" sz="2200" b="1" dirty="0"/>
              <a:t>18 Bidrar du aktivt til Redningsselskapets virksomhet?</a:t>
            </a:r>
          </a:p>
          <a:p>
            <a:r>
              <a:rPr lang="nb-NO" sz="2200" b="1" dirty="0"/>
              <a:t>19 Hvor viktig mener du ditt bidrag til Redningsselskapet er? </a:t>
            </a:r>
          </a:p>
          <a:p>
            <a:pPr lvl="1"/>
            <a:endParaRPr lang="nb-NO" sz="1300" b="1" i="0" u="none" strike="noStrike" kern="1200" baseline="0" dirty="0">
              <a:solidFill>
                <a:srgbClr val="535353"/>
              </a:solidFill>
              <a:latin typeface="Arial (Headings)"/>
              <a:ea typeface="+mn-ea"/>
              <a:cs typeface="Calibri" panose="020F0502020204030204" pitchFamily="34" charset="0"/>
            </a:endParaRPr>
          </a:p>
          <a:p>
            <a:pPr lvl="1"/>
            <a:endParaRPr lang="nb-NO" sz="1300" b="1" i="0" u="none" strike="noStrike" kern="1200" baseline="0" dirty="0">
              <a:solidFill>
                <a:srgbClr val="535353"/>
              </a:solidFill>
              <a:latin typeface="Arial (Headings)"/>
              <a:ea typeface="+mn-ea"/>
              <a:cs typeface="Calibri" panose="020F0502020204030204" pitchFamily="34" charset="0"/>
            </a:endParaRPr>
          </a:p>
          <a:p>
            <a:pPr lvl="1"/>
            <a:endParaRPr lang="nb-NO" sz="800" b="1" i="0" u="none" strike="noStrike" kern="1200" baseline="0" dirty="0">
              <a:solidFill>
                <a:srgbClr val="535353"/>
              </a:solidFill>
              <a:latin typeface="Arial (Headings)"/>
              <a:ea typeface="+mn-ea"/>
              <a:cs typeface="Calibri" panose="020F0502020204030204" pitchFamily="34" charset="0"/>
            </a:endParaRPr>
          </a:p>
          <a:p>
            <a:pPr lvl="1"/>
            <a:endParaRPr lang="nb-NO" sz="800" b="1" i="0" u="none" strike="noStrike" kern="1200" baseline="0" dirty="0">
              <a:solidFill>
                <a:srgbClr val="535353"/>
              </a:solidFill>
              <a:latin typeface="Arial (Headings)"/>
              <a:ea typeface="+mn-ea"/>
              <a:cs typeface="Calibri" panose="020F0502020204030204" pitchFamily="34" charset="0"/>
            </a:endParaRPr>
          </a:p>
          <a:p>
            <a:endParaRPr lang="nb-NO" sz="1000" b="1" kern="1200" dirty="0">
              <a:solidFill>
                <a:srgbClr val="535353"/>
              </a:solidFill>
              <a:latin typeface="Arial (Headings)"/>
              <a:cs typeface="Calibri" panose="020F0502020204030204" pitchFamily="34" charset="0"/>
            </a:endParaRPr>
          </a:p>
          <a:p>
            <a:endParaRPr lang="nb-NO" sz="1000" b="1" kern="1200" dirty="0">
              <a:solidFill>
                <a:srgbClr val="535353"/>
              </a:solidFill>
              <a:latin typeface="Arial (Headings)"/>
              <a:cs typeface="Calibri" panose="020F0502020204030204" pitchFamily="34" charset="0"/>
            </a:endParaRPr>
          </a:p>
          <a:p>
            <a:endParaRPr lang="nb-NO" sz="1000" b="1" i="0" u="none" strike="noStrike" kern="1200" baseline="0" dirty="0">
              <a:solidFill>
                <a:srgbClr val="535353"/>
              </a:solidFill>
              <a:latin typeface="Arial (Headings)"/>
              <a:ea typeface="+mn-ea"/>
              <a:cs typeface="Calibri" panose="020F0502020204030204" pitchFamily="34" charset="0"/>
            </a:endParaRPr>
          </a:p>
          <a:p>
            <a:endParaRPr lang="nb-NO" sz="1000" b="1" i="0" u="none" strike="noStrike" kern="1200" baseline="0" dirty="0">
              <a:solidFill>
                <a:srgbClr val="535353"/>
              </a:solidFill>
              <a:latin typeface="Arial (Headings)"/>
              <a:ea typeface="+mn-ea"/>
              <a:cs typeface="Calibri" panose="020F0502020204030204" pitchFamily="34" charset="0"/>
            </a:endParaRPr>
          </a:p>
          <a:p>
            <a:endParaRPr lang="nb-NO" sz="1000" b="1" i="0" u="none" strike="noStrike" kern="1200" baseline="0" dirty="0">
              <a:solidFill>
                <a:srgbClr val="535353"/>
              </a:solidFill>
              <a:latin typeface="Arial (Headings)"/>
              <a:ea typeface="+mn-ea"/>
              <a:cs typeface="Calibri" panose="020F0502020204030204" pitchFamily="34" charset="0"/>
            </a:endParaRPr>
          </a:p>
          <a:p>
            <a:endParaRPr lang="nb-NO" sz="1000" b="1" i="0" u="none" strike="noStrike" kern="1200" baseline="0" dirty="0">
              <a:solidFill>
                <a:srgbClr val="535353"/>
              </a:solidFill>
              <a:latin typeface="Arial (Headings)"/>
              <a:ea typeface="+mn-ea"/>
              <a:cs typeface="Calibri" panose="020F0502020204030204" pitchFamily="34" charset="0"/>
            </a:endParaRPr>
          </a:p>
          <a:p>
            <a:endParaRPr lang="nb-NO" sz="1000" b="1" i="0" u="none" strike="noStrike" kern="1200" baseline="0" dirty="0">
              <a:solidFill>
                <a:srgbClr val="535353"/>
              </a:solidFill>
              <a:latin typeface="Arial (Headings)"/>
              <a:ea typeface="+mn-ea"/>
              <a:cs typeface="Calibri" panose="020F0502020204030204" pitchFamily="34" charset="0"/>
            </a:endParaRPr>
          </a:p>
          <a:p>
            <a:endParaRPr lang="nb-NO" sz="1000" b="1" dirty="0"/>
          </a:p>
        </p:txBody>
      </p:sp>
    </p:spTree>
    <p:extLst>
      <p:ext uri="{BB962C8B-B14F-4D97-AF65-F5344CB8AC3E}">
        <p14:creationId xmlns:p14="http://schemas.microsoft.com/office/powerpoint/2010/main" val="24700756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E1500C5-2980-B0C9-9A12-38A80A00F5C2}"/>
              </a:ext>
            </a:extLst>
          </p:cNvPr>
          <p:cNvSpPr>
            <a:spLocks noGrp="1"/>
          </p:cNvSpPr>
          <p:nvPr>
            <p:ph type="body" sz="quarter" idx="10"/>
          </p:nvPr>
        </p:nvSpPr>
        <p:spPr/>
        <p:txBody>
          <a:bodyPr/>
          <a:lstStyle/>
          <a:p>
            <a:r>
              <a:rPr lang="nb-NO" dirty="0"/>
              <a:t>Demografi</a:t>
            </a:r>
          </a:p>
        </p:txBody>
      </p:sp>
    </p:spTree>
    <p:extLst>
      <p:ext uri="{BB962C8B-B14F-4D97-AF65-F5344CB8AC3E}">
        <p14:creationId xmlns:p14="http://schemas.microsoft.com/office/powerpoint/2010/main" val="34524442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C2661099-06AE-A786-1BE9-F43DE6BE50DA}"/>
              </a:ext>
            </a:extLst>
          </p:cNvPr>
          <p:cNvSpPr>
            <a:spLocks noGrp="1"/>
          </p:cNvSpPr>
          <p:nvPr>
            <p:ph type="title"/>
          </p:nvPr>
        </p:nvSpPr>
        <p:spPr/>
        <p:txBody>
          <a:bodyPr/>
          <a:lstStyle/>
          <a:p>
            <a:r>
              <a:rPr lang="nb-NO" dirty="0"/>
              <a:t>Demografisk fordeling</a:t>
            </a:r>
          </a:p>
        </p:txBody>
      </p:sp>
      <p:graphicFrame>
        <p:nvGraphicFramePr>
          <p:cNvPr id="18" name="Plassholder for innhold 13"/>
          <p:cNvGraphicFramePr>
            <a:graphicFrameLocks noGrp="1"/>
          </p:cNvGraphicFramePr>
          <p:nvPr>
            <p:ph idx="15"/>
            <p:extLst>
              <p:ext uri="{D42A27DB-BD31-4B8C-83A1-F6EECF244321}">
                <p14:modId xmlns:p14="http://schemas.microsoft.com/office/powerpoint/2010/main" val="149878964"/>
              </p:ext>
            </p:extLst>
          </p:nvPr>
        </p:nvGraphicFramePr>
        <p:xfrm>
          <a:off x="258289" y="7787413"/>
          <a:ext cx="7046912" cy="496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Freq-Q10--Pie01">
            <a:extLst>
              <a:ext uri="{FF2B5EF4-FFF2-40B4-BE49-F238E27FC236}">
                <a16:creationId xmlns:a16="http://schemas.microsoft.com/office/drawing/2014/main" id="{DDC24E6E-C356-4F6A-8D31-4236CAB1FEDF}"/>
              </a:ext>
            </a:extLst>
          </p:cNvPr>
          <p:cNvGraphicFramePr>
            <a:graphicFrameLocks noGrp="1"/>
          </p:cNvGraphicFramePr>
          <p:nvPr>
            <p:ph idx="12"/>
            <p:extLst>
              <p:ext uri="{D42A27DB-BD31-4B8C-83A1-F6EECF244321}">
                <p14:modId xmlns:p14="http://schemas.microsoft.com/office/powerpoint/2010/main" val="273470457"/>
              </p:ext>
            </p:extLst>
          </p:nvPr>
        </p:nvGraphicFramePr>
        <p:xfrm>
          <a:off x="0" y="2540028"/>
          <a:ext cx="7046912" cy="4881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Plassholder for innhold 13">
            <a:extLst>
              <a:ext uri="{FF2B5EF4-FFF2-40B4-BE49-F238E27FC236}">
                <a16:creationId xmlns:a16="http://schemas.microsoft.com/office/drawing/2014/main" id="{BC56C244-6193-4E14-B6CD-ABA9DABD41FB}"/>
              </a:ext>
            </a:extLst>
          </p:cNvPr>
          <p:cNvGraphicFramePr>
            <a:graphicFrameLocks noGrp="1"/>
          </p:cNvGraphicFramePr>
          <p:nvPr>
            <p:ph idx="11"/>
            <p:extLst>
              <p:ext uri="{D42A27DB-BD31-4B8C-83A1-F6EECF244321}">
                <p14:modId xmlns:p14="http://schemas.microsoft.com/office/powerpoint/2010/main" val="6301701"/>
              </p:ext>
            </p:extLst>
          </p:nvPr>
        </p:nvGraphicFramePr>
        <p:xfrm>
          <a:off x="6119895" y="8070002"/>
          <a:ext cx="7046913" cy="4878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Plassholder for innhold 13">
            <a:extLst>
              <a:ext uri="{FF2B5EF4-FFF2-40B4-BE49-F238E27FC236}">
                <a16:creationId xmlns:a16="http://schemas.microsoft.com/office/drawing/2014/main" id="{E9E27D9E-2CF6-4F07-86B9-DDD97C3075E6}"/>
              </a:ext>
            </a:extLst>
          </p:cNvPr>
          <p:cNvGraphicFramePr>
            <a:graphicFrameLocks noGrp="1"/>
          </p:cNvGraphicFramePr>
          <p:nvPr>
            <p:ph idx="14"/>
            <p:extLst>
              <p:ext uri="{D42A27DB-BD31-4B8C-83A1-F6EECF244321}">
                <p14:modId xmlns:p14="http://schemas.microsoft.com/office/powerpoint/2010/main" val="2746154980"/>
              </p:ext>
            </p:extLst>
          </p:nvPr>
        </p:nvGraphicFramePr>
        <p:xfrm>
          <a:off x="7632995" y="2601946"/>
          <a:ext cx="7046913" cy="4964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Plassholder for innhold 13">
            <a:extLst>
              <a:ext uri="{FF2B5EF4-FFF2-40B4-BE49-F238E27FC236}">
                <a16:creationId xmlns:a16="http://schemas.microsoft.com/office/drawing/2014/main" id="{F8A231AE-02C1-4A5B-921E-F5AD92921371}"/>
              </a:ext>
            </a:extLst>
          </p:cNvPr>
          <p:cNvGraphicFramePr>
            <a:graphicFrameLocks noGrp="1"/>
          </p:cNvGraphicFramePr>
          <p:nvPr>
            <p:ph idx="10"/>
            <p:extLst>
              <p:ext uri="{D42A27DB-BD31-4B8C-83A1-F6EECF244321}">
                <p14:modId xmlns:p14="http://schemas.microsoft.com/office/powerpoint/2010/main" val="6017031"/>
              </p:ext>
            </p:extLst>
          </p:nvPr>
        </p:nvGraphicFramePr>
        <p:xfrm>
          <a:off x="15940088" y="2560638"/>
          <a:ext cx="7096125" cy="48815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Plassholder for innhold 13">
            <a:extLst>
              <a:ext uri="{FF2B5EF4-FFF2-40B4-BE49-F238E27FC236}">
                <a16:creationId xmlns:a16="http://schemas.microsoft.com/office/drawing/2014/main" id="{C09A3FD4-31FF-4BBB-9289-10A8F251399F}"/>
              </a:ext>
            </a:extLst>
          </p:cNvPr>
          <p:cNvGraphicFramePr>
            <a:graphicFrameLocks noGrp="1"/>
          </p:cNvGraphicFramePr>
          <p:nvPr>
            <p:ph idx="13"/>
            <p:extLst>
              <p:ext uri="{D42A27DB-BD31-4B8C-83A1-F6EECF244321}">
                <p14:modId xmlns:p14="http://schemas.microsoft.com/office/powerpoint/2010/main" val="2319668739"/>
              </p:ext>
            </p:extLst>
          </p:nvPr>
        </p:nvGraphicFramePr>
        <p:xfrm>
          <a:off x="12392025" y="8084256"/>
          <a:ext cx="7096125" cy="49688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 name="Plassholder for innhold 13">
            <a:extLst>
              <a:ext uri="{FF2B5EF4-FFF2-40B4-BE49-F238E27FC236}">
                <a16:creationId xmlns:a16="http://schemas.microsoft.com/office/drawing/2014/main" id="{784AB73F-E931-3620-6898-35B2365CA4E6}"/>
              </a:ext>
            </a:extLst>
          </p:cNvPr>
          <p:cNvGraphicFramePr>
            <a:graphicFrameLocks/>
          </p:cNvGraphicFramePr>
          <p:nvPr>
            <p:extLst>
              <p:ext uri="{D42A27DB-BD31-4B8C-83A1-F6EECF244321}">
                <p14:modId xmlns:p14="http://schemas.microsoft.com/office/powerpoint/2010/main" val="2283559265"/>
              </p:ext>
            </p:extLst>
          </p:nvPr>
        </p:nvGraphicFramePr>
        <p:xfrm>
          <a:off x="18009379" y="7960397"/>
          <a:ext cx="7046913" cy="48783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1014410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A9350347-D910-C692-6786-F29AC6EE521E}"/>
              </a:ext>
            </a:extLst>
          </p:cNvPr>
          <p:cNvSpPr>
            <a:spLocks noGrp="1"/>
          </p:cNvSpPr>
          <p:nvPr>
            <p:ph type="body" sz="quarter" idx="10"/>
          </p:nvPr>
        </p:nvSpPr>
        <p:spPr/>
        <p:txBody>
          <a:bodyPr/>
          <a:lstStyle/>
          <a:p>
            <a:r>
              <a:rPr lang="nb-NO"/>
              <a:t>Oppsummering av hovedfunn</a:t>
            </a:r>
          </a:p>
        </p:txBody>
      </p:sp>
    </p:spTree>
    <p:extLst>
      <p:ext uri="{BB962C8B-B14F-4D97-AF65-F5344CB8AC3E}">
        <p14:creationId xmlns:p14="http://schemas.microsoft.com/office/powerpoint/2010/main" val="41230429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BCF1-8DCF-43E1-A26D-64BF606F581D}"/>
              </a:ext>
            </a:extLst>
          </p:cNvPr>
          <p:cNvSpPr>
            <a:spLocks noGrp="1"/>
          </p:cNvSpPr>
          <p:nvPr>
            <p:ph type="title"/>
          </p:nvPr>
        </p:nvSpPr>
        <p:spPr/>
        <p:txBody>
          <a:bodyPr>
            <a:normAutofit/>
          </a:bodyPr>
          <a:lstStyle/>
          <a:p>
            <a:r>
              <a:rPr lang="en-GB" b="1" dirty="0" err="1">
                <a:latin typeface="+mj-lt"/>
              </a:rPr>
              <a:t>Oppsummering</a:t>
            </a:r>
            <a:r>
              <a:rPr lang="en-GB" b="1" dirty="0">
                <a:latin typeface="+mj-lt"/>
              </a:rPr>
              <a:t> </a:t>
            </a:r>
            <a:r>
              <a:rPr lang="en-GB" b="1" dirty="0" err="1">
                <a:latin typeface="+mj-lt"/>
              </a:rPr>
              <a:t>av</a:t>
            </a:r>
            <a:r>
              <a:rPr lang="en-GB" b="1" dirty="0">
                <a:latin typeface="+mj-lt"/>
              </a:rPr>
              <a:t> </a:t>
            </a:r>
            <a:r>
              <a:rPr lang="en-GB" b="1" dirty="0" err="1">
                <a:latin typeface="+mj-lt"/>
              </a:rPr>
              <a:t>hovedfunn</a:t>
            </a:r>
            <a:endParaRPr lang="en-US" dirty="0"/>
          </a:p>
        </p:txBody>
      </p:sp>
      <p:sp>
        <p:nvSpPr>
          <p:cNvPr id="6" name="Plassholder for innhold 5">
            <a:extLst>
              <a:ext uri="{FF2B5EF4-FFF2-40B4-BE49-F238E27FC236}">
                <a16:creationId xmlns:a16="http://schemas.microsoft.com/office/drawing/2014/main" id="{6CF9DD67-6136-065F-8C9D-27BC69A4AE20}"/>
              </a:ext>
            </a:extLst>
          </p:cNvPr>
          <p:cNvSpPr>
            <a:spLocks noGrp="1"/>
          </p:cNvSpPr>
          <p:nvPr>
            <p:ph idx="10"/>
          </p:nvPr>
        </p:nvSpPr>
        <p:spPr>
          <a:xfrm>
            <a:off x="642026" y="2026855"/>
            <a:ext cx="22339895" cy="10081550"/>
          </a:xfrm>
        </p:spPr>
        <p:txBody>
          <a:bodyPr>
            <a:noAutofit/>
          </a:bodyPr>
          <a:lstStyle/>
          <a:p>
            <a:pPr marL="0" indent="0">
              <a:buNone/>
            </a:pPr>
            <a:r>
              <a:rPr lang="nb-NO" sz="2400" b="1" dirty="0"/>
              <a:t>Forhold til sjø og kyst</a:t>
            </a:r>
            <a:br>
              <a:rPr lang="nb-NO" sz="2400" b="1" dirty="0"/>
            </a:br>
            <a:r>
              <a:rPr lang="nb-NO" sz="2400" dirty="0"/>
              <a:t>Undersøkelsen viser at sjøen og kystområdene er viktige for folk flest, men betydningen er størst blant eldre og de som bor i kystnære områder. Det er bred enighet om at kysten spiller en sentral rolle i norsk næringsliv. Kvinner og personer med høyere utdanning verdsetter kysten noe mer enn menn og de med lavere utdanning. Geografiske forskjeller er tydelige, der innbyggere i Nord-Norge har en sterkere tilknytning til kysten enn de som bor i innlandet.</a:t>
            </a:r>
          </a:p>
          <a:p>
            <a:pPr marL="0" indent="0">
              <a:buNone/>
            </a:pPr>
            <a:r>
              <a:rPr lang="nb-NO" sz="2400" b="1" dirty="0"/>
              <a:t>Båt og sikkerhet</a:t>
            </a:r>
            <a:br>
              <a:rPr lang="nb-NO" sz="2400" b="1" dirty="0"/>
            </a:br>
            <a:r>
              <a:rPr lang="nb-NO" sz="2400" dirty="0"/>
              <a:t>En betydelig andel av befolkningen eier eller disponerer båt, særlig menn, middelaldrende personer og de med høy inntekt. De fleste båteiere mener de har god nok kompetanse til å ferdes trygt på sjøen, men det er store forskjeller mellom kjønn og aldersgrupper. Samtidig uttrykker mange bekymring for dårlige </a:t>
            </a:r>
            <a:r>
              <a:rPr lang="nb-NO" sz="2400" dirty="0" err="1"/>
              <a:t>båtferdigheter</a:t>
            </a:r>
            <a:r>
              <a:rPr lang="nb-NO" sz="2400" dirty="0"/>
              <a:t> blant folk generelt, særlig de yngre. Livredningskunnskap vurderes som viktig, men relativt få føler seg trygge på at de kan redde andre i en nødsituasjon.</a:t>
            </a:r>
          </a:p>
          <a:p>
            <a:pPr marL="0" indent="0">
              <a:buNone/>
            </a:pPr>
            <a:r>
              <a:rPr lang="nb-NO" sz="2400" b="1" dirty="0"/>
              <a:t>Beredskap og sikkerhet langs kysten</a:t>
            </a:r>
            <a:br>
              <a:rPr lang="nb-NO" sz="2400" b="1" dirty="0"/>
            </a:br>
            <a:r>
              <a:rPr lang="nb-NO" sz="2400" dirty="0"/>
              <a:t>Det er stor usikkerhet rundt kystberedskapen, og en betydelig andel av respondentene vet ikke om den er god nok. Mens noen mener beredskapen fungerer tilfredsstillende, er det mange som er usikre, særlig kvinner og yngre aldersgrupper. Trygghet på sjøen er viktig for de aller fleste, men bekymringen for å ikke få hjelp ved en ulykke er størst blant kvinner, eldre og personer med lavere inntekt.</a:t>
            </a:r>
          </a:p>
          <a:p>
            <a:pPr marL="0" indent="0">
              <a:buNone/>
            </a:pPr>
            <a:r>
              <a:rPr lang="nb-NO" sz="2400" b="1" dirty="0"/>
              <a:t>Tillit og forventninger til hjelp</a:t>
            </a:r>
            <a:br>
              <a:rPr lang="nb-NO" sz="2400" b="1" dirty="0"/>
            </a:br>
            <a:r>
              <a:rPr lang="nb-NO" sz="2400" dirty="0"/>
              <a:t>Redningsselskapet har høy tillit som den viktigste aktøren for sikkerhet langs kysten, men det er også en forventning om at privatpersoner ofte må bistå i ulykker. De aller fleste forventer å få hjelp dersom de havner i en nødsituasjon på sjøen, men graden av tillit varierer etter bosted og bakgrunn. Kvinner har større tro på at Redningsselskapet har ansvar for tryggheten, mens menn i større grad ser for seg at de selv må kunne håndtere situasjoner.</a:t>
            </a:r>
          </a:p>
          <a:p>
            <a:pPr marL="0" indent="0">
              <a:buNone/>
            </a:pPr>
            <a:r>
              <a:rPr lang="nb-NO" sz="2400" b="1" dirty="0"/>
              <a:t>Finansiering og støtte til Redningsselskapet</a:t>
            </a:r>
            <a:br>
              <a:rPr lang="nb-NO" sz="2400" b="1" dirty="0"/>
            </a:br>
            <a:r>
              <a:rPr lang="nb-NO" sz="2400" dirty="0"/>
              <a:t>Flertallet mener staten bør dekke en større andel av kostnadene for Redningsselskapet, men det er usikkerhet rundt hvor finansieringen faktisk kommer fra. Mens mange tror at Redningsselskapet hovedsakelig finansieres privat, er det en utbredt oppfatning blant yngre og lavinntektsgrupper om at staten burde ta et større ansvar. Kun en mindre del av befolkningen er villig til å bidra økonomisk til kystberedskapen, men blant dem som støtter Redningsselskapet, er det sterk oppslutning om at deres bidrag er viktig. Samlet sett anses Redningsselskapet som svært viktig for kystberedskapen av et stort flertall, men oppslutningen er tydelig sterkest blant eldre, folk bosatt i kystnære områder og personer med høyere inntekt. </a:t>
            </a:r>
          </a:p>
          <a:p>
            <a:pPr marL="0" indent="0">
              <a:buNone/>
            </a:pPr>
            <a:r>
              <a:rPr lang="nb-NO" sz="2400" b="1" dirty="0"/>
              <a:t>Konklusjon</a:t>
            </a:r>
            <a:br>
              <a:rPr lang="nb-NO" sz="2400" b="1" dirty="0"/>
            </a:br>
            <a:r>
              <a:rPr lang="nb-NO" sz="2400" dirty="0"/>
              <a:t>Undersøkelsen viser at sjøen og kysten har stor betydning for befolkningen, men at kunnskap om sikkerhet og beredskap varierer. Mange eier båt, men det er en viss bekymring knyttet til </a:t>
            </a:r>
            <a:r>
              <a:rPr lang="nb-NO" sz="2400" dirty="0" err="1"/>
              <a:t>båtferdigheter</a:t>
            </a:r>
            <a:r>
              <a:rPr lang="nb-NO" sz="2400" dirty="0"/>
              <a:t> og evnen til å håndtere nødsituasjoner. Redningsselskapet nyter høy tillit og er svært viktig for kystberedskapen, men det er også en forventning om at privatpersoner må hjelpe til ved ulykker. Samtidig er det usikkerhet rundt finansieringen av kystberedskapen, og mens mange ønsker økt statlig støtte, er det få som selv er villige til å bidra økonomisk.</a:t>
            </a:r>
          </a:p>
          <a:p>
            <a:pPr marL="0" indent="0">
              <a:buNone/>
            </a:pPr>
            <a:endParaRPr lang="nb-NO" sz="900" dirty="0"/>
          </a:p>
        </p:txBody>
      </p:sp>
    </p:spTree>
    <p:extLst>
      <p:ext uri="{BB962C8B-B14F-4D97-AF65-F5344CB8AC3E}">
        <p14:creationId xmlns:p14="http://schemas.microsoft.com/office/powerpoint/2010/main" val="1978646532"/>
      </p:ext>
    </p:extLst>
  </p:cSld>
  <p:clrMapOvr>
    <a:masterClrMapping/>
  </p:clrMapOvr>
  <p:transition spd="med"/>
</p:sld>
</file>

<file path=ppt/theme/theme1.xml><?xml version="1.0" encoding="utf-8"?>
<a:theme xmlns:a="http://schemas.openxmlformats.org/drawingml/2006/main" name="2_Black">
  <a:themeElements>
    <a:clrScheme name="Respons standard malfarger">
      <a:dk1>
        <a:sysClr val="windowText" lastClr="000000"/>
      </a:dk1>
      <a:lt1>
        <a:sysClr val="window" lastClr="FFFFFF"/>
      </a:lt1>
      <a:dk2>
        <a:srgbClr val="44546A"/>
      </a:dk2>
      <a:lt2>
        <a:srgbClr val="E7E6E6"/>
      </a:lt2>
      <a:accent1>
        <a:srgbClr val="D94A94"/>
      </a:accent1>
      <a:accent2>
        <a:srgbClr val="3D4A9A"/>
      </a:accent2>
      <a:accent3>
        <a:srgbClr val="52AAE0"/>
      </a:accent3>
      <a:accent4>
        <a:srgbClr val="3EB074"/>
      </a:accent4>
      <a:accent5>
        <a:srgbClr val="FFEA5E"/>
      </a:accent5>
      <a:accent6>
        <a:srgbClr val="E83F45"/>
      </a:accent6>
      <a:hlink>
        <a:srgbClr val="61C3DB"/>
      </a:hlink>
      <a:folHlink>
        <a:srgbClr val="D690A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d62bf22-67a3-48e8-9a7b-168a9d066e6b">
      <UserInfo>
        <DisplayName>Eline Meyer</DisplayName>
        <AccountId>14</AccountId>
        <AccountType/>
      </UserInfo>
      <UserInfo>
        <DisplayName>Erik Tveit</DisplayName>
        <AccountId>92</AccountId>
        <AccountType/>
      </UserInfo>
      <UserInfo>
        <DisplayName>Anne Gretteberg Meyer</DisplayName>
        <AccountId>18</AccountId>
        <AccountType/>
      </UserInfo>
    </SharedWithUsers>
    <lcf76f155ced4ddcb4097134ff3c332f xmlns="4c8da0b8-70d7-475d-899d-f40c64c98e01">
      <Terms xmlns="http://schemas.microsoft.com/office/infopath/2007/PartnerControls"/>
    </lcf76f155ced4ddcb4097134ff3c332f>
    <TaxCatchAll xmlns="cd62bf22-67a3-48e8-9a7b-168a9d066e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0DCCD35CB9D8C4CAECB9819014009F1" ma:contentTypeVersion="20" ma:contentTypeDescription="Opprett et nytt dokument." ma:contentTypeScope="" ma:versionID="e3c374b058e5f358402441f1896b8c79">
  <xsd:schema xmlns:xsd="http://www.w3.org/2001/XMLSchema" xmlns:xs="http://www.w3.org/2001/XMLSchema" xmlns:p="http://schemas.microsoft.com/office/2006/metadata/properties" xmlns:ns2="4c8da0b8-70d7-475d-899d-f40c64c98e01" xmlns:ns3="cd62bf22-67a3-48e8-9a7b-168a9d066e6b" targetNamespace="http://schemas.microsoft.com/office/2006/metadata/properties" ma:root="true" ma:fieldsID="ca15aca892305614ec53baf0d6e3203c" ns2:_="" ns3:_="">
    <xsd:import namespace="4c8da0b8-70d7-475d-899d-f40c64c98e01"/>
    <xsd:import namespace="cd62bf22-67a3-48e8-9a7b-168a9d066e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da0b8-70d7-475d-899d-f40c64c9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44d0cb33-5511-45eb-bb1d-5f55490235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62bf22-67a3-48e8-9a7b-168a9d066e6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7b104ba-ae48-4296-b491-cf0396b85abb}" ma:internalName="TaxCatchAll" ma:showField="CatchAllData" ma:web="cd62bf22-67a3-48e8-9a7b-168a9d066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29DA7-E9DF-4D9B-BB89-52F8B6635C2F}">
  <ds:schemaRefs>
    <ds:schemaRef ds:uri="http://schemas.microsoft.com/sharepoint/v3/contenttype/forms"/>
  </ds:schemaRefs>
</ds:datastoreItem>
</file>

<file path=customXml/itemProps2.xml><?xml version="1.0" encoding="utf-8"?>
<ds:datastoreItem xmlns:ds="http://schemas.openxmlformats.org/officeDocument/2006/customXml" ds:itemID="{F3C109E3-DDA0-421B-9149-874ED2492EB4}">
  <ds:schemaRefs>
    <ds:schemaRef ds:uri="http://purl.org/dc/terms/"/>
    <ds:schemaRef ds:uri="http://schemas.openxmlformats.org/package/2006/metadata/core-properties"/>
    <ds:schemaRef ds:uri="http://schemas.microsoft.com/office/2006/documentManagement/types"/>
    <ds:schemaRef ds:uri="cd62bf22-67a3-48e8-9a7b-168a9d066e6b"/>
    <ds:schemaRef ds:uri="http://schemas.microsoft.com/office/infopath/2007/PartnerControls"/>
    <ds:schemaRef ds:uri="http://purl.org/dc/elements/1.1/"/>
    <ds:schemaRef ds:uri="http://schemas.microsoft.com/office/2006/metadata/properties"/>
    <ds:schemaRef ds:uri="4c8da0b8-70d7-475d-899d-f40c64c98e01"/>
    <ds:schemaRef ds:uri="http://www.w3.org/XML/1998/namespace"/>
    <ds:schemaRef ds:uri="http://purl.org/dc/dcmitype/"/>
  </ds:schemaRefs>
</ds:datastoreItem>
</file>

<file path=customXml/itemProps3.xml><?xml version="1.0" encoding="utf-8"?>
<ds:datastoreItem xmlns:ds="http://schemas.openxmlformats.org/officeDocument/2006/customXml" ds:itemID="{FB8B7C77-A8BC-40D1-A8D5-67E9F9B17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da0b8-70d7-475d-899d-f40c64c98e01"/>
    <ds:schemaRef ds:uri="cd62bf22-67a3-48e8-9a7b-168a9d066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16222</TotalTime>
  <Words>7064</Words>
  <Application>Microsoft Office PowerPoint</Application>
  <PresentationFormat>Egendefinert</PresentationFormat>
  <Paragraphs>319</Paragraphs>
  <Slides>37</Slides>
  <Notes>15</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37</vt:i4>
      </vt:variant>
    </vt:vector>
  </HeadingPairs>
  <TitlesOfParts>
    <vt:vector size="46" baseType="lpstr">
      <vt:lpstr>Arial</vt:lpstr>
      <vt:lpstr>Arial (Headings)</vt:lpstr>
      <vt:lpstr>Arial Nova Light</vt:lpstr>
      <vt:lpstr>Courier New</vt:lpstr>
      <vt:lpstr>Google Sans</vt:lpstr>
      <vt:lpstr>Helvetica Neue</vt:lpstr>
      <vt:lpstr>HurmeGeometricSans3 Light</vt:lpstr>
      <vt:lpstr>Wingdings</vt:lpstr>
      <vt:lpstr>2_Black</vt:lpstr>
      <vt:lpstr>Trigger Redningsselskapet</vt:lpstr>
      <vt:lpstr>PowerPoint-presentasjon</vt:lpstr>
      <vt:lpstr>Om undersøkelsen</vt:lpstr>
      <vt:lpstr>Innhold i rapporten</vt:lpstr>
      <vt:lpstr>Spørsmål i undersøkelsen</vt:lpstr>
      <vt:lpstr>PowerPoint-presentasjon</vt:lpstr>
      <vt:lpstr>Demografisk fordeling</vt:lpstr>
      <vt:lpstr>PowerPoint-presentasjon</vt:lpstr>
      <vt:lpstr>Oppsummering av hovedfunn</vt:lpstr>
      <vt:lpstr>PowerPoint-presentasjon</vt:lpstr>
      <vt:lpstr>69 % mener sjøen og kystområdene er viktige, med høyest betydning blant eldre og kystnære områder</vt:lpstr>
      <vt:lpstr>Nesten alle, 97 %, mener kysten er en viktig del av norsk næringsliv</vt:lpstr>
      <vt:lpstr>PowerPoint-presentasjon</vt:lpstr>
      <vt:lpstr>30 % eier eller disponerer båt, med høyest andel blant menn, middelaldrende, høyinntektsgrupper og bygdeboere</vt:lpstr>
      <vt:lpstr>67 % av båteiere mener de har god nok kompetanse, med høyest andel blant menn, eldre og høyinntektsgrupper</vt:lpstr>
      <vt:lpstr>31 % mener dårlige båtferdigheter utgjør en sikkerhetsrisiko, med størst bekymring blant unge og høyinntektsgrupper</vt:lpstr>
      <vt:lpstr>35 % mener de kan redde andre ved ulykker, med høyest selvtillit blant menn, middelaldrende og høyinntektsgrupper</vt:lpstr>
      <vt:lpstr>PowerPoint-presentasjon</vt:lpstr>
      <vt:lpstr>Mange er usikre på kystberedskapen: 33 % svarer «vet ikke», mens 34 % mener den er god nok</vt:lpstr>
      <vt:lpstr>65 % mener god kystberedskap er viktig, med høyest oppslutning i kystnære områder og blant middelaldrende</vt:lpstr>
      <vt:lpstr>19 % er bekymret for å få assistanse på sjøen, med høyest bekymring blant kvinner, eldre og lavinntektsgrupper</vt:lpstr>
      <vt:lpstr>94 % mener trygghet på sjøen er viktig, med små variasjoner på tvers av kjønn, alder og økonomi</vt:lpstr>
      <vt:lpstr>88 % forventer hjelp ved ulykker på sjøen, med høyest tillit i storbyer og blant kvinner</vt:lpstr>
      <vt:lpstr>Redningsselskapet har størst tillit til både ansvar og bistand, mens privatpersoner også sees som sannsynlig hjelp</vt:lpstr>
      <vt:lpstr>PowerPoint-presentasjon</vt:lpstr>
      <vt:lpstr>Eldre, menn og høyinntektsgrupper er mest villige til å bidra økonomisk til kystberedskapen</vt:lpstr>
      <vt:lpstr>Sterk støtte til Redningsselskapet (91 %) – viktigst for eldre og kystnære områder</vt:lpstr>
      <vt:lpstr>Et stort flertall (77 %) tror Redningsselskapet finansieres privat, mens yngre og lavinntektsgrupper har større tro på offentlig støtte</vt:lpstr>
      <vt:lpstr>64 % ønsker at staten skal dekke mesteparten av Redningsselskapets kostnader, med høyest støtte blant kvinner og eldre</vt:lpstr>
      <vt:lpstr>22 % bidrar aktivt til Redningsselskapet, med høyest engasjement blant eldre og høyinntektsgrupper</vt:lpstr>
      <vt:lpstr>Sterk oppslutning om viktigheten av eget bidrag til Redningsselskapet (78 %)</vt:lpstr>
      <vt:lpstr>PowerPoint-presentasjon</vt:lpstr>
      <vt:lpstr>Analysebeskrivelse</vt:lpstr>
      <vt:lpstr>Feilmarginen krymper med større utvalg</vt:lpstr>
      <vt:lpstr>Feilmarginer for ulike svarfordelinger Svarandelen på et spørsmål påvirker hvor stor feilmarginen er ved en gitt basestørrelse (antall respondenter). </vt:lpstr>
      <vt:lpstr>Betydningen av feilmarginen i praksis</vt:lpstr>
      <vt:lpstr>Lykke til! Morten Island morteni@responsanalyse.no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Gretteberg Meyer</dc:creator>
  <cp:lastModifiedBy>Morten Island</cp:lastModifiedBy>
  <cp:revision>76</cp:revision>
  <dcterms:modified xsi:type="dcterms:W3CDTF">2025-03-12T10:05:46Z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0x01010070DCCD35CB9D8C4CAECB9819014009F1</vt:lpwstr>
  </property>
  <property fmtid="{D5CDD505-2E9C-101B-9397-08002B2CF9AE}" pid="3" name="MediaServiceImageTags">
    <vt:lpwstr/>
  </property>
</Properties>
</file>