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0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6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60" r:id="rId4"/>
    <p:sldId id="1282" r:id="rId5"/>
    <p:sldId id="1215" r:id="rId6"/>
    <p:sldId id="261" r:id="rId7"/>
    <p:sldId id="1270" r:id="rId8"/>
    <p:sldId id="1271" r:id="rId9"/>
    <p:sldId id="1272" r:id="rId10"/>
    <p:sldId id="1273" r:id="rId11"/>
    <p:sldId id="1285" r:id="rId12"/>
    <p:sldId id="1283" r:id="rId13"/>
    <p:sldId id="304" r:id="rId14"/>
    <p:sldId id="1274" r:id="rId15"/>
    <p:sldId id="1275" r:id="rId16"/>
    <p:sldId id="1290" r:id="rId17"/>
    <p:sldId id="1291" r:id="rId18"/>
    <p:sldId id="1276" r:id="rId19"/>
    <p:sldId id="1284" r:id="rId20"/>
    <p:sldId id="1277" r:id="rId21"/>
    <p:sldId id="1278" r:id="rId22"/>
    <p:sldId id="1279" r:id="rId23"/>
    <p:sldId id="1286" r:id="rId24"/>
    <p:sldId id="1287" r:id="rId25"/>
    <p:sldId id="1243" r:id="rId26"/>
    <p:sldId id="1288" r:id="rId27"/>
    <p:sldId id="1280" r:id="rId28"/>
    <p:sldId id="1281" r:id="rId29"/>
    <p:sldId id="303" r:id="rId30"/>
  </p:sldIdLst>
  <p:sldSz cx="12192000" cy="6858000"/>
  <p:notesSz cx="6786563" cy="99187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B2834F-29C4-4EBC-99BA-5ADFAEC8B373}" name="Marius A Flaget" initials="MAF" userId="eea6d18fc222867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Egel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656565"/>
    <a:srgbClr val="D38381"/>
    <a:srgbClr val="656567"/>
    <a:srgbClr val="FFB9B9"/>
    <a:srgbClr val="EF3E42"/>
    <a:srgbClr val="EE3A43"/>
    <a:srgbClr val="A6A6A6"/>
    <a:srgbClr val="FFFF9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0" autoAdjust="0"/>
    <p:restoredTop sz="96247" autoAdjust="0"/>
  </p:normalViewPr>
  <p:slideViewPr>
    <p:cSldViewPr snapToGrid="0">
      <p:cViewPr varScale="1">
        <p:scale>
          <a:sx n="77" d="100"/>
          <a:sy n="77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racon" userId="aa2ea1d9-9d70-4e0b-abf2-b435a18de7d1" providerId="ADAL" clId="{464B0ED0-8993-40C8-A9D0-825D7665D46F}"/>
    <pc:docChg chg="undo custSel addSld delSld modSld sldOrd addMainMaster delMainMaster">
      <pc:chgData name="Adrian Pracon" userId="aa2ea1d9-9d70-4e0b-abf2-b435a18de7d1" providerId="ADAL" clId="{464B0ED0-8993-40C8-A9D0-825D7665D46F}" dt="2023-10-31T12:04:19.756" v="144" actId="313"/>
      <pc:docMkLst>
        <pc:docMk/>
      </pc:docMkLst>
      <pc:sldChg chg="add del">
        <pc:chgData name="Adrian Pracon" userId="aa2ea1d9-9d70-4e0b-abf2-b435a18de7d1" providerId="ADAL" clId="{464B0ED0-8993-40C8-A9D0-825D7665D46F}" dt="2023-10-24T15:56:36.933" v="7"/>
        <pc:sldMkLst>
          <pc:docMk/>
          <pc:sldMk cId="3633333066" sldId="258"/>
        </pc:sldMkLst>
      </pc:sldChg>
      <pc:sldChg chg="modSp mod">
        <pc:chgData name="Adrian Pracon" userId="aa2ea1d9-9d70-4e0b-abf2-b435a18de7d1" providerId="ADAL" clId="{464B0ED0-8993-40C8-A9D0-825D7665D46F}" dt="2023-10-31T12:04:19.756" v="144" actId="313"/>
        <pc:sldMkLst>
          <pc:docMk/>
          <pc:sldMk cId="2001239862" sldId="259"/>
        </pc:sldMkLst>
        <pc:spChg chg="mod">
          <ac:chgData name="Adrian Pracon" userId="aa2ea1d9-9d70-4e0b-abf2-b435a18de7d1" providerId="ADAL" clId="{464B0ED0-8993-40C8-A9D0-825D7665D46F}" dt="2023-10-31T12:04:19.756" v="144" actId="313"/>
          <ac:spMkLst>
            <pc:docMk/>
            <pc:sldMk cId="2001239862" sldId="259"/>
            <ac:spMk id="3" creationId="{9F03799C-CBAF-35A9-9AF4-DE5AA7B729DD}"/>
          </ac:spMkLst>
        </pc:spChg>
      </pc:sldChg>
      <pc:sldChg chg="add del ord">
        <pc:chgData name="Adrian Pracon" userId="aa2ea1d9-9d70-4e0b-abf2-b435a18de7d1" providerId="ADAL" clId="{464B0ED0-8993-40C8-A9D0-825D7665D46F}" dt="2023-10-24T15:56:13.511" v="5" actId="27028"/>
        <pc:sldMkLst>
          <pc:docMk/>
          <pc:sldMk cId="1616029354" sldId="1292"/>
        </pc:sldMkLst>
      </pc:sldChg>
      <pc:sldMasterChg chg="add del addSldLayout delSldLayout">
        <pc:chgData name="Adrian Pracon" userId="aa2ea1d9-9d70-4e0b-abf2-b435a18de7d1" providerId="ADAL" clId="{464B0ED0-8993-40C8-A9D0-825D7665D46F}" dt="2023-10-24T15:56:13.511" v="5" actId="27028"/>
        <pc:sldMasterMkLst>
          <pc:docMk/>
          <pc:sldMasterMk cId="974597476" sldId="2147483700"/>
        </pc:sldMasterMkLst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42830766" sldId="2147483701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672348661" sldId="2147483702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602535083" sldId="2147483703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626207273" sldId="2147483706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574251988" sldId="2147483708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645447286" sldId="2147483709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619043131" sldId="2147483710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898849711" sldId="2147483711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395799937" sldId="2147483712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472537732" sldId="2147483713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457511648" sldId="2147483714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438661138" sldId="2147483715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404655644" sldId="2147483716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696367060" sldId="2147483717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729917073" sldId="2147483723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13895454" sldId="2147483724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005001141" sldId="2147483725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312534879" sldId="2147483726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488626950" sldId="2147483727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405554297" sldId="2147483728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559269436" sldId="2147483729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301323273" sldId="2147483730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786504802" sldId="2147483731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116710502" sldId="2147483734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4041050229" sldId="2147483735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276108807" sldId="2147483737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161823999" sldId="2147483739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214642618" sldId="2147483741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752701700" sldId="2147483743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199745301" sldId="2147483744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815902635" sldId="2147483746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680678116" sldId="2147483747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2481757991" sldId="2147483748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914265487" sldId="2147483749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786693448" sldId="2147483750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3843875891" sldId="2147483751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4263746568" sldId="2147483752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529145867" sldId="2147483753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687788440" sldId="2147483754"/>
          </pc:sldLayoutMkLst>
        </pc:sldLayoutChg>
        <pc:sldLayoutChg chg="add del">
          <pc:chgData name="Adrian Pracon" userId="aa2ea1d9-9d70-4e0b-abf2-b435a18de7d1" providerId="ADAL" clId="{464B0ED0-8993-40C8-A9D0-825D7665D46F}" dt="2023-10-24T15:56:13.511" v="5" actId="27028"/>
          <pc:sldLayoutMkLst>
            <pc:docMk/>
            <pc:sldMasterMk cId="974597476" sldId="2147483700"/>
            <pc:sldLayoutMk cId="1634133127" sldId="2147483755"/>
          </pc:sldLayoutMkLst>
        </pc:sldLayoutChg>
      </pc:sldMasterChg>
    </pc:docChg>
  </pc:docChgLst>
  <pc:docChgLst>
    <pc:chgData name="Adrian Pracon" userId="aa2ea1d9-9d70-4e0b-abf2-b435a18de7d1" providerId="ADAL" clId="{1A8C2B1C-283C-492E-A030-5A2D06BBC773}"/>
    <pc:docChg chg="modSld">
      <pc:chgData name="Adrian Pracon" userId="aa2ea1d9-9d70-4e0b-abf2-b435a18de7d1" providerId="ADAL" clId="{1A8C2B1C-283C-492E-A030-5A2D06BBC773}" dt="2023-10-27T09:00:50.693" v="3" actId="20577"/>
      <pc:docMkLst>
        <pc:docMk/>
      </pc:docMkLst>
      <pc:sldChg chg="modSp mod">
        <pc:chgData name="Adrian Pracon" userId="aa2ea1d9-9d70-4e0b-abf2-b435a18de7d1" providerId="ADAL" clId="{1A8C2B1C-283C-492E-A030-5A2D06BBC773}" dt="2023-10-27T09:00:50.693" v="3" actId="20577"/>
        <pc:sldMkLst>
          <pc:docMk/>
          <pc:sldMk cId="448254171" sldId="1275"/>
        </pc:sldMkLst>
        <pc:spChg chg="mod">
          <ac:chgData name="Adrian Pracon" userId="aa2ea1d9-9d70-4e0b-abf2-b435a18de7d1" providerId="ADAL" clId="{1A8C2B1C-283C-492E-A030-5A2D06BBC773}" dt="2023-10-27T09:00:50.693" v="3" actId="20577"/>
          <ac:spMkLst>
            <pc:docMk/>
            <pc:sldMk cId="448254171" sldId="1275"/>
            <ac:spMk id="3" creationId="{ABD2690E-385D-ABA1-6743-2861C556D7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'Ark1'!$A$2:$A$20</c:f>
              <c:strCache>
                <c:ptCount val="19"/>
                <c:pt idx="0">
                  <c:v>Polen</c:v>
                </c:pt>
                <c:pt idx="1">
                  <c:v>Ukraina</c:v>
                </c:pt>
                <c:pt idx="2">
                  <c:v>Hviterussland</c:v>
                </c:pt>
                <c:pt idx="3">
                  <c:v>Latvia</c:v>
                </c:pt>
                <c:pt idx="4">
                  <c:v>Sverige</c:v>
                </c:pt>
                <c:pt idx="5">
                  <c:v>Romania</c:v>
                </c:pt>
                <c:pt idx="6">
                  <c:v>Tsjekkia</c:v>
                </c:pt>
                <c:pt idx="7">
                  <c:v>Nederland</c:v>
                </c:pt>
                <c:pt idx="8">
                  <c:v>Danmark</c:v>
                </c:pt>
                <c:pt idx="9">
                  <c:v>Litauen</c:v>
                </c:pt>
                <c:pt idx="10">
                  <c:v>Serbia</c:v>
                </c:pt>
                <c:pt idx="11">
                  <c:v>Tyskland</c:v>
                </c:pt>
                <c:pt idx="12">
                  <c:v>Slovakia</c:v>
                </c:pt>
                <c:pt idx="13">
                  <c:v>Estland</c:v>
                </c:pt>
                <c:pt idx="14">
                  <c:v>Russland</c:v>
                </c:pt>
                <c:pt idx="15">
                  <c:v>Makedonia</c:v>
                </c:pt>
                <c:pt idx="16">
                  <c:v>Bosnia</c:v>
                </c:pt>
                <c:pt idx="17">
                  <c:v>Filippinene</c:v>
                </c:pt>
                <c:pt idx="18">
                  <c:v>Annet</c:v>
                </c:pt>
              </c:strCache>
            </c:strRef>
          </c:cat>
          <c:val>
            <c:numRef>
              <c:f>'Ark1'!$B$2:$B$20</c:f>
              <c:numCache>
                <c:formatCode>0%</c:formatCode>
                <c:ptCount val="19"/>
                <c:pt idx="0">
                  <c:v>0.30982367758186397</c:v>
                </c:pt>
                <c:pt idx="1">
                  <c:v>0.16624685138539</c:v>
                </c:pt>
                <c:pt idx="2">
                  <c:v>8.5642317380352606E-2</c:v>
                </c:pt>
                <c:pt idx="3">
                  <c:v>7.5566750629722901E-2</c:v>
                </c:pt>
                <c:pt idx="4">
                  <c:v>7.0528967254408104E-2</c:v>
                </c:pt>
                <c:pt idx="5">
                  <c:v>6.0453400503778301E-2</c:v>
                </c:pt>
                <c:pt idx="6">
                  <c:v>3.0226700251889199E-2</c:v>
                </c:pt>
                <c:pt idx="7">
                  <c:v>2.77078085642317E-2</c:v>
                </c:pt>
                <c:pt idx="8">
                  <c:v>1.7632241813602002E-2</c:v>
                </c:pt>
                <c:pt idx="9">
                  <c:v>1.7632241813602002E-2</c:v>
                </c:pt>
                <c:pt idx="10">
                  <c:v>1.7632241813602002E-2</c:v>
                </c:pt>
                <c:pt idx="11">
                  <c:v>1.7632241813602002E-2</c:v>
                </c:pt>
                <c:pt idx="12">
                  <c:v>1.51133501259446E-2</c:v>
                </c:pt>
                <c:pt idx="13">
                  <c:v>1.2594458438287199E-2</c:v>
                </c:pt>
                <c:pt idx="14">
                  <c:v>1.2594458438287199E-2</c:v>
                </c:pt>
                <c:pt idx="15">
                  <c:v>7.5566750629722903E-3</c:v>
                </c:pt>
                <c:pt idx="16">
                  <c:v>5.0377833753148605E-3</c:v>
                </c:pt>
                <c:pt idx="17">
                  <c:v>5.0377833753148605E-3</c:v>
                </c:pt>
                <c:pt idx="1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'Ark1'!$A$2:$A$20</c:f>
              <c:strCache>
                <c:ptCount val="19"/>
                <c:pt idx="0">
                  <c:v>Polen</c:v>
                </c:pt>
                <c:pt idx="1">
                  <c:v>Ukraina</c:v>
                </c:pt>
                <c:pt idx="2">
                  <c:v>Hviterussland</c:v>
                </c:pt>
                <c:pt idx="3">
                  <c:v>Latvia</c:v>
                </c:pt>
                <c:pt idx="4">
                  <c:v>Sverige</c:v>
                </c:pt>
                <c:pt idx="5">
                  <c:v>Romania</c:v>
                </c:pt>
                <c:pt idx="6">
                  <c:v>Tsjekkia</c:v>
                </c:pt>
                <c:pt idx="7">
                  <c:v>Nederland</c:v>
                </c:pt>
                <c:pt idx="8">
                  <c:v>Danmark</c:v>
                </c:pt>
                <c:pt idx="9">
                  <c:v>Litauen</c:v>
                </c:pt>
                <c:pt idx="10">
                  <c:v>Serbia</c:v>
                </c:pt>
                <c:pt idx="11">
                  <c:v>Tyskland</c:v>
                </c:pt>
                <c:pt idx="12">
                  <c:v>Slovakia</c:v>
                </c:pt>
                <c:pt idx="13">
                  <c:v>Estland</c:v>
                </c:pt>
                <c:pt idx="14">
                  <c:v>Russland</c:v>
                </c:pt>
                <c:pt idx="15">
                  <c:v>Makedonia</c:v>
                </c:pt>
                <c:pt idx="16">
                  <c:v>Bosnia</c:v>
                </c:pt>
                <c:pt idx="17">
                  <c:v>Filippinene</c:v>
                </c:pt>
                <c:pt idx="18">
                  <c:v>Annet</c:v>
                </c:pt>
              </c:strCache>
            </c:strRef>
          </c:cat>
          <c:val>
            <c:numRef>
              <c:f>'Ark1'!$C$2:$C$20</c:f>
              <c:numCache>
                <c:formatCode>0%</c:formatCode>
                <c:ptCount val="19"/>
                <c:pt idx="0">
                  <c:v>0.21</c:v>
                </c:pt>
                <c:pt idx="1">
                  <c:v>0.21</c:v>
                </c:pt>
                <c:pt idx="2">
                  <c:v>0.09</c:v>
                </c:pt>
                <c:pt idx="3">
                  <c:v>0.02</c:v>
                </c:pt>
                <c:pt idx="4">
                  <c:v>0.08</c:v>
                </c:pt>
                <c:pt idx="5">
                  <c:v>0.1</c:v>
                </c:pt>
                <c:pt idx="6">
                  <c:v>0.04</c:v>
                </c:pt>
                <c:pt idx="7">
                  <c:v>0.01</c:v>
                </c:pt>
                <c:pt idx="8">
                  <c:v>0.02</c:v>
                </c:pt>
                <c:pt idx="9">
                  <c:v>0.04</c:v>
                </c:pt>
                <c:pt idx="10">
                  <c:v>0</c:v>
                </c:pt>
                <c:pt idx="11">
                  <c:v>0.04</c:v>
                </c:pt>
                <c:pt idx="12">
                  <c:v>0.02</c:v>
                </c:pt>
                <c:pt idx="13">
                  <c:v>0.03</c:v>
                </c:pt>
                <c:pt idx="14">
                  <c:v>0.01</c:v>
                </c:pt>
                <c:pt idx="15">
                  <c:v>0.01</c:v>
                </c:pt>
                <c:pt idx="16">
                  <c:v>0</c:v>
                </c:pt>
                <c:pt idx="17">
                  <c:v>0</c:v>
                </c:pt>
                <c:pt idx="1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'Ark1'!$A$2:$A$20</c:f>
              <c:strCache>
                <c:ptCount val="19"/>
                <c:pt idx="0">
                  <c:v>Polen</c:v>
                </c:pt>
                <c:pt idx="1">
                  <c:v>Ukraina</c:v>
                </c:pt>
                <c:pt idx="2">
                  <c:v>Hviterussland</c:v>
                </c:pt>
                <c:pt idx="3">
                  <c:v>Latvia</c:v>
                </c:pt>
                <c:pt idx="4">
                  <c:v>Sverige</c:v>
                </c:pt>
                <c:pt idx="5">
                  <c:v>Romania</c:v>
                </c:pt>
                <c:pt idx="6">
                  <c:v>Tsjekkia</c:v>
                </c:pt>
                <c:pt idx="7">
                  <c:v>Nederland</c:v>
                </c:pt>
                <c:pt idx="8">
                  <c:v>Danmark</c:v>
                </c:pt>
                <c:pt idx="9">
                  <c:v>Litauen</c:v>
                </c:pt>
                <c:pt idx="10">
                  <c:v>Serbia</c:v>
                </c:pt>
                <c:pt idx="11">
                  <c:v>Tyskland</c:v>
                </c:pt>
                <c:pt idx="12">
                  <c:v>Slovakia</c:v>
                </c:pt>
                <c:pt idx="13">
                  <c:v>Estland</c:v>
                </c:pt>
                <c:pt idx="14">
                  <c:v>Russland</c:v>
                </c:pt>
                <c:pt idx="15">
                  <c:v>Makedonia</c:v>
                </c:pt>
                <c:pt idx="16">
                  <c:v>Bosnia</c:v>
                </c:pt>
                <c:pt idx="17">
                  <c:v>Filippinene</c:v>
                </c:pt>
                <c:pt idx="18">
                  <c:v>Annet</c:v>
                </c:pt>
              </c:strCache>
            </c:strRef>
          </c:cat>
          <c:val>
            <c:numRef>
              <c:f>'Ark1'!$D$2:$D$20</c:f>
              <c:numCache>
                <c:formatCode>0%</c:formatCode>
                <c:ptCount val="19"/>
                <c:pt idx="0">
                  <c:v>0.26</c:v>
                </c:pt>
                <c:pt idx="1">
                  <c:v>0.15</c:v>
                </c:pt>
                <c:pt idx="2">
                  <c:v>0.01</c:v>
                </c:pt>
                <c:pt idx="3">
                  <c:v>0.04</c:v>
                </c:pt>
                <c:pt idx="4">
                  <c:v>0.05</c:v>
                </c:pt>
                <c:pt idx="5">
                  <c:v>0.08</c:v>
                </c:pt>
                <c:pt idx="6">
                  <c:v>0.01</c:v>
                </c:pt>
                <c:pt idx="7">
                  <c:v>0</c:v>
                </c:pt>
                <c:pt idx="8">
                  <c:v>0.03</c:v>
                </c:pt>
                <c:pt idx="9">
                  <c:v>0.06</c:v>
                </c:pt>
                <c:pt idx="10">
                  <c:v>0.02</c:v>
                </c:pt>
                <c:pt idx="11">
                  <c:v>0.04</c:v>
                </c:pt>
                <c:pt idx="12">
                  <c:v>0.03</c:v>
                </c:pt>
                <c:pt idx="13">
                  <c:v>0.01</c:v>
                </c:pt>
                <c:pt idx="14">
                  <c:v>0.06</c:v>
                </c:pt>
                <c:pt idx="15">
                  <c:v>0.01</c:v>
                </c:pt>
                <c:pt idx="16">
                  <c:v>0.01</c:v>
                </c:pt>
                <c:pt idx="17">
                  <c:v>0.02</c:v>
                </c:pt>
                <c:pt idx="1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Hviterussland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3.2258064516128997E-2</c:v>
                </c:pt>
                <c:pt idx="1">
                  <c:v>9.6774193548387094E-2</c:v>
                </c:pt>
                <c:pt idx="2">
                  <c:v>0.77419354838709697</c:v>
                </c:pt>
                <c:pt idx="3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0.107142857142857</c:v>
                </c:pt>
                <c:pt idx="1">
                  <c:v>0.25</c:v>
                </c:pt>
                <c:pt idx="2">
                  <c:v>0.53571428571428603</c:v>
                </c:pt>
                <c:pt idx="3">
                  <c:v>0.107142857142857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8.4745762711864406E-3</c:v>
                </c:pt>
                <c:pt idx="1">
                  <c:v>0.483050847457627</c:v>
                </c:pt>
                <c:pt idx="2">
                  <c:v>0.40677966101694901</c:v>
                </c:pt>
                <c:pt idx="3">
                  <c:v>0.101694915254237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'Ark1'!$E$2:$E$5</c:f>
              <c:numCache>
                <c:formatCode>0%</c:formatCode>
                <c:ptCount val="4"/>
                <c:pt idx="0">
                  <c:v>0.125</c:v>
                </c:pt>
                <c:pt idx="1">
                  <c:v>4.1666666666666699E-2</c:v>
                </c:pt>
                <c:pt idx="2">
                  <c:v>0.54166666666666696</c:v>
                </c:pt>
                <c:pt idx="3">
                  <c:v>0.29166666666666702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A-4C4A-BD00-FFC8ECB65217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'Ark1'!$F$2:$F$5</c:f>
              <c:numCache>
                <c:formatCode>0%</c:formatCode>
                <c:ptCount val="4"/>
                <c:pt idx="0">
                  <c:v>0</c:v>
                </c:pt>
                <c:pt idx="1">
                  <c:v>3.7037037037037E-2</c:v>
                </c:pt>
                <c:pt idx="2">
                  <c:v>0.296296296296296</c:v>
                </c:pt>
                <c:pt idx="3">
                  <c:v>0.66666666666666696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A-4C4A-BD00-FFC8ECB65217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Tsjekkia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'Ark1'!$G$2:$G$5</c:f>
              <c:numCache>
                <c:formatCode>0%</c:formatCode>
                <c:ptCount val="4"/>
                <c:pt idx="0">
                  <c:v>0.18181818181818202</c:v>
                </c:pt>
                <c:pt idx="1">
                  <c:v>0.54545454545454497</c:v>
                </c:pt>
                <c:pt idx="2">
                  <c:v>0.27272727272727298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A-4C4A-BD00-FFC8ECB65217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1000 eller mindre</c:v>
                </c:pt>
                <c:pt idx="1">
                  <c:v>1100-2000</c:v>
                </c:pt>
                <c:pt idx="2">
                  <c:v>2100-3000</c:v>
                </c:pt>
                <c:pt idx="3">
                  <c:v>3100 eller mer</c:v>
                </c:pt>
              </c:strCache>
            </c:strRef>
          </c:cat>
          <c:val>
            <c:numRef>
              <c:f>'Ark1'!$H$2:$H$5</c:f>
              <c:numCache>
                <c:formatCode>0%</c:formatCode>
                <c:ptCount val="4"/>
                <c:pt idx="0">
                  <c:v>6.5573770491803296E-2</c:v>
                </c:pt>
                <c:pt idx="1">
                  <c:v>0.16393442622950802</c:v>
                </c:pt>
                <c:pt idx="2">
                  <c:v>0.70491803278688492</c:v>
                </c:pt>
                <c:pt idx="3">
                  <c:v>6.5573770491803296E-2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A-4C4A-BD00-FFC8ECB652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1000 eller mindre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7"/>
                <c:pt idx="0">
                  <c:v>Hviterussland</c:v>
                </c:pt>
                <c:pt idx="1">
                  <c:v>Latvia</c:v>
                </c:pt>
                <c:pt idx="2">
                  <c:v>Polen</c:v>
                </c:pt>
                <c:pt idx="3">
                  <c:v>Romania</c:v>
                </c:pt>
                <c:pt idx="4">
                  <c:v>Sverige</c:v>
                </c:pt>
                <c:pt idx="5">
                  <c:v>Tsjekkia</c:v>
                </c:pt>
                <c:pt idx="6">
                  <c:v>Ukraina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3.2258064516128997E-2</c:v>
                </c:pt>
                <c:pt idx="1">
                  <c:v>0.107142857142857</c:v>
                </c:pt>
                <c:pt idx="2">
                  <c:v>8.4745762711864406E-3</c:v>
                </c:pt>
                <c:pt idx="3">
                  <c:v>0.125</c:v>
                </c:pt>
                <c:pt idx="4">
                  <c:v>0</c:v>
                </c:pt>
                <c:pt idx="5">
                  <c:v>0.18181818181818202</c:v>
                </c:pt>
                <c:pt idx="6">
                  <c:v>6.5573770491803296E-2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1100-2000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7"/>
                <c:pt idx="0">
                  <c:v>Hviterussland</c:v>
                </c:pt>
                <c:pt idx="1">
                  <c:v>Latvia</c:v>
                </c:pt>
                <c:pt idx="2">
                  <c:v>Polen</c:v>
                </c:pt>
                <c:pt idx="3">
                  <c:v>Romania</c:v>
                </c:pt>
                <c:pt idx="4">
                  <c:v>Sverige</c:v>
                </c:pt>
                <c:pt idx="5">
                  <c:v>Tsjekkia</c:v>
                </c:pt>
                <c:pt idx="6">
                  <c:v>Ukraina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9.6774193548387094E-2</c:v>
                </c:pt>
                <c:pt idx="1">
                  <c:v>0.25</c:v>
                </c:pt>
                <c:pt idx="2">
                  <c:v>0.483050847457627</c:v>
                </c:pt>
                <c:pt idx="3">
                  <c:v>4.1666666666666699E-2</c:v>
                </c:pt>
                <c:pt idx="4">
                  <c:v>3.7037037037037E-2</c:v>
                </c:pt>
                <c:pt idx="5">
                  <c:v>0.54545454545454497</c:v>
                </c:pt>
                <c:pt idx="6">
                  <c:v>0.16393442622950802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2100-3000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7"/>
                <c:pt idx="0">
                  <c:v>Hviterussland</c:v>
                </c:pt>
                <c:pt idx="1">
                  <c:v>Latvia</c:v>
                </c:pt>
                <c:pt idx="2">
                  <c:v>Polen</c:v>
                </c:pt>
                <c:pt idx="3">
                  <c:v>Romania</c:v>
                </c:pt>
                <c:pt idx="4">
                  <c:v>Sverige</c:v>
                </c:pt>
                <c:pt idx="5">
                  <c:v>Tsjekkia</c:v>
                </c:pt>
                <c:pt idx="6">
                  <c:v>Ukraina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0.77419354838709697</c:v>
                </c:pt>
                <c:pt idx="1">
                  <c:v>0.53571428571428603</c:v>
                </c:pt>
                <c:pt idx="2">
                  <c:v>0.40677966101694901</c:v>
                </c:pt>
                <c:pt idx="3">
                  <c:v>0.54166666666666696</c:v>
                </c:pt>
                <c:pt idx="4">
                  <c:v>0.296296296296296</c:v>
                </c:pt>
                <c:pt idx="5">
                  <c:v>0.27272727272727298</c:v>
                </c:pt>
                <c:pt idx="6">
                  <c:v>0.70491803278688492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3100 eller mer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7"/>
                <c:pt idx="0">
                  <c:v>Hviterussland</c:v>
                </c:pt>
                <c:pt idx="1">
                  <c:v>Latvia</c:v>
                </c:pt>
                <c:pt idx="2">
                  <c:v>Polen</c:v>
                </c:pt>
                <c:pt idx="3">
                  <c:v>Romania</c:v>
                </c:pt>
                <c:pt idx="4">
                  <c:v>Sverige</c:v>
                </c:pt>
                <c:pt idx="5">
                  <c:v>Tsjekkia</c:v>
                </c:pt>
                <c:pt idx="6">
                  <c:v>Ukraina</c:v>
                </c:pt>
              </c:strCache>
            </c:strRef>
          </c:cat>
          <c:val>
            <c:numRef>
              <c:f>'Ark1'!$E$2:$E$8</c:f>
              <c:numCache>
                <c:formatCode>0%</c:formatCode>
                <c:ptCount val="7"/>
                <c:pt idx="0">
                  <c:v>9.6774193548387094E-2</c:v>
                </c:pt>
                <c:pt idx="1">
                  <c:v>0.107142857142857</c:v>
                </c:pt>
                <c:pt idx="2">
                  <c:v>0.101694915254237</c:v>
                </c:pt>
                <c:pt idx="3">
                  <c:v>0.29166666666666702</c:v>
                </c:pt>
                <c:pt idx="4">
                  <c:v>0.66666666666666696</c:v>
                </c:pt>
                <c:pt idx="5">
                  <c:v>0</c:v>
                </c:pt>
                <c:pt idx="6">
                  <c:v>6.5573770491803296E-2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A-4C4A-BD00-FFC8ECB652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Over 80</c:v>
                </c:pt>
              </c:strCache>
            </c:strRef>
          </c:cat>
          <c:val>
            <c:numRef>
              <c:f>'Ark1'!$B$2:$B$19</c:f>
              <c:numCache>
                <c:formatCode>General</c:formatCode>
                <c:ptCount val="18"/>
                <c:pt idx="0">
                  <c:v>12</c:v>
                </c:pt>
                <c:pt idx="1">
                  <c:v>59</c:v>
                </c:pt>
                <c:pt idx="2">
                  <c:v>37</c:v>
                </c:pt>
                <c:pt idx="3">
                  <c:v>33</c:v>
                </c:pt>
                <c:pt idx="4">
                  <c:v>32</c:v>
                </c:pt>
                <c:pt idx="5">
                  <c:v>48</c:v>
                </c:pt>
                <c:pt idx="6">
                  <c:v>26</c:v>
                </c:pt>
                <c:pt idx="7">
                  <c:v>10</c:v>
                </c:pt>
                <c:pt idx="8">
                  <c:v>11</c:v>
                </c:pt>
                <c:pt idx="9">
                  <c:v>15</c:v>
                </c:pt>
                <c:pt idx="10">
                  <c:v>19</c:v>
                </c:pt>
                <c:pt idx="11">
                  <c:v>28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9</c:v>
                </c:pt>
                <c:pt idx="1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Over 80</c:v>
                </c:pt>
              </c:strCache>
            </c:strRef>
          </c:cat>
          <c:val>
            <c:numRef>
              <c:f>'Ark1'!$C$2:$C$19</c:f>
              <c:numCache>
                <c:formatCode>General</c:formatCode>
                <c:ptCount val="18"/>
                <c:pt idx="0">
                  <c:v>2</c:v>
                </c:pt>
                <c:pt idx="1">
                  <c:v>69</c:v>
                </c:pt>
                <c:pt idx="2">
                  <c:v>38</c:v>
                </c:pt>
                <c:pt idx="3">
                  <c:v>29</c:v>
                </c:pt>
                <c:pt idx="4">
                  <c:v>20</c:v>
                </c:pt>
                <c:pt idx="5">
                  <c:v>25</c:v>
                </c:pt>
                <c:pt idx="6">
                  <c:v>10</c:v>
                </c:pt>
                <c:pt idx="7">
                  <c:v>11</c:v>
                </c:pt>
                <c:pt idx="8">
                  <c:v>4</c:v>
                </c:pt>
                <c:pt idx="9">
                  <c:v>9</c:v>
                </c:pt>
                <c:pt idx="10">
                  <c:v>6</c:v>
                </c:pt>
                <c:pt idx="11">
                  <c:v>6</c:v>
                </c:pt>
                <c:pt idx="12">
                  <c:v>3</c:v>
                </c:pt>
                <c:pt idx="13">
                  <c:v>12</c:v>
                </c:pt>
                <c:pt idx="14">
                  <c:v>0</c:v>
                </c:pt>
                <c:pt idx="15">
                  <c:v>2</c:v>
                </c:pt>
                <c:pt idx="16">
                  <c:v>5</c:v>
                </c:pt>
                <c:pt idx="1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Over 80</c:v>
                </c:pt>
              </c:strCache>
            </c:strRef>
          </c:cat>
          <c:val>
            <c:numRef>
              <c:f>'Ark1'!$D$2:$D$19</c:f>
              <c:numCache>
                <c:formatCode>General</c:formatCode>
                <c:ptCount val="18"/>
                <c:pt idx="0">
                  <c:v>2</c:v>
                </c:pt>
                <c:pt idx="1">
                  <c:v>61</c:v>
                </c:pt>
                <c:pt idx="2">
                  <c:v>29</c:v>
                </c:pt>
                <c:pt idx="3">
                  <c:v>22</c:v>
                </c:pt>
                <c:pt idx="4">
                  <c:v>26</c:v>
                </c:pt>
                <c:pt idx="5">
                  <c:v>33</c:v>
                </c:pt>
                <c:pt idx="6">
                  <c:v>22</c:v>
                </c:pt>
                <c:pt idx="7">
                  <c:v>7</c:v>
                </c:pt>
                <c:pt idx="8">
                  <c:v>6</c:v>
                </c:pt>
                <c:pt idx="9">
                  <c:v>7</c:v>
                </c:pt>
                <c:pt idx="10">
                  <c:v>4</c:v>
                </c:pt>
                <c:pt idx="11">
                  <c:v>9</c:v>
                </c:pt>
                <c:pt idx="12">
                  <c:v>0</c:v>
                </c:pt>
                <c:pt idx="13">
                  <c:v>7</c:v>
                </c:pt>
                <c:pt idx="14">
                  <c:v>6</c:v>
                </c:pt>
                <c:pt idx="15">
                  <c:v>2</c:v>
                </c:pt>
                <c:pt idx="16">
                  <c:v>4</c:v>
                </c:pt>
                <c:pt idx="1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Over 80</c:v>
                </c:pt>
              </c:strCache>
            </c:strRef>
          </c:cat>
          <c:val>
            <c:numRef>
              <c:f>'Ark1'!$B$2:$B$19</c:f>
              <c:numCache>
                <c:formatCode>General</c:formatCode>
                <c:ptCount val="18"/>
                <c:pt idx="0">
                  <c:v>167</c:v>
                </c:pt>
                <c:pt idx="1">
                  <c:v>57</c:v>
                </c:pt>
                <c:pt idx="2">
                  <c:v>29</c:v>
                </c:pt>
                <c:pt idx="3">
                  <c:v>34</c:v>
                </c:pt>
                <c:pt idx="4">
                  <c:v>9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7</c:v>
                </c:pt>
                <c:pt idx="10">
                  <c:v>8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Over 80</c:v>
                </c:pt>
              </c:strCache>
            </c:strRef>
          </c:cat>
          <c:val>
            <c:numRef>
              <c:f>'Ark1'!$C$2:$C$19</c:f>
              <c:numCache>
                <c:formatCode>General</c:formatCode>
                <c:ptCount val="18"/>
                <c:pt idx="0">
                  <c:v>20</c:v>
                </c:pt>
                <c:pt idx="1">
                  <c:v>102</c:v>
                </c:pt>
                <c:pt idx="2">
                  <c:v>25</c:v>
                </c:pt>
                <c:pt idx="3">
                  <c:v>25</c:v>
                </c:pt>
                <c:pt idx="4">
                  <c:v>13</c:v>
                </c:pt>
                <c:pt idx="5">
                  <c:v>20</c:v>
                </c:pt>
                <c:pt idx="6">
                  <c:v>13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Over 80</c:v>
                </c:pt>
              </c:strCache>
            </c:strRef>
          </c:cat>
          <c:val>
            <c:numRef>
              <c:f>'Ark1'!$D$2:$D$19</c:f>
              <c:numCache>
                <c:formatCode>General</c:formatCode>
                <c:ptCount val="18"/>
                <c:pt idx="0">
                  <c:v>11</c:v>
                </c:pt>
                <c:pt idx="1">
                  <c:v>87</c:v>
                </c:pt>
                <c:pt idx="2">
                  <c:v>25</c:v>
                </c:pt>
                <c:pt idx="3">
                  <c:v>18</c:v>
                </c:pt>
                <c:pt idx="4">
                  <c:v>21</c:v>
                </c:pt>
                <c:pt idx="5">
                  <c:v>21</c:v>
                </c:pt>
                <c:pt idx="6">
                  <c:v>15</c:v>
                </c:pt>
                <c:pt idx="7">
                  <c:v>2</c:v>
                </c:pt>
                <c:pt idx="8">
                  <c:v>1</c:v>
                </c:pt>
                <c:pt idx="9">
                  <c:v>8</c:v>
                </c:pt>
                <c:pt idx="10">
                  <c:v>2</c:v>
                </c:pt>
                <c:pt idx="11">
                  <c:v>6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1</c:v>
                </c:pt>
                <c:pt idx="1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0.39743589743589702</c:v>
                </c:pt>
                <c:pt idx="1">
                  <c:v>0.27948717948717899</c:v>
                </c:pt>
                <c:pt idx="2">
                  <c:v>0.32307692307692298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0.33333333333333331</c:v>
                </c:pt>
                <c:pt idx="1">
                  <c:v>0.38333333333333336</c:v>
                </c:pt>
                <c:pt idx="2">
                  <c:v>0.28333333333333333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A-450D-95B9-B2E07CB3DC5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0.26</c:v>
                </c:pt>
                <c:pt idx="1">
                  <c:v>0.47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A-450D-95B9-B2E07CB3DC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0.21081081081081099</c:v>
                </c:pt>
                <c:pt idx="1">
                  <c:v>0.36216216216216202</c:v>
                </c:pt>
                <c:pt idx="2">
                  <c:v>0.427027027027027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0.14285714285714285</c:v>
                </c:pt>
                <c:pt idx="1">
                  <c:v>0.54421768707482998</c:v>
                </c:pt>
                <c:pt idx="2">
                  <c:v>0.31292517006802723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11-4F4D-9195-2257DF97E6E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0.12</c:v>
                </c:pt>
                <c:pt idx="1">
                  <c:v>0.61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11-4F4D-9195-2257DF97E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Hviterussland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0.375</c:v>
                </c:pt>
                <c:pt idx="1">
                  <c:v>0.28125</c:v>
                </c:pt>
                <c:pt idx="2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0.592592592592593</c:v>
                </c:pt>
                <c:pt idx="1">
                  <c:v>0.22222222222222199</c:v>
                </c:pt>
                <c:pt idx="2">
                  <c:v>0.18518518518518501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A-450D-95B9-B2E07CB3DC5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0.47413793103448298</c:v>
                </c:pt>
                <c:pt idx="1">
                  <c:v>0.19827586206896602</c:v>
                </c:pt>
                <c:pt idx="2">
                  <c:v>0.32758620689655205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A-450D-95B9-B2E07CB3DC5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0.25</c:v>
                </c:pt>
                <c:pt idx="1">
                  <c:v>0.41666666666666702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B-44F8-9ECA-DDF5EE46854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0.36</c:v>
                </c:pt>
                <c:pt idx="1">
                  <c:v>0.24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B-44F8-9ECA-DDF5EE468544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0.33333333333333298</c:v>
                </c:pt>
                <c:pt idx="1">
                  <c:v>0.31666666666666698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DB-44F8-9ECA-DDF5EE4685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Hviterussland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0.233333333333333</c:v>
                </c:pt>
                <c:pt idx="1">
                  <c:v>0.46666666666666701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D-49FC-A55F-A7CD47921D6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0.266666666666667</c:v>
                </c:pt>
                <c:pt idx="1">
                  <c:v>0.3</c:v>
                </c:pt>
                <c:pt idx="2">
                  <c:v>0.43333333333333302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D-49FC-A55F-A7CD47921D60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0.242718446601942</c:v>
                </c:pt>
                <c:pt idx="1">
                  <c:v>0.27184466019417497</c:v>
                </c:pt>
                <c:pt idx="2">
                  <c:v>0.485436893203884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D-49FC-A55F-A7CD47921D60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8.3333333333333301E-2</c:v>
                </c:pt>
                <c:pt idx="1">
                  <c:v>0.375</c:v>
                </c:pt>
                <c:pt idx="2">
                  <c:v>0.54166666666666696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D-49FC-A55F-A7CD47921D60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0.38461538461538503</c:v>
                </c:pt>
                <c:pt idx="1">
                  <c:v>0.230769230769231</c:v>
                </c:pt>
                <c:pt idx="2">
                  <c:v>0.38461538461538503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D-49FC-A55F-A7CD47921D60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0.133333333333333</c:v>
                </c:pt>
                <c:pt idx="1">
                  <c:v>0.483333333333333</c:v>
                </c:pt>
                <c:pt idx="2">
                  <c:v>0.38333333333333303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D-49FC-A55F-A7CD47921D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Lik lønn</c:v>
                </c:pt>
                <c:pt idx="1">
                  <c:v>Lavere lønn</c:v>
                </c:pt>
                <c:pt idx="2">
                  <c:v>Høyere lønn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0.67127071823204398</c:v>
                </c:pt>
                <c:pt idx="1">
                  <c:v>0.16022099447513799</c:v>
                </c:pt>
                <c:pt idx="2">
                  <c:v>0.168508287292818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0-46D0-A649-B2CBA80D902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Lik lønn</c:v>
                </c:pt>
                <c:pt idx="1">
                  <c:v>Lavere lønn</c:v>
                </c:pt>
                <c:pt idx="2">
                  <c:v>Høyere lønn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0.75172413793103443</c:v>
                </c:pt>
                <c:pt idx="1">
                  <c:v>9.3103448275862075E-2</c:v>
                </c:pt>
                <c:pt idx="2">
                  <c:v>0.15517241379310345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20-46D0-A649-B2CBA80D902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Lik lønn</c:v>
                </c:pt>
                <c:pt idx="1">
                  <c:v>Lavere lønn</c:v>
                </c:pt>
                <c:pt idx="2">
                  <c:v>Høyere lønn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0.74</c:v>
                </c:pt>
                <c:pt idx="1">
                  <c:v>0.13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20-46D0-A649-B2CBA80D90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  <c:pt idx="3">
                  <c:v>Annet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0.623409669211196</c:v>
                </c:pt>
                <c:pt idx="1">
                  <c:v>0.19338422391857499</c:v>
                </c:pt>
                <c:pt idx="2">
                  <c:v>0.17811704834605599</c:v>
                </c:pt>
                <c:pt idx="3">
                  <c:v>5.0890585241730301E-3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9-4B09-BF97-3BCFFDA6B8F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  <c:pt idx="3">
                  <c:v>Annet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0.63278688524590165</c:v>
                </c:pt>
                <c:pt idx="1">
                  <c:v>0.20655737704918034</c:v>
                </c:pt>
                <c:pt idx="2">
                  <c:v>0.15081967213114755</c:v>
                </c:pt>
                <c:pt idx="3">
                  <c:v>9.8360655737704927E-3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9-4B09-BF97-3BCFFDA6B8FB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  <c:pt idx="3">
                  <c:v>Annet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</c:v>
                </c:pt>
                <c:pt idx="2">
                  <c:v>0.12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9-4B09-BF97-3BCFFDA6B8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Polen</c:v>
                </c:pt>
                <c:pt idx="1">
                  <c:v>Latvia</c:v>
                </c:pt>
                <c:pt idx="2">
                  <c:v>Sverige</c:v>
                </c:pt>
                <c:pt idx="3">
                  <c:v>Litauen</c:v>
                </c:pt>
                <c:pt idx="4">
                  <c:v>Estland</c:v>
                </c:pt>
                <c:pt idx="5">
                  <c:v>Nederland</c:v>
                </c:pt>
                <c:pt idx="6">
                  <c:v>Danmark</c:v>
                </c:pt>
                <c:pt idx="7">
                  <c:v>Romania</c:v>
                </c:pt>
                <c:pt idx="8">
                  <c:v>Tsjekkia</c:v>
                </c:pt>
                <c:pt idx="9">
                  <c:v>Tyskland</c:v>
                </c:pt>
                <c:pt idx="10">
                  <c:v>Norge</c:v>
                </c:pt>
                <c:pt idx="11">
                  <c:v>Serbia</c:v>
                </c:pt>
                <c:pt idx="12">
                  <c:v>Slovakia</c:v>
                </c:pt>
                <c:pt idx="13">
                  <c:v>Østerrike</c:v>
                </c:pt>
                <c:pt idx="14">
                  <c:v>Bosnia</c:v>
                </c:pt>
                <c:pt idx="15">
                  <c:v>Bulgaria</c:v>
                </c:pt>
                <c:pt idx="16">
                  <c:v>Ungarn</c:v>
                </c:pt>
                <c:pt idx="17">
                  <c:v>Annet</c:v>
                </c:pt>
              </c:strCache>
            </c:strRef>
          </c:cat>
          <c:val>
            <c:numRef>
              <c:f>'Ark1'!$B$2:$B$19</c:f>
              <c:numCache>
                <c:formatCode>General</c:formatCode>
                <c:ptCount val="18"/>
                <c:pt idx="0">
                  <c:v>150</c:v>
                </c:pt>
                <c:pt idx="1">
                  <c:v>56</c:v>
                </c:pt>
                <c:pt idx="2">
                  <c:v>50</c:v>
                </c:pt>
                <c:pt idx="3">
                  <c:v>30</c:v>
                </c:pt>
                <c:pt idx="4">
                  <c:v>13</c:v>
                </c:pt>
                <c:pt idx="5">
                  <c:v>13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Polen</c:v>
                </c:pt>
                <c:pt idx="1">
                  <c:v>Latvia</c:v>
                </c:pt>
                <c:pt idx="2">
                  <c:v>Sverige</c:v>
                </c:pt>
                <c:pt idx="3">
                  <c:v>Litauen</c:v>
                </c:pt>
                <c:pt idx="4">
                  <c:v>Estland</c:v>
                </c:pt>
                <c:pt idx="5">
                  <c:v>Nederland</c:v>
                </c:pt>
                <c:pt idx="6">
                  <c:v>Danmark</c:v>
                </c:pt>
                <c:pt idx="7">
                  <c:v>Romania</c:v>
                </c:pt>
                <c:pt idx="8">
                  <c:v>Tsjekkia</c:v>
                </c:pt>
                <c:pt idx="9">
                  <c:v>Tyskland</c:v>
                </c:pt>
                <c:pt idx="10">
                  <c:v>Norge</c:v>
                </c:pt>
                <c:pt idx="11">
                  <c:v>Serbia</c:v>
                </c:pt>
                <c:pt idx="12">
                  <c:v>Slovakia</c:v>
                </c:pt>
                <c:pt idx="13">
                  <c:v>Østerrike</c:v>
                </c:pt>
                <c:pt idx="14">
                  <c:v>Bosnia</c:v>
                </c:pt>
                <c:pt idx="15">
                  <c:v>Bulgaria</c:v>
                </c:pt>
                <c:pt idx="16">
                  <c:v>Ungarn</c:v>
                </c:pt>
                <c:pt idx="17">
                  <c:v>Annet</c:v>
                </c:pt>
              </c:strCache>
            </c:strRef>
          </c:cat>
          <c:val>
            <c:numRef>
              <c:f>'Ark1'!$C$2:$C$19</c:f>
              <c:numCache>
                <c:formatCode>General</c:formatCode>
                <c:ptCount val="18"/>
                <c:pt idx="0">
                  <c:v>109</c:v>
                </c:pt>
                <c:pt idx="1">
                  <c:v>9</c:v>
                </c:pt>
                <c:pt idx="2">
                  <c:v>42</c:v>
                </c:pt>
                <c:pt idx="3">
                  <c:v>49</c:v>
                </c:pt>
                <c:pt idx="4">
                  <c:v>17</c:v>
                </c:pt>
                <c:pt idx="5">
                  <c:v>4</c:v>
                </c:pt>
                <c:pt idx="6">
                  <c:v>8</c:v>
                </c:pt>
                <c:pt idx="7">
                  <c:v>12</c:v>
                </c:pt>
                <c:pt idx="8">
                  <c:v>9</c:v>
                </c:pt>
                <c:pt idx="9">
                  <c:v>20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5</c:v>
                </c:pt>
                <c:pt idx="14">
                  <c:v>0</c:v>
                </c:pt>
                <c:pt idx="15">
                  <c:v>7</c:v>
                </c:pt>
                <c:pt idx="16">
                  <c:v>2</c:v>
                </c:pt>
                <c:pt idx="1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Polen</c:v>
                </c:pt>
                <c:pt idx="1">
                  <c:v>Latvia</c:v>
                </c:pt>
                <c:pt idx="2">
                  <c:v>Sverige</c:v>
                </c:pt>
                <c:pt idx="3">
                  <c:v>Litauen</c:v>
                </c:pt>
                <c:pt idx="4">
                  <c:v>Estland</c:v>
                </c:pt>
                <c:pt idx="5">
                  <c:v>Nederland</c:v>
                </c:pt>
                <c:pt idx="6">
                  <c:v>Danmark</c:v>
                </c:pt>
                <c:pt idx="7">
                  <c:v>Romania</c:v>
                </c:pt>
                <c:pt idx="8">
                  <c:v>Tsjekkia</c:v>
                </c:pt>
                <c:pt idx="9">
                  <c:v>Tyskland</c:v>
                </c:pt>
                <c:pt idx="10">
                  <c:v>Norge</c:v>
                </c:pt>
                <c:pt idx="11">
                  <c:v>Serbia</c:v>
                </c:pt>
                <c:pt idx="12">
                  <c:v>Slovakia</c:v>
                </c:pt>
                <c:pt idx="13">
                  <c:v>Østerrike</c:v>
                </c:pt>
                <c:pt idx="14">
                  <c:v>Bosnia</c:v>
                </c:pt>
                <c:pt idx="15">
                  <c:v>Bulgaria</c:v>
                </c:pt>
                <c:pt idx="16">
                  <c:v>Ungarn</c:v>
                </c:pt>
                <c:pt idx="17">
                  <c:v>Annet</c:v>
                </c:pt>
              </c:strCache>
            </c:strRef>
          </c:cat>
          <c:val>
            <c:numRef>
              <c:f>'Ark1'!$D$2:$D$19</c:f>
              <c:numCache>
                <c:formatCode>General</c:formatCode>
                <c:ptCount val="18"/>
                <c:pt idx="0">
                  <c:v>90</c:v>
                </c:pt>
                <c:pt idx="1">
                  <c:v>23</c:v>
                </c:pt>
                <c:pt idx="2">
                  <c:v>32</c:v>
                </c:pt>
                <c:pt idx="3">
                  <c:v>40</c:v>
                </c:pt>
                <c:pt idx="4">
                  <c:v>9</c:v>
                </c:pt>
                <c:pt idx="5">
                  <c:v>2</c:v>
                </c:pt>
                <c:pt idx="6">
                  <c:v>13</c:v>
                </c:pt>
                <c:pt idx="7">
                  <c:v>11</c:v>
                </c:pt>
                <c:pt idx="8">
                  <c:v>3</c:v>
                </c:pt>
                <c:pt idx="9">
                  <c:v>13</c:v>
                </c:pt>
                <c:pt idx="10">
                  <c:v>4</c:v>
                </c:pt>
                <c:pt idx="11">
                  <c:v>5</c:v>
                </c:pt>
                <c:pt idx="12">
                  <c:v>12</c:v>
                </c:pt>
                <c:pt idx="13">
                  <c:v>2</c:v>
                </c:pt>
                <c:pt idx="14">
                  <c:v>0</c:v>
                </c:pt>
                <c:pt idx="15">
                  <c:v>14</c:v>
                </c:pt>
                <c:pt idx="16">
                  <c:v>3</c:v>
                </c:pt>
                <c:pt idx="1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  <c:pt idx="3">
                  <c:v>Vet ikke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0.73087071240105506</c:v>
                </c:pt>
                <c:pt idx="1">
                  <c:v>0.150395778364116</c:v>
                </c:pt>
                <c:pt idx="2">
                  <c:v>1.31926121372032E-2</c:v>
                </c:pt>
                <c:pt idx="3">
                  <c:v>0.105540897097625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0-4A8D-A455-4087008714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  <c:pt idx="3">
                  <c:v>Vet ikke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0.79865771812080533</c:v>
                </c:pt>
                <c:pt idx="1">
                  <c:v>6.7114093959731544E-2</c:v>
                </c:pt>
                <c:pt idx="2">
                  <c:v>1.6778523489932886E-2</c:v>
                </c:pt>
                <c:pt idx="3">
                  <c:v>0.1174496644295302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0-4A8D-A455-40870087149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  <c:pt idx="3">
                  <c:v>Vet ikke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0.77</c:v>
                </c:pt>
                <c:pt idx="1">
                  <c:v>0.08</c:v>
                </c:pt>
                <c:pt idx="2">
                  <c:v>0.02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0-4A8D-A455-4087008714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Hviterussland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0.64516129032258107</c:v>
                </c:pt>
                <c:pt idx="1">
                  <c:v>9.6774193548387094E-2</c:v>
                </c:pt>
                <c:pt idx="2">
                  <c:v>0.25806451612903197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8-47D5-A088-2831C6B2BAA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0.51851851851851893</c:v>
                </c:pt>
                <c:pt idx="1">
                  <c:v>0.148148148148148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8-47D5-A088-2831C6B2BAA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0.68932038834951503</c:v>
                </c:pt>
                <c:pt idx="1">
                  <c:v>0.16504854368932001</c:v>
                </c:pt>
                <c:pt idx="2">
                  <c:v>0.14563106796116501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8-47D5-A088-2831C6B2BAAA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0.90909090909090906</c:v>
                </c:pt>
                <c:pt idx="1">
                  <c:v>4.5454545454545504E-2</c:v>
                </c:pt>
                <c:pt idx="2">
                  <c:v>4.5454545454545504E-2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18-47D5-A088-2831C6B2BAAA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0.76</c:v>
                </c:pt>
                <c:pt idx="1">
                  <c:v>0.04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18-47D5-A088-2831C6B2BAAA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0.625</c:v>
                </c:pt>
                <c:pt idx="1">
                  <c:v>0.26785714285714302</c:v>
                </c:pt>
                <c:pt idx="2">
                  <c:v>0.107142857142857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18-47D5-A088-2831C6B2BA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Hviterussland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0.68965517241379304</c:v>
                </c:pt>
                <c:pt idx="1">
                  <c:v>0.17241379310344801</c:v>
                </c:pt>
                <c:pt idx="2">
                  <c:v>0.13793103448275901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F-42DC-8E81-B306D6F5940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0.68965517241379304</c:v>
                </c:pt>
                <c:pt idx="1">
                  <c:v>0.17241379310344801</c:v>
                </c:pt>
                <c:pt idx="2">
                  <c:v>0.13793103448275901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F-42DC-8E81-B306D6F5940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0.570175438596491</c:v>
                </c:pt>
                <c:pt idx="1">
                  <c:v>0.22807017543859601</c:v>
                </c:pt>
                <c:pt idx="2">
                  <c:v>0.19298245614035101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5F-42DC-8E81-B306D6F5940C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0.54166666666666696</c:v>
                </c:pt>
                <c:pt idx="1">
                  <c:v>0.16666666666666699</c:v>
                </c:pt>
                <c:pt idx="2">
                  <c:v>0.29166666666666702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F-42DC-8E81-B306D6F5940C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0.88888888888888895</c:v>
                </c:pt>
                <c:pt idx="1">
                  <c:v>7.4074074074074098E-2</c:v>
                </c:pt>
                <c:pt idx="2">
                  <c:v>3.7037037037037E-2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F-42DC-8E81-B306D6F5940C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0.52380952380952406</c:v>
                </c:pt>
                <c:pt idx="1">
                  <c:v>0.25396825396825401</c:v>
                </c:pt>
                <c:pt idx="2">
                  <c:v>0.22222222222222199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5F-42DC-8E81-B306D6F594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Hviterussland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0.84848484848484806</c:v>
                </c:pt>
                <c:pt idx="1">
                  <c:v>3.0303030303030297E-2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D-4F6E-9A1B-4757FC6B342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0.88888888888888895</c:v>
                </c:pt>
                <c:pt idx="1">
                  <c:v>0.11111111111111099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D-4F6E-9A1B-4757FC6B342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0.63809523809523805</c:v>
                </c:pt>
                <c:pt idx="1">
                  <c:v>0.18095238095238098</c:v>
                </c:pt>
                <c:pt idx="2">
                  <c:v>3.8095238095238099E-2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8D-4F6E-9A1B-4757FC6B342D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0.77272727272727293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8D-4F6E-9A1B-4757FC6B342D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0.89285714285714302</c:v>
                </c:pt>
                <c:pt idx="1">
                  <c:v>7.1428571428571397E-2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8D-4F6E-9A1B-4757FC6B342D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Ja, jeg får betalt for all kjøring</c:v>
                </c:pt>
                <c:pt idx="1">
                  <c:v>Nei, jeg får kun betalt for kjøring med last</c:v>
                </c:pt>
                <c:pt idx="2">
                  <c:v>Jeg får redusert lønn når jeg kjører for å hente gods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0.66101694915254194</c:v>
                </c:pt>
                <c:pt idx="1">
                  <c:v>0.22033898305084701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8D-4F6E-9A1B-4757FC6B34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Under 4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Over 40</c:v>
                </c:pt>
              </c:strCache>
            </c:strRef>
          </c:cat>
          <c:val>
            <c:numRef>
              <c:f>'Ark1'!$B$2:$B$13</c:f>
              <c:numCache>
                <c:formatCode>0%</c:formatCode>
                <c:ptCount val="12"/>
                <c:pt idx="0">
                  <c:v>0.15384615384615399</c:v>
                </c:pt>
                <c:pt idx="1">
                  <c:v>0.128205128205128</c:v>
                </c:pt>
                <c:pt idx="2">
                  <c:v>0.128205128205128</c:v>
                </c:pt>
                <c:pt idx="3">
                  <c:v>0.128205128205128</c:v>
                </c:pt>
                <c:pt idx="4">
                  <c:v>0.128205128205128</c:v>
                </c:pt>
                <c:pt idx="5">
                  <c:v>0.102564102564103</c:v>
                </c:pt>
                <c:pt idx="6">
                  <c:v>0.102564102564103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5.1282051282051301E-2</c:v>
                </c:pt>
                <c:pt idx="11">
                  <c:v>7.69230769230769E-2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Under 0.5</c:v>
                </c:pt>
                <c:pt idx="1">
                  <c:v>0,5</c:v>
                </c:pt>
                <c:pt idx="2">
                  <c:v>1</c:v>
                </c:pt>
                <c:pt idx="3">
                  <c:v>1,5</c:v>
                </c:pt>
                <c:pt idx="4">
                  <c:v>2</c:v>
                </c:pt>
                <c:pt idx="5">
                  <c:v>2,5</c:v>
                </c:pt>
                <c:pt idx="6">
                  <c:v>3</c:v>
                </c:pt>
                <c:pt idx="7">
                  <c:v>3,5</c:v>
                </c:pt>
                <c:pt idx="8">
                  <c:v>4</c:v>
                </c:pt>
                <c:pt idx="9">
                  <c:v>4,5</c:v>
                </c:pt>
                <c:pt idx="10">
                  <c:v>5</c:v>
                </c:pt>
                <c:pt idx="11">
                  <c:v>Over 5</c:v>
                </c:pt>
              </c:strCache>
            </c:strRef>
          </c:cat>
          <c:val>
            <c:numRef>
              <c:f>'Ark1'!$B$2:$B$13</c:f>
              <c:numCache>
                <c:formatCode>0%</c:formatCode>
                <c:ptCount val="12"/>
                <c:pt idx="0">
                  <c:v>7.69230769230769E-2</c:v>
                </c:pt>
                <c:pt idx="1">
                  <c:v>0</c:v>
                </c:pt>
                <c:pt idx="2">
                  <c:v>0.17948717948717899</c:v>
                </c:pt>
                <c:pt idx="3">
                  <c:v>0.33333333333333298</c:v>
                </c:pt>
                <c:pt idx="4">
                  <c:v>0.102564102564103</c:v>
                </c:pt>
                <c:pt idx="5">
                  <c:v>0.15384615384615399</c:v>
                </c:pt>
                <c:pt idx="6">
                  <c:v>2.5641025641025599E-2</c:v>
                </c:pt>
                <c:pt idx="7">
                  <c:v>5.1282051282051301E-2</c:v>
                </c:pt>
                <c:pt idx="8">
                  <c:v>2.5641025641025599E-2</c:v>
                </c:pt>
                <c:pt idx="9">
                  <c:v>0</c:v>
                </c:pt>
                <c:pt idx="10">
                  <c:v>5.1282051282051301E-2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'Ark1'!$A$2:$A$20</c:f>
              <c:strCache>
                <c:ptCount val="19"/>
                <c:pt idx="0">
                  <c:v>Polen</c:v>
                </c:pt>
                <c:pt idx="1">
                  <c:v>Sverige</c:v>
                </c:pt>
                <c:pt idx="2">
                  <c:v>Danmark</c:v>
                </c:pt>
                <c:pt idx="3">
                  <c:v>Latvia</c:v>
                </c:pt>
                <c:pt idx="4">
                  <c:v>Litauen</c:v>
                </c:pt>
                <c:pt idx="5">
                  <c:v>Nederland</c:v>
                </c:pt>
                <c:pt idx="6">
                  <c:v>Norge</c:v>
                </c:pt>
                <c:pt idx="7">
                  <c:v>Tyskland</c:v>
                </c:pt>
                <c:pt idx="8">
                  <c:v>Tsjekkia</c:v>
                </c:pt>
                <c:pt idx="9">
                  <c:v>Romania</c:v>
                </c:pt>
                <c:pt idx="10">
                  <c:v>Estland</c:v>
                </c:pt>
                <c:pt idx="11">
                  <c:v>Serbia</c:v>
                </c:pt>
                <c:pt idx="12">
                  <c:v>Østerrike</c:v>
                </c:pt>
                <c:pt idx="13">
                  <c:v>Bosnia</c:v>
                </c:pt>
                <c:pt idx="14">
                  <c:v>Finland</c:v>
                </c:pt>
                <c:pt idx="15">
                  <c:v>Belgia</c:v>
                </c:pt>
                <c:pt idx="16">
                  <c:v>Slovakia</c:v>
                </c:pt>
                <c:pt idx="17">
                  <c:v>Ukraina</c:v>
                </c:pt>
                <c:pt idx="18">
                  <c:v>Annet</c:v>
                </c:pt>
              </c:strCache>
            </c:strRef>
          </c:cat>
          <c:val>
            <c:numRef>
              <c:f>'Ark1'!$B$2:$B$20</c:f>
              <c:numCache>
                <c:formatCode>General</c:formatCode>
                <c:ptCount val="19"/>
                <c:pt idx="0">
                  <c:v>121</c:v>
                </c:pt>
                <c:pt idx="1">
                  <c:v>80</c:v>
                </c:pt>
                <c:pt idx="2">
                  <c:v>45</c:v>
                </c:pt>
                <c:pt idx="3">
                  <c:v>23</c:v>
                </c:pt>
                <c:pt idx="4">
                  <c:v>22</c:v>
                </c:pt>
                <c:pt idx="5">
                  <c:v>20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'Ark1'!$A$2:$A$20</c:f>
              <c:strCache>
                <c:ptCount val="19"/>
                <c:pt idx="0">
                  <c:v>Polen</c:v>
                </c:pt>
                <c:pt idx="1">
                  <c:v>Sverige</c:v>
                </c:pt>
                <c:pt idx="2">
                  <c:v>Danmark</c:v>
                </c:pt>
                <c:pt idx="3">
                  <c:v>Latvia</c:v>
                </c:pt>
                <c:pt idx="4">
                  <c:v>Litauen</c:v>
                </c:pt>
                <c:pt idx="5">
                  <c:v>Nederland</c:v>
                </c:pt>
                <c:pt idx="6">
                  <c:v>Norge</c:v>
                </c:pt>
                <c:pt idx="7">
                  <c:v>Tyskland</c:v>
                </c:pt>
                <c:pt idx="8">
                  <c:v>Tsjekkia</c:v>
                </c:pt>
                <c:pt idx="9">
                  <c:v>Romania</c:v>
                </c:pt>
                <c:pt idx="10">
                  <c:v>Estland</c:v>
                </c:pt>
                <c:pt idx="11">
                  <c:v>Serbia</c:v>
                </c:pt>
                <c:pt idx="12">
                  <c:v>Østerrike</c:v>
                </c:pt>
                <c:pt idx="13">
                  <c:v>Bosnia</c:v>
                </c:pt>
                <c:pt idx="14">
                  <c:v>Finland</c:v>
                </c:pt>
                <c:pt idx="15">
                  <c:v>Belgia</c:v>
                </c:pt>
                <c:pt idx="16">
                  <c:v>Slovakia</c:v>
                </c:pt>
                <c:pt idx="17">
                  <c:v>Ukraina</c:v>
                </c:pt>
                <c:pt idx="18">
                  <c:v>Annet</c:v>
                </c:pt>
              </c:strCache>
            </c:strRef>
          </c:cat>
          <c:val>
            <c:numRef>
              <c:f>'Ark1'!$C$2:$C$20</c:f>
              <c:numCache>
                <c:formatCode>General</c:formatCode>
                <c:ptCount val="19"/>
                <c:pt idx="0">
                  <c:v>61</c:v>
                </c:pt>
                <c:pt idx="1">
                  <c:v>9</c:v>
                </c:pt>
                <c:pt idx="2">
                  <c:v>41</c:v>
                </c:pt>
                <c:pt idx="3">
                  <c:v>3</c:v>
                </c:pt>
                <c:pt idx="4">
                  <c:v>36</c:v>
                </c:pt>
                <c:pt idx="5">
                  <c:v>8</c:v>
                </c:pt>
                <c:pt idx="6">
                  <c:v>4</c:v>
                </c:pt>
                <c:pt idx="7">
                  <c:v>21</c:v>
                </c:pt>
                <c:pt idx="8">
                  <c:v>8</c:v>
                </c:pt>
                <c:pt idx="9">
                  <c:v>8</c:v>
                </c:pt>
                <c:pt idx="10">
                  <c:v>4</c:v>
                </c:pt>
                <c:pt idx="11">
                  <c:v>0</c:v>
                </c:pt>
                <c:pt idx="12">
                  <c:v>8</c:v>
                </c:pt>
                <c:pt idx="13">
                  <c:v>0</c:v>
                </c:pt>
                <c:pt idx="14">
                  <c:v>4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'Ark1'!$A$2:$A$20</c:f>
              <c:strCache>
                <c:ptCount val="19"/>
                <c:pt idx="0">
                  <c:v>Polen</c:v>
                </c:pt>
                <c:pt idx="1">
                  <c:v>Sverige</c:v>
                </c:pt>
                <c:pt idx="2">
                  <c:v>Danmark</c:v>
                </c:pt>
                <c:pt idx="3">
                  <c:v>Latvia</c:v>
                </c:pt>
                <c:pt idx="4">
                  <c:v>Litauen</c:v>
                </c:pt>
                <c:pt idx="5">
                  <c:v>Nederland</c:v>
                </c:pt>
                <c:pt idx="6">
                  <c:v>Norge</c:v>
                </c:pt>
                <c:pt idx="7">
                  <c:v>Tyskland</c:v>
                </c:pt>
                <c:pt idx="8">
                  <c:v>Tsjekkia</c:v>
                </c:pt>
                <c:pt idx="9">
                  <c:v>Romania</c:v>
                </c:pt>
                <c:pt idx="10">
                  <c:v>Estland</c:v>
                </c:pt>
                <c:pt idx="11">
                  <c:v>Serbia</c:v>
                </c:pt>
                <c:pt idx="12">
                  <c:v>Østerrike</c:v>
                </c:pt>
                <c:pt idx="13">
                  <c:v>Bosnia</c:v>
                </c:pt>
                <c:pt idx="14">
                  <c:v>Finland</c:v>
                </c:pt>
                <c:pt idx="15">
                  <c:v>Belgia</c:v>
                </c:pt>
                <c:pt idx="16">
                  <c:v>Slovakia</c:v>
                </c:pt>
                <c:pt idx="17">
                  <c:v>Ukraina</c:v>
                </c:pt>
                <c:pt idx="18">
                  <c:v>Annet</c:v>
                </c:pt>
              </c:strCache>
            </c:strRef>
          </c:cat>
          <c:val>
            <c:numRef>
              <c:f>'Ark1'!$D$2:$D$20</c:f>
              <c:numCache>
                <c:formatCode>General</c:formatCode>
                <c:ptCount val="19"/>
                <c:pt idx="0">
                  <c:v>68</c:v>
                </c:pt>
                <c:pt idx="1">
                  <c:v>23</c:v>
                </c:pt>
                <c:pt idx="2">
                  <c:v>45</c:v>
                </c:pt>
                <c:pt idx="3">
                  <c:v>13</c:v>
                </c:pt>
                <c:pt idx="4">
                  <c:v>27</c:v>
                </c:pt>
                <c:pt idx="5">
                  <c:v>11</c:v>
                </c:pt>
                <c:pt idx="6">
                  <c:v>9</c:v>
                </c:pt>
                <c:pt idx="7">
                  <c:v>11</c:v>
                </c:pt>
                <c:pt idx="8">
                  <c:v>3</c:v>
                </c:pt>
                <c:pt idx="9">
                  <c:v>8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4.8469387755101997E-2</c:v>
                </c:pt>
                <c:pt idx="1">
                  <c:v>0.198979591836735</c:v>
                </c:pt>
                <c:pt idx="2">
                  <c:v>0.352040816326531</c:v>
                </c:pt>
                <c:pt idx="3">
                  <c:v>0.27806122448979598</c:v>
                </c:pt>
                <c:pt idx="4">
                  <c:v>0.11224489795918399</c:v>
                </c:pt>
                <c:pt idx="5">
                  <c:v>1.0204081632653099E-2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'Ark1'!$C$2:$C$7</c:f>
              <c:numCache>
                <c:formatCode>0%</c:formatCode>
                <c:ptCount val="6"/>
                <c:pt idx="0">
                  <c:v>0.05</c:v>
                </c:pt>
                <c:pt idx="1">
                  <c:v>0.23</c:v>
                </c:pt>
                <c:pt idx="2">
                  <c:v>0.32</c:v>
                </c:pt>
                <c:pt idx="3">
                  <c:v>0.28999999999999998</c:v>
                </c:pt>
                <c:pt idx="4">
                  <c:v>0.11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A-450D-95B9-B2E07CB3DC5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'Ark1'!$D$2:$D$7</c:f>
              <c:numCache>
                <c:formatCode>0%</c:formatCode>
                <c:ptCount val="6"/>
                <c:pt idx="0">
                  <c:v>0.11</c:v>
                </c:pt>
                <c:pt idx="1">
                  <c:v>0.27</c:v>
                </c:pt>
                <c:pt idx="2">
                  <c:v>0.31</c:v>
                </c:pt>
                <c:pt idx="3">
                  <c:v>0.24</c:v>
                </c:pt>
                <c:pt idx="4">
                  <c:v>7.0000000000000007E-2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A-450D-95B9-B2E07CB3DC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Fast ansatt</c:v>
                </c:pt>
                <c:pt idx="1">
                  <c:v>Midlertidig ansatt</c:v>
                </c:pt>
                <c:pt idx="2">
                  <c:v>Bileier</c:v>
                </c:pt>
                <c:pt idx="3">
                  <c:v>Selvstendig næringsdrivende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0.75797872340425498</c:v>
                </c:pt>
                <c:pt idx="1">
                  <c:v>0.16755319148936199</c:v>
                </c:pt>
                <c:pt idx="2">
                  <c:v>4.5212765957446797E-2</c:v>
                </c:pt>
                <c:pt idx="3">
                  <c:v>2.9255319148936199E-2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Fast ansatt</c:v>
                </c:pt>
                <c:pt idx="1">
                  <c:v>Midlertidig ansatt</c:v>
                </c:pt>
                <c:pt idx="2">
                  <c:v>Bileier</c:v>
                </c:pt>
                <c:pt idx="3">
                  <c:v>Selvstendig næringsdrivende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0.8</c:v>
                </c:pt>
                <c:pt idx="1">
                  <c:v>0.16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11-4F4D-9195-2257DF97E6E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Fast ansatt</c:v>
                </c:pt>
                <c:pt idx="1">
                  <c:v>Midlertidig ansatt</c:v>
                </c:pt>
                <c:pt idx="2">
                  <c:v>Bileier</c:v>
                </c:pt>
                <c:pt idx="3">
                  <c:v>Selvstendig næringsdrivende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0.76</c:v>
                </c:pt>
                <c:pt idx="1">
                  <c:v>0.19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11-4F4D-9195-2257DF97E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0-9 Dager</c:v>
                </c:pt>
                <c:pt idx="1">
                  <c:v>10--14 dager</c:v>
                </c:pt>
                <c:pt idx="2">
                  <c:v>15-19 dager</c:v>
                </c:pt>
                <c:pt idx="3">
                  <c:v>20-24 dager</c:v>
                </c:pt>
                <c:pt idx="4">
                  <c:v>25-29 dager</c:v>
                </c:pt>
                <c:pt idx="5">
                  <c:v>30-31 dager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0.06</c:v>
                </c:pt>
                <c:pt idx="1">
                  <c:v>0.03</c:v>
                </c:pt>
                <c:pt idx="2">
                  <c:v>0.09</c:v>
                </c:pt>
                <c:pt idx="3">
                  <c:v>0.68</c:v>
                </c:pt>
                <c:pt idx="4">
                  <c:v>0.09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0-9 Dager</c:v>
                </c:pt>
                <c:pt idx="1">
                  <c:v>10--14 dager</c:v>
                </c:pt>
                <c:pt idx="2">
                  <c:v>15-19 dager</c:v>
                </c:pt>
                <c:pt idx="3">
                  <c:v>20-24 dager</c:v>
                </c:pt>
                <c:pt idx="4">
                  <c:v>25-29 dager</c:v>
                </c:pt>
                <c:pt idx="5">
                  <c:v>30-31 dager</c:v>
                </c:pt>
              </c:strCache>
            </c:strRef>
          </c:cat>
          <c:val>
            <c:numRef>
              <c:f>'Ark1'!$C$2:$C$7</c:f>
              <c:numCache>
                <c:formatCode>0%</c:formatCode>
                <c:ptCount val="6"/>
                <c:pt idx="0">
                  <c:v>0.02</c:v>
                </c:pt>
                <c:pt idx="1">
                  <c:v>0.01</c:v>
                </c:pt>
                <c:pt idx="2">
                  <c:v>0.05</c:v>
                </c:pt>
                <c:pt idx="3">
                  <c:v>0.81</c:v>
                </c:pt>
                <c:pt idx="4">
                  <c:v>0.08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3-4ECE-BE93-559435CBAE5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0-9 Dager</c:v>
                </c:pt>
                <c:pt idx="1">
                  <c:v>10--14 dager</c:v>
                </c:pt>
                <c:pt idx="2">
                  <c:v>15-19 dager</c:v>
                </c:pt>
                <c:pt idx="3">
                  <c:v>20-24 dager</c:v>
                </c:pt>
                <c:pt idx="4">
                  <c:v>25-29 dager</c:v>
                </c:pt>
                <c:pt idx="5">
                  <c:v>30-31 dager</c:v>
                </c:pt>
              </c:strCache>
            </c:strRef>
          </c:cat>
          <c:val>
            <c:numRef>
              <c:f>'Ark1'!$D$2:$D$7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0.08</c:v>
                </c:pt>
                <c:pt idx="3">
                  <c:v>0.77</c:v>
                </c:pt>
                <c:pt idx="4">
                  <c:v>0.09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3-4ECE-BE93-559435CBAE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2 timer</c:v>
                </c:pt>
                <c:pt idx="1">
                  <c:v>4 timer</c:v>
                </c:pt>
                <c:pt idx="2">
                  <c:v>6 timer</c:v>
                </c:pt>
                <c:pt idx="3">
                  <c:v>8 timer</c:v>
                </c:pt>
                <c:pt idx="4">
                  <c:v>10 timer</c:v>
                </c:pt>
                <c:pt idx="5">
                  <c:v>12 timer</c:v>
                </c:pt>
                <c:pt idx="6">
                  <c:v>14 timer</c:v>
                </c:pt>
                <c:pt idx="7">
                  <c:v>16 timer</c:v>
                </c:pt>
                <c:pt idx="8">
                  <c:v>18 timer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0</c:v>
                </c:pt>
                <c:pt idx="1">
                  <c:v>7.6530612244898001E-3</c:v>
                </c:pt>
                <c:pt idx="2">
                  <c:v>4.5918367346938799E-2</c:v>
                </c:pt>
                <c:pt idx="3">
                  <c:v>0.168367346938775</c:v>
                </c:pt>
                <c:pt idx="4">
                  <c:v>0.25255102040816302</c:v>
                </c:pt>
                <c:pt idx="5">
                  <c:v>0.39030612244898</c:v>
                </c:pt>
                <c:pt idx="6">
                  <c:v>0.125</c:v>
                </c:pt>
                <c:pt idx="7">
                  <c:v>2.5510204081632699E-3</c:v>
                </c:pt>
                <c:pt idx="8">
                  <c:v>7.6530612244898001E-3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2 timer</c:v>
                </c:pt>
                <c:pt idx="1">
                  <c:v>4 timer</c:v>
                </c:pt>
                <c:pt idx="2">
                  <c:v>6 timer</c:v>
                </c:pt>
                <c:pt idx="3">
                  <c:v>8 timer</c:v>
                </c:pt>
                <c:pt idx="4">
                  <c:v>10 timer</c:v>
                </c:pt>
                <c:pt idx="5">
                  <c:v>12 timer</c:v>
                </c:pt>
                <c:pt idx="6">
                  <c:v>14 timer</c:v>
                </c:pt>
                <c:pt idx="7">
                  <c:v>16 timer</c:v>
                </c:pt>
                <c:pt idx="8">
                  <c:v>18 timer</c:v>
                </c:pt>
              </c:strCache>
            </c:strRef>
          </c:cat>
          <c:val>
            <c:numRef>
              <c:f>'Ark1'!$C$2:$C$10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0.18</c:v>
                </c:pt>
                <c:pt idx="4">
                  <c:v>0.28999999999999998</c:v>
                </c:pt>
                <c:pt idx="5">
                  <c:v>0.4</c:v>
                </c:pt>
                <c:pt idx="6">
                  <c:v>0.1</c:v>
                </c:pt>
                <c:pt idx="7">
                  <c:v>0.01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A-450D-95B9-B2E07CB3DC5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2 timer</c:v>
                </c:pt>
                <c:pt idx="1">
                  <c:v>4 timer</c:v>
                </c:pt>
                <c:pt idx="2">
                  <c:v>6 timer</c:v>
                </c:pt>
                <c:pt idx="3">
                  <c:v>8 timer</c:v>
                </c:pt>
                <c:pt idx="4">
                  <c:v>10 timer</c:v>
                </c:pt>
                <c:pt idx="5">
                  <c:v>12 timer</c:v>
                </c:pt>
                <c:pt idx="6">
                  <c:v>14 timer</c:v>
                </c:pt>
                <c:pt idx="7">
                  <c:v>16 timer</c:v>
                </c:pt>
                <c:pt idx="8">
                  <c:v>18 timer</c:v>
                </c:pt>
              </c:strCache>
            </c:strRef>
          </c:cat>
          <c:val>
            <c:numRef>
              <c:f>'Ark1'!$D$2:$D$10</c:f>
              <c:numCache>
                <c:formatCode>0%</c:formatCode>
                <c:ptCount val="9"/>
                <c:pt idx="0">
                  <c:v>0</c:v>
                </c:pt>
                <c:pt idx="1">
                  <c:v>7.6530612244898001E-3</c:v>
                </c:pt>
                <c:pt idx="2">
                  <c:v>0</c:v>
                </c:pt>
                <c:pt idx="3">
                  <c:v>0.18</c:v>
                </c:pt>
                <c:pt idx="4">
                  <c:v>0.28000000000000003</c:v>
                </c:pt>
                <c:pt idx="5">
                  <c:v>0.44</c:v>
                </c:pt>
                <c:pt idx="6">
                  <c:v>0.08</c:v>
                </c:pt>
                <c:pt idx="7">
                  <c:v>0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A-450D-95B9-B2E07CB3DC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2 timer</c:v>
                </c:pt>
                <c:pt idx="1">
                  <c:v>4 timer</c:v>
                </c:pt>
                <c:pt idx="2">
                  <c:v>6 timer</c:v>
                </c:pt>
                <c:pt idx="3">
                  <c:v>8 timer</c:v>
                </c:pt>
                <c:pt idx="4">
                  <c:v>10 timer</c:v>
                </c:pt>
                <c:pt idx="5">
                  <c:v>12 timer</c:v>
                </c:pt>
                <c:pt idx="6">
                  <c:v>14 timer</c:v>
                </c:pt>
                <c:pt idx="7">
                  <c:v>16 timer</c:v>
                </c:pt>
                <c:pt idx="8">
                  <c:v>18 timer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2.6246719160105E-3</c:v>
                </c:pt>
                <c:pt idx="1">
                  <c:v>7.8740157480314994E-3</c:v>
                </c:pt>
                <c:pt idx="2">
                  <c:v>7.3490813648294004E-2</c:v>
                </c:pt>
                <c:pt idx="3">
                  <c:v>0.67979002624671903</c:v>
                </c:pt>
                <c:pt idx="4">
                  <c:v>0.20472440944881901</c:v>
                </c:pt>
                <c:pt idx="5">
                  <c:v>2.6246719160105E-2</c:v>
                </c:pt>
                <c:pt idx="6">
                  <c:v>5.2493438320209999E-3</c:v>
                </c:pt>
                <c:pt idx="7">
                  <c:v>2.6246719160105E-3</c:v>
                </c:pt>
                <c:pt idx="8">
                  <c:v>5.2493438320209999E-3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2 timer</c:v>
                </c:pt>
                <c:pt idx="1">
                  <c:v>4 timer</c:v>
                </c:pt>
                <c:pt idx="2">
                  <c:v>6 timer</c:v>
                </c:pt>
                <c:pt idx="3">
                  <c:v>8 timer</c:v>
                </c:pt>
                <c:pt idx="4">
                  <c:v>10 timer</c:v>
                </c:pt>
                <c:pt idx="5">
                  <c:v>12 timer</c:v>
                </c:pt>
                <c:pt idx="6">
                  <c:v>14 timer</c:v>
                </c:pt>
                <c:pt idx="7">
                  <c:v>16 timer</c:v>
                </c:pt>
                <c:pt idx="8">
                  <c:v>18 timer</c:v>
                </c:pt>
              </c:strCache>
            </c:strRef>
          </c:cat>
          <c:val>
            <c:numRef>
              <c:f>'Ark1'!$C$2:$C$10</c:f>
              <c:numCache>
                <c:formatCode>0%</c:formatCode>
                <c:ptCount val="9"/>
                <c:pt idx="0">
                  <c:v>2.6246719160105E-3</c:v>
                </c:pt>
                <c:pt idx="1">
                  <c:v>2.6246719160105E-3</c:v>
                </c:pt>
                <c:pt idx="2">
                  <c:v>0.05</c:v>
                </c:pt>
                <c:pt idx="3">
                  <c:v>0.85</c:v>
                </c:pt>
                <c:pt idx="4">
                  <c:v>0.08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E-432D-81F7-F0F9D60F906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2 timer</c:v>
                </c:pt>
                <c:pt idx="1">
                  <c:v>4 timer</c:v>
                </c:pt>
                <c:pt idx="2">
                  <c:v>6 timer</c:v>
                </c:pt>
                <c:pt idx="3">
                  <c:v>8 timer</c:v>
                </c:pt>
                <c:pt idx="4">
                  <c:v>10 timer</c:v>
                </c:pt>
                <c:pt idx="5">
                  <c:v>12 timer</c:v>
                </c:pt>
                <c:pt idx="6">
                  <c:v>14 timer</c:v>
                </c:pt>
                <c:pt idx="7">
                  <c:v>16 timer</c:v>
                </c:pt>
                <c:pt idx="8">
                  <c:v>18 timer</c:v>
                </c:pt>
              </c:strCache>
            </c:strRef>
          </c:cat>
          <c:val>
            <c:numRef>
              <c:f>'Ark1'!$D$2:$D$10</c:f>
              <c:numCache>
                <c:formatCode>0%</c:formatCode>
                <c:ptCount val="9"/>
                <c:pt idx="0">
                  <c:v>2.6246719160105E-3</c:v>
                </c:pt>
                <c:pt idx="1">
                  <c:v>2.6246719160105E-3</c:v>
                </c:pt>
                <c:pt idx="2">
                  <c:v>0.09</c:v>
                </c:pt>
                <c:pt idx="3">
                  <c:v>0.75</c:v>
                </c:pt>
                <c:pt idx="4">
                  <c:v>0.12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E-432D-81F7-F0F9D60F90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'Ark1'!$A$2:$A$41</c:f>
              <c:strCache>
                <c:ptCount val="40"/>
                <c:pt idx="0">
                  <c:v>Under 600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Over 4300</c:v>
                </c:pt>
              </c:strCache>
            </c:strRef>
          </c:cat>
          <c:val>
            <c:numRef>
              <c:f>'Ark1'!$B$2:$B$41</c:f>
              <c:numCache>
                <c:formatCode>0%</c:formatCode>
                <c:ptCount val="40"/>
                <c:pt idx="0">
                  <c:v>1.2626262626262602E-2</c:v>
                </c:pt>
                <c:pt idx="1">
                  <c:v>2.5252525252525298E-3</c:v>
                </c:pt>
                <c:pt idx="2">
                  <c:v>5.0505050505050501E-3</c:v>
                </c:pt>
                <c:pt idx="3">
                  <c:v>1.01010101010101E-2</c:v>
                </c:pt>
                <c:pt idx="4">
                  <c:v>5.0505050505050501E-3</c:v>
                </c:pt>
                <c:pt idx="5">
                  <c:v>7.5757575757575803E-3</c:v>
                </c:pt>
                <c:pt idx="6">
                  <c:v>1.5151515151515201E-2</c:v>
                </c:pt>
                <c:pt idx="7">
                  <c:v>2.5252525252525301E-2</c:v>
                </c:pt>
                <c:pt idx="8">
                  <c:v>2.02020202020202E-2</c:v>
                </c:pt>
                <c:pt idx="9">
                  <c:v>3.2828282828282804E-2</c:v>
                </c:pt>
                <c:pt idx="10">
                  <c:v>2.7777777777777801E-2</c:v>
                </c:pt>
                <c:pt idx="11">
                  <c:v>2.5252525252525301E-2</c:v>
                </c:pt>
                <c:pt idx="12">
                  <c:v>2.5252525252525301E-2</c:v>
                </c:pt>
                <c:pt idx="13">
                  <c:v>2.7777777777777801E-2</c:v>
                </c:pt>
                <c:pt idx="14">
                  <c:v>1.2626262626262602E-2</c:v>
                </c:pt>
                <c:pt idx="15">
                  <c:v>7.8282828282828301E-2</c:v>
                </c:pt>
                <c:pt idx="16">
                  <c:v>4.5454545454545504E-2</c:v>
                </c:pt>
                <c:pt idx="17">
                  <c:v>6.8181818181818205E-2</c:v>
                </c:pt>
                <c:pt idx="18">
                  <c:v>2.2727272727272697E-2</c:v>
                </c:pt>
                <c:pt idx="19">
                  <c:v>3.7878787878787901E-2</c:v>
                </c:pt>
                <c:pt idx="20">
                  <c:v>8.3333333333333301E-2</c:v>
                </c:pt>
                <c:pt idx="21">
                  <c:v>4.0404040404040401E-2</c:v>
                </c:pt>
                <c:pt idx="22">
                  <c:v>5.3030303030303004E-2</c:v>
                </c:pt>
                <c:pt idx="23">
                  <c:v>3.0303030303030297E-2</c:v>
                </c:pt>
                <c:pt idx="24">
                  <c:v>4.0404040404040401E-2</c:v>
                </c:pt>
                <c:pt idx="25">
                  <c:v>5.5555555555555601E-2</c:v>
                </c:pt>
                <c:pt idx="26">
                  <c:v>2.2727272727272697E-2</c:v>
                </c:pt>
                <c:pt idx="27">
                  <c:v>1.2626262626262602E-2</c:v>
                </c:pt>
                <c:pt idx="28">
                  <c:v>1.76767676767677E-2</c:v>
                </c:pt>
                <c:pt idx="29">
                  <c:v>1.2626262626262602E-2</c:v>
                </c:pt>
                <c:pt idx="30">
                  <c:v>3.2828282828282804E-2</c:v>
                </c:pt>
                <c:pt idx="31">
                  <c:v>1.01010101010101E-2</c:v>
                </c:pt>
                <c:pt idx="32">
                  <c:v>5.0505050505050501E-3</c:v>
                </c:pt>
                <c:pt idx="33">
                  <c:v>2.5252525252525298E-3</c:v>
                </c:pt>
                <c:pt idx="34">
                  <c:v>2.5252525252525298E-3</c:v>
                </c:pt>
                <c:pt idx="35">
                  <c:v>7.5757575757575803E-3</c:v>
                </c:pt>
                <c:pt idx="36">
                  <c:v>5.0505050505050501E-3</c:v>
                </c:pt>
                <c:pt idx="37">
                  <c:v>7.5757575757575803E-3</c:v>
                </c:pt>
                <c:pt idx="38">
                  <c:v>7.5757575757575803E-3</c:v>
                </c:pt>
                <c:pt idx="39">
                  <c:v>4.29292929292929E-2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B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'Ark1'!$A$2:$A$41</c:f>
              <c:strCache>
                <c:ptCount val="40"/>
                <c:pt idx="0">
                  <c:v>Under 600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Over 4300</c:v>
                </c:pt>
              </c:strCache>
            </c:strRef>
          </c:cat>
          <c:val>
            <c:numRef>
              <c:f>'Ark1'!$C$2:$C$41</c:f>
              <c:numCache>
                <c:formatCode>0%</c:formatCode>
                <c:ptCount val="40"/>
                <c:pt idx="0">
                  <c:v>1.7361111111111112E-2</c:v>
                </c:pt>
                <c:pt idx="1">
                  <c:v>1.3888888888888888E-2</c:v>
                </c:pt>
                <c:pt idx="2">
                  <c:v>1.3888888888888888E-2</c:v>
                </c:pt>
                <c:pt idx="3">
                  <c:v>2.0833333333333332E-2</c:v>
                </c:pt>
                <c:pt idx="4">
                  <c:v>1.0416666666666666E-2</c:v>
                </c:pt>
                <c:pt idx="5">
                  <c:v>1.3888888888888888E-2</c:v>
                </c:pt>
                <c:pt idx="6">
                  <c:v>3.125E-2</c:v>
                </c:pt>
                <c:pt idx="7">
                  <c:v>1.0416666666666666E-2</c:v>
                </c:pt>
                <c:pt idx="8">
                  <c:v>2.0833333333333332E-2</c:v>
                </c:pt>
                <c:pt idx="9">
                  <c:v>2.7777777777777776E-2</c:v>
                </c:pt>
                <c:pt idx="10">
                  <c:v>5.2083333333333336E-2</c:v>
                </c:pt>
                <c:pt idx="11">
                  <c:v>3.4722222222222224E-2</c:v>
                </c:pt>
                <c:pt idx="12">
                  <c:v>3.4722222222222224E-2</c:v>
                </c:pt>
                <c:pt idx="13">
                  <c:v>4.5138888888888888E-2</c:v>
                </c:pt>
                <c:pt idx="14">
                  <c:v>3.8194444444444448E-2</c:v>
                </c:pt>
                <c:pt idx="15">
                  <c:v>0.1111111111111111</c:v>
                </c:pt>
                <c:pt idx="16">
                  <c:v>5.5555555555555552E-2</c:v>
                </c:pt>
                <c:pt idx="17">
                  <c:v>4.5138888888888888E-2</c:v>
                </c:pt>
                <c:pt idx="18">
                  <c:v>5.9027777777777776E-2</c:v>
                </c:pt>
                <c:pt idx="19">
                  <c:v>5.5555555555555552E-2</c:v>
                </c:pt>
                <c:pt idx="20">
                  <c:v>7.6388888888888895E-2</c:v>
                </c:pt>
                <c:pt idx="21">
                  <c:v>1.3888888888888888E-2</c:v>
                </c:pt>
                <c:pt idx="22">
                  <c:v>1.7361111111111112E-2</c:v>
                </c:pt>
                <c:pt idx="23">
                  <c:v>2.0833333333333332E-2</c:v>
                </c:pt>
                <c:pt idx="24">
                  <c:v>1.3888888888888888E-2</c:v>
                </c:pt>
                <c:pt idx="25">
                  <c:v>3.125E-2</c:v>
                </c:pt>
                <c:pt idx="26">
                  <c:v>0</c:v>
                </c:pt>
                <c:pt idx="27">
                  <c:v>1.3888888888888888E-2</c:v>
                </c:pt>
                <c:pt idx="28">
                  <c:v>6.9444444444444441E-3</c:v>
                </c:pt>
                <c:pt idx="29">
                  <c:v>1.0416666666666666E-2</c:v>
                </c:pt>
                <c:pt idx="30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4-4154-942B-5A5438419D7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38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'Ark1'!$A$2:$A$41</c:f>
              <c:strCache>
                <c:ptCount val="40"/>
                <c:pt idx="0">
                  <c:v>Under 600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Over 4300</c:v>
                </c:pt>
              </c:strCache>
            </c:strRef>
          </c:cat>
          <c:val>
            <c:numRef>
              <c:f>'Ark1'!$D$2:$D$41</c:f>
              <c:numCache>
                <c:formatCode>0%</c:formatCode>
                <c:ptCount val="40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0.03</c:v>
                </c:pt>
                <c:pt idx="6">
                  <c:v>0.03</c:v>
                </c:pt>
                <c:pt idx="7">
                  <c:v>0.02</c:v>
                </c:pt>
                <c:pt idx="8">
                  <c:v>0.05</c:v>
                </c:pt>
                <c:pt idx="9">
                  <c:v>0.05</c:v>
                </c:pt>
                <c:pt idx="10">
                  <c:v>7.0000000000000007E-2</c:v>
                </c:pt>
                <c:pt idx="11">
                  <c:v>0.04</c:v>
                </c:pt>
                <c:pt idx="12">
                  <c:v>0.04</c:v>
                </c:pt>
                <c:pt idx="13">
                  <c:v>7.0000000000000007E-2</c:v>
                </c:pt>
                <c:pt idx="14">
                  <c:v>0.06</c:v>
                </c:pt>
                <c:pt idx="15">
                  <c:v>0.08</c:v>
                </c:pt>
                <c:pt idx="16">
                  <c:v>0.08</c:v>
                </c:pt>
                <c:pt idx="17">
                  <c:v>0.05</c:v>
                </c:pt>
                <c:pt idx="18">
                  <c:v>0.03</c:v>
                </c:pt>
                <c:pt idx="19">
                  <c:v>0.04</c:v>
                </c:pt>
                <c:pt idx="20">
                  <c:v>0.02</c:v>
                </c:pt>
                <c:pt idx="21">
                  <c:v>0.02</c:v>
                </c:pt>
                <c:pt idx="22">
                  <c:v>0.01</c:v>
                </c:pt>
                <c:pt idx="23">
                  <c:v>0</c:v>
                </c:pt>
                <c:pt idx="24">
                  <c:v>0.01</c:v>
                </c:pt>
                <c:pt idx="25">
                  <c:v>0.02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0.01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C-4CB0-9732-BAB46D0B9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0.81081</cdr:x>
      <cdr:y>0.00641</cdr:y>
    </cdr:from>
    <cdr:to>
      <cdr:x>1</cdr:x>
      <cdr:y>0.07725</cdr:y>
    </cdr:to>
    <cdr:sp macro="" textlink="">
      <cdr:nvSpPr>
        <cdr:cNvPr id="2" name="TekstSylinder 4">
          <a:extLst xmlns:a="http://schemas.openxmlformats.org/drawingml/2006/main">
            <a:ext uri="{FF2B5EF4-FFF2-40B4-BE49-F238E27FC236}">
              <a16:creationId xmlns:a16="http://schemas.microsoft.com/office/drawing/2014/main" id="{E206059D-75C3-9B98-34AE-6F7F99D0907C}"/>
            </a:ext>
          </a:extLst>
        </cdr:cNvPr>
        <cdr:cNvSpPr txBox="1"/>
      </cdr:nvSpPr>
      <cdr:spPr>
        <a:xfrm xmlns:a="http://schemas.openxmlformats.org/drawingml/2006/main">
          <a:off x="4167506" y="25322"/>
          <a:ext cx="972421" cy="2799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200" dirty="0">
              <a:solidFill>
                <a:srgbClr val="383838"/>
              </a:solidFill>
              <a:cs typeface="Brown-Regular"/>
            </a:rPr>
            <a:t>N= 39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EA20-C80F-4712-BE8A-183C5067AD8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657" y="4773374"/>
            <a:ext cx="542925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0844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4149" y="9421044"/>
            <a:ext cx="2940844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3E16-DE1D-4379-8EDD-DB24256098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9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CF76-0B32-AE48-868B-6BDA5EF5A31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77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E16-DE1D-4379-8EDD-DB24256098C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51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CF76-0B32-AE48-868B-6BDA5EF5A318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86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CF76-0B32-AE48-868B-6BDA5EF5A318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kjermbilde 2011-12-05 kl. 12.21.40.png"/>
          <p:cNvPicPr>
            <a:picLocks noChangeAspect="1"/>
          </p:cNvPicPr>
          <p:nvPr/>
        </p:nvPicPr>
        <p:blipFill rotWithShape="1">
          <a:blip r:embed="rId2"/>
          <a:srcRect l="25995"/>
          <a:stretch/>
        </p:blipFill>
        <p:spPr>
          <a:xfrm>
            <a:off x="376296" y="1103811"/>
            <a:ext cx="8120475" cy="358575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586331" y="4496040"/>
            <a:ext cx="4479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cs typeface="Geogrotesque Medium"/>
              </a:rPr>
              <a:t>Kommunebarometeret</a:t>
            </a:r>
          </a:p>
          <a:p>
            <a:endParaRPr lang="nb-NO" sz="2400" dirty="0">
              <a:solidFill>
                <a:srgbClr val="0098C6"/>
              </a:solidFill>
              <a:latin typeface="Geogrotesque Medium"/>
              <a:cs typeface="Geogrotesque Medium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590822" y="5628440"/>
            <a:ext cx="4200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656567"/>
                </a:solidFill>
                <a:latin typeface="Geogrotesque Regular"/>
                <a:cs typeface="Geogrotesque Regular"/>
              </a:rPr>
              <a:t>Undersøkelse blant norske ordførere og rådmenn på oppdrag fra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BE26E39-4B59-A086-5C40-8E7F57ECF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296" y="281673"/>
            <a:ext cx="2379000" cy="5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30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77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21BD18-C359-E449-8E6E-9543526E6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048" y="404283"/>
            <a:ext cx="10936537" cy="446927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>
              <a:defRPr sz="2667" b="0" i="0" cap="none" baseline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B8248F19-6553-4E4A-94C4-1E7C027FE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732" y="1244600"/>
            <a:ext cx="10936537" cy="4426701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67" b="0" i="0">
                <a:solidFill>
                  <a:srgbClr val="000000"/>
                </a:solidFill>
                <a:latin typeface="Poppins Light" pitchFamily="2" charset="77"/>
                <a:cs typeface="Poppins Light" pitchFamily="2" charset="77"/>
              </a:defRPr>
            </a:lvl1pPr>
            <a:lvl2pPr marL="673083" indent="-228594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="0" i="0">
                <a:solidFill>
                  <a:srgbClr val="000000"/>
                </a:solidFill>
                <a:latin typeface="Poppins Light" pitchFamily="2" charset="77"/>
                <a:cs typeface="Poppins Light" pitchFamily="2" charset="77"/>
              </a:defRPr>
            </a:lvl2pPr>
          </a:lstStyle>
          <a:p>
            <a:pPr lvl="0"/>
            <a:r>
              <a:rPr lang="en-GB"/>
              <a:t>First bullet level</a:t>
            </a:r>
          </a:p>
          <a:p>
            <a:pPr lvl="1"/>
            <a:r>
              <a:rPr lang="en-GB"/>
              <a:t>Second bullet level</a:t>
            </a:r>
          </a:p>
        </p:txBody>
      </p:sp>
      <p:pic>
        <p:nvPicPr>
          <p:cNvPr id="14" name="Bildobjekt 13" descr="En bild som visar dator, sitter, bärbar dator, klocka&#10;&#10;Automatiskt genererad beskrivning">
            <a:extLst>
              <a:ext uri="{FF2B5EF4-FFF2-40B4-BE49-F238E27FC236}">
                <a16:creationId xmlns:a16="http://schemas.microsoft.com/office/drawing/2014/main" id="{D999B0D5-93E3-1148-9F46-9C9E10A275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437" y="6534695"/>
            <a:ext cx="702340" cy="1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ittel 1"/>
          <p:cNvSpPr>
            <a:spLocks noGrp="1"/>
          </p:cNvSpPr>
          <p:nvPr>
            <p:ph type="title"/>
          </p:nvPr>
        </p:nvSpPr>
        <p:spPr>
          <a:xfrm>
            <a:off x="1246541" y="541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116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  <p:sp>
        <p:nvSpPr>
          <p:cNvPr id="23" name="Plassholder for tekst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rgbClr val="656567"/>
                </a:solidFill>
                <a:latin typeface="Geogrotesque Regular"/>
                <a:cs typeface="Geogrotesque Regular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56567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56567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56567"/>
                </a:solidFill>
              </a:defRPr>
            </a:lvl4pPr>
            <a:lvl5pPr>
              <a:defRPr>
                <a:solidFill>
                  <a:srgbClr val="656567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Klikk for å redigere tekststiler i malen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Andre nivå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Tredje nivå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Fjerde nivå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18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owerPoint-for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kjermbilde 2011-12-05 kl. 12.21.40.png"/>
          <p:cNvPicPr>
            <a:picLocks noChangeAspect="1"/>
          </p:cNvPicPr>
          <p:nvPr/>
        </p:nvPicPr>
        <p:blipFill rotWithShape="1">
          <a:blip r:embed="rId2"/>
          <a:srcRect l="25995"/>
          <a:stretch/>
        </p:blipFill>
        <p:spPr>
          <a:xfrm>
            <a:off x="376296" y="1103811"/>
            <a:ext cx="8120475" cy="3585754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4586332" y="4496040"/>
            <a:ext cx="4423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cs typeface="Geogrotesque Medium"/>
              </a:rPr>
              <a:t>Folkevalgtbarometeret</a:t>
            </a:r>
          </a:p>
          <a:p>
            <a:endParaRPr lang="nb-NO" sz="2400" dirty="0">
              <a:solidFill>
                <a:srgbClr val="0098C6"/>
              </a:solidFill>
              <a:latin typeface="Geogrotesque Medium"/>
              <a:cs typeface="Geogrotesque Medium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590821" y="5628440"/>
            <a:ext cx="4690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656567"/>
                </a:solidFill>
                <a:latin typeface="Geogrotesque Regular"/>
                <a:cs typeface="Geogrotesque Regular"/>
              </a:rPr>
              <a:t>Undersøkelse blant norske kommunestyrerepresentanter på oppdrag fra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C1D819-90A9-68EA-5C59-5046B19E75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296" y="281673"/>
            <a:ext cx="2379000" cy="5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8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89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97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1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0E3F67-96F0-4481-A516-B7AC564432E6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9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46541" y="541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116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3036-F6B4-4A31-8645-3C16785C987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StriperFraHoyre.gif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98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" y="485058"/>
            <a:ext cx="358160" cy="3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6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98C6"/>
          </a:solidFill>
          <a:latin typeface="Geogrotesque Medium"/>
          <a:ea typeface="+mj-ea"/>
          <a:cs typeface="Geogrotesq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5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chart" Target="../charts/chart23.xml"/><Relationship Id="rId4" Type="http://schemas.openxmlformats.org/officeDocument/2006/relationships/image" Target="../media/image6.svg"/><Relationship Id="rId9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f@norgesbarometeret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34706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17780" y="3635708"/>
            <a:ext cx="7202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98C6"/>
                </a:solidFill>
                <a:latin typeface="Geogrotesque Medium"/>
                <a:ea typeface="+mj-ea"/>
              </a:rPr>
              <a:t>YRKESTRAFIKKFORBUNDET </a:t>
            </a:r>
          </a:p>
          <a:p>
            <a:pPr algn="ctr"/>
            <a:endParaRPr lang="nb-NO" sz="3200" dirty="0">
              <a:solidFill>
                <a:srgbClr val="0098C6"/>
              </a:solidFill>
              <a:latin typeface="Geogrotesque Medium"/>
              <a:ea typeface="+mj-ea"/>
            </a:endParaRPr>
          </a:p>
          <a:p>
            <a:pPr algn="ctr"/>
            <a:r>
              <a:rPr lang="nb-NO" sz="3200" dirty="0">
                <a:solidFill>
                  <a:srgbClr val="0098C6"/>
                </a:solidFill>
                <a:latin typeface="Geogrotesque Medium"/>
                <a:ea typeface="+mj-ea"/>
              </a:rPr>
              <a:t>Grenseundersøkelse</a:t>
            </a:r>
          </a:p>
          <a:p>
            <a:pPr algn="ctr"/>
            <a:r>
              <a:rPr lang="nb-NO" sz="3200" dirty="0">
                <a:solidFill>
                  <a:srgbClr val="0098C6"/>
                </a:solidFill>
                <a:latin typeface="Geogrotesque Medium"/>
                <a:ea typeface="+mj-ea"/>
              </a:rPr>
              <a:t> 2023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AB09E6B-670F-8B24-9270-BD43B0CF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3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Alder og ansettelsesform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306761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Alder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C67B900-AD32-E4C3-963C-AB21481A1E2B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12CEC6DA-4C30-364C-E38A-F9938D68BA58}"/>
              </a:ext>
            </a:extLst>
          </p:cNvPr>
          <p:cNvSpPr txBox="1">
            <a:spLocks/>
          </p:cNvSpPr>
          <p:nvPr/>
        </p:nvSpPr>
        <p:spPr>
          <a:xfrm>
            <a:off x="6344885" y="1306761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0" i="1" dirty="0">
                <a:latin typeface="+mn-lt"/>
              </a:rPr>
              <a:t>Ansettelsesform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F220720-407A-109B-89C1-F563FB19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B8C99019-D621-22D1-53CA-3079EA1006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4074091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Plassholder for innhold 8">
            <a:extLst>
              <a:ext uri="{FF2B5EF4-FFF2-40B4-BE49-F238E27FC236}">
                <a16:creationId xmlns:a16="http://schemas.microsoft.com/office/drawing/2014/main" id="{76859940-CFB6-587C-5184-6B34395CA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608236"/>
              </p:ext>
            </p:extLst>
          </p:nvPr>
        </p:nvGraphicFramePr>
        <p:xfrm>
          <a:off x="6344885" y="2174875"/>
          <a:ext cx="513992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481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3545173"/>
            <a:ext cx="720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98C6"/>
                </a:solidFill>
                <a:latin typeface="Geogrotesque Medium"/>
                <a:ea typeface="+mj-ea"/>
              </a:rPr>
              <a:t>2. Arbeidshverdagen</a:t>
            </a:r>
          </a:p>
          <a:p>
            <a:pPr algn="ctr"/>
            <a:endParaRPr lang="nb-NO" sz="2800" dirty="0">
              <a:solidFill>
                <a:srgbClr val="0098C6"/>
              </a:solidFill>
              <a:latin typeface="Geogrotesque Medium"/>
              <a:ea typeface="+mj-ea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BBB8E6D-F83E-B756-2280-C02FCE55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5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9D451-59E8-2E3C-FD20-9995F4C7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Arbeidshverdagen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6BF78C-7C30-543E-6E7E-90AC7D63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Arbeidsdager: </a:t>
            </a:r>
            <a:r>
              <a:rPr lang="nb-NO" sz="1800" dirty="0"/>
              <a:t>Flest oppgir å jobbe fra 20 til 24 dager i måneden, men vi ser også en nedgang i andelen som oppgir dette tidsintervallet fra tidligere målinger.</a:t>
            </a:r>
          </a:p>
          <a:p>
            <a:pPr marL="0" indent="0">
              <a:buNone/>
            </a:pPr>
            <a:br>
              <a:rPr lang="nb-NO" sz="1800" dirty="0"/>
            </a:br>
            <a:r>
              <a:rPr lang="nb-NO" sz="1800" b="1" dirty="0"/>
              <a:t>Arbeidstid: </a:t>
            </a:r>
            <a:r>
              <a:rPr lang="nb-NO" sz="1800" dirty="0"/>
              <a:t>Flest jobber 12, 10 eller 8-timers dager, og mens et klart flertall oppgir at de kjører i åtte timer, er det også relativt store andeler som oppgir å kjøre i mer enn dette.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Lønn: </a:t>
            </a:r>
            <a:r>
              <a:rPr lang="nb-NO" sz="1800" dirty="0"/>
              <a:t>Vi ser en økning på fem prosentpoeng i andelen som oppgir å tjene mer enn 2000 EUR i måneden, mens andelen som oppgir å tjene mindre enn dette synker med tretten prosentpoeng.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88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b-NO" dirty="0"/>
              <a:t>Arbeidsdager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34" y="1535113"/>
            <a:ext cx="10918167" cy="6387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/>
              <a:t>«Hvor mange dager jobber du per måned?»</a:t>
            </a:r>
            <a:endParaRPr lang="nb-NO" sz="1600" b="0" i="1" dirty="0">
              <a:latin typeface="+mn-lt"/>
            </a:endParaRP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1897468"/>
              </p:ext>
            </p:extLst>
          </p:nvPr>
        </p:nvGraphicFramePr>
        <p:xfrm>
          <a:off x="750498" y="2294626"/>
          <a:ext cx="10831902" cy="394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FA17AE52-4C35-955B-B7A5-B964E96A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Arbeidstimer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35008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Hvor lenge varer din totale arbeidsdag (gjennomsnittlig)? 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C67B900-AD32-E4C3-963C-AB21481A1E2B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12CEC6DA-4C30-364C-E38A-F9938D68BA58}"/>
              </a:ext>
            </a:extLst>
          </p:cNvPr>
          <p:cNvSpPr txBox="1">
            <a:spLocks/>
          </p:cNvSpPr>
          <p:nvPr/>
        </p:nvSpPr>
        <p:spPr>
          <a:xfrm>
            <a:off x="5995988" y="1335008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0" i="1" dirty="0">
                <a:latin typeface="+mn-lt"/>
              </a:rPr>
              <a:t>Hvor mange timer kjører du hver dag?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F220720-407A-109B-89C1-F563FB19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B8C99019-D621-22D1-53CA-3079EA1006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4935106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Plassholder for innhold 8">
            <a:extLst>
              <a:ext uri="{FF2B5EF4-FFF2-40B4-BE49-F238E27FC236}">
                <a16:creationId xmlns:a16="http://schemas.microsoft.com/office/drawing/2014/main" id="{76859940-CFB6-587C-5184-6B34395CA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982840"/>
              </p:ext>
            </p:extLst>
          </p:nvPr>
        </p:nvGraphicFramePr>
        <p:xfrm>
          <a:off x="6344885" y="2174875"/>
          <a:ext cx="513992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009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Månedlig bruttolønn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1624623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Hva er din brutto gjennomsnittlige månedslønn?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6298784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ABD2690E-385D-ABA1-6743-2861C556D7D3}"/>
              </a:ext>
            </a:extLst>
          </p:cNvPr>
          <p:cNvSpPr txBox="1">
            <a:spLocks/>
          </p:cNvSpPr>
          <p:nvPr/>
        </p:nvSpPr>
        <p:spPr>
          <a:xfrm>
            <a:off x="713232" y="6030763"/>
            <a:ext cx="11143489" cy="568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0" i="1" dirty="0"/>
              <a:t>Snittlønn uten ytterpunkter (under 600 og over 4300) er 2228 EUR </a:t>
            </a:r>
            <a:r>
              <a:rPr lang="nb-NO" sz="1100" b="0" i="1"/>
              <a:t>i 2023 </a:t>
            </a:r>
            <a:r>
              <a:rPr lang="nb-NO" sz="1100" b="0" i="1" dirty="0"/>
              <a:t>og 1450 EUR </a:t>
            </a:r>
            <a:r>
              <a:rPr lang="nb-NO" sz="1100" b="0" i="1"/>
              <a:t>i 2021</a:t>
            </a:r>
            <a:endParaRPr lang="nb-NO" sz="1100" b="0" i="1" dirty="0"/>
          </a:p>
        </p:txBody>
      </p:sp>
    </p:spTree>
    <p:extLst>
      <p:ext uri="{BB962C8B-B14F-4D97-AF65-F5344CB8AC3E}">
        <p14:creationId xmlns:p14="http://schemas.microsoft.com/office/powerpoint/2010/main" val="44825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Lønnstrinn for ulike nasjonaliteter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232" y="1455647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Kategorisert per lønnstrinn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3891455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Lønnstrinn for ulike nasjonaliteter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232" y="1455647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Kategorisert per land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76433915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3545173"/>
            <a:ext cx="720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98C6"/>
                </a:solidFill>
                <a:latin typeface="Geogrotesque Medium"/>
                <a:ea typeface="+mj-ea"/>
              </a:rPr>
              <a:t>2. Oppdrag til og i Norge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BBB8E6D-F83E-B756-2280-C02FCE55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9D451-59E8-2E3C-FD20-9995F4C7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ea typeface="+mj-ea"/>
              </a:rPr>
              <a:t>Oppdrag til og i Norge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6BF78C-7C30-543E-6E7E-90AC7D6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04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Oppdrag til Norge siste 12 måneder: </a:t>
            </a:r>
            <a:r>
              <a:rPr lang="nb-NO" sz="1800" dirty="0"/>
              <a:t>Flertallet har utført 29 eller færre oppdag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Oppdrag innad i Norge siste 12 måneder: </a:t>
            </a:r>
            <a:r>
              <a:rPr lang="nb-NO" sz="1800" dirty="0"/>
              <a:t>Flertallet har utført 14 eller færre oppdag innad i Norge de siste 12 månedene. 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Lav kjennskap til minstelønn: </a:t>
            </a:r>
            <a:r>
              <a:rPr lang="nb-NO" sz="1800" dirty="0"/>
              <a:t>Kun fire av ti kjenner til det norske minstelønnsnivået. Dette er likevel en økning på syv prosentpoeng siden i fjor.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En av fem får norsk minstelønn: </a:t>
            </a:r>
            <a:r>
              <a:rPr lang="nb-NO" sz="1800" dirty="0"/>
              <a:t>Dette er en økning på syv prosentpoeng siden 2021.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Lik lønn som i andre land: </a:t>
            </a:r>
            <a:r>
              <a:rPr lang="nb-NO" sz="1800" dirty="0"/>
              <a:t>Om lag syv av ti oppgir at de får lik lønn i Norge som i andre land, men andelen synker noe. Vi ser også en økning i andelen som oppgir at de får lavere lønn i årets undersøkelse.</a:t>
            </a:r>
          </a:p>
          <a:p>
            <a:pPr marL="0" indent="0">
              <a:buNone/>
            </a:pPr>
            <a:br>
              <a:rPr lang="nb-NO" sz="1800" dirty="0"/>
            </a:br>
            <a:r>
              <a:rPr lang="nb-NO" sz="1800" b="1" dirty="0"/>
              <a:t>Ventetid og kjøring til lastested: </a:t>
            </a:r>
            <a:r>
              <a:rPr lang="nb-NO" sz="1800" dirty="0"/>
              <a:t>Seks av ti får betalt for ventetid og syv av ti for all kjøring. </a:t>
            </a:r>
          </a:p>
        </p:txBody>
      </p:sp>
    </p:spTree>
    <p:extLst>
      <p:ext uri="{BB962C8B-B14F-4D97-AF65-F5344CB8AC3E}">
        <p14:creationId xmlns:p14="http://schemas.microsoft.com/office/powerpoint/2010/main" val="95798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200C3F6-0FCF-0508-EFE4-D118BEDA4A1C}"/>
              </a:ext>
            </a:extLst>
          </p:cNvPr>
          <p:cNvSpPr txBox="1"/>
          <p:nvPr/>
        </p:nvSpPr>
        <p:spPr>
          <a:xfrm>
            <a:off x="1439056" y="359765"/>
            <a:ext cx="506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ea typeface="+mj-ea"/>
              </a:rPr>
              <a:t>Om rapporten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F03799C-CBAF-35A9-9AF4-DE5AA7B729DD}"/>
              </a:ext>
            </a:extLst>
          </p:cNvPr>
          <p:cNvSpPr txBox="1"/>
          <p:nvPr/>
        </p:nvSpPr>
        <p:spPr>
          <a:xfrm>
            <a:off x="1439057" y="1821304"/>
            <a:ext cx="45195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400" b="1" dirty="0">
                <a:latin typeface="+mn-lt"/>
              </a:rPr>
              <a:t>Bakgrunn: </a:t>
            </a:r>
          </a:p>
          <a:p>
            <a:pPr marL="0" indent="0">
              <a:buNone/>
            </a:pPr>
            <a:r>
              <a:rPr lang="nb-NO" sz="1400" dirty="0"/>
              <a:t>Undersøkelsen tar for seg ulike aspekter ved å kjøre lastebil fra utlandet til Norge via Svinesund. Første undersøkelsen ble gjennomført i 2014 og dannet grunnlaget for kravet om allmenngjøringen som ble vedtatt i 2015. Undersøkelsen ble neste gang gjennomført i 2017 og deretter annethvert år. Rapporten måler utvikling i svar over tid. 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400" b="1" dirty="0">
                <a:latin typeface="+mn-lt"/>
              </a:rPr>
              <a:t>Tidsperiode: </a:t>
            </a:r>
          </a:p>
          <a:p>
            <a:r>
              <a:rPr lang="nb-NO" sz="1400" dirty="0"/>
              <a:t>Undersøkelsen ble gjennomført 29.-30. august på Svinesund tollstasjon.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Innhold: </a:t>
            </a:r>
          </a:p>
          <a:p>
            <a:pPr marL="0" indent="0">
              <a:buNone/>
            </a:pPr>
            <a:r>
              <a:rPr lang="nb-NO" sz="1400" dirty="0"/>
              <a:t>Rapporten er delt inn i de ulike delene: </a:t>
            </a:r>
          </a:p>
          <a:p>
            <a:pPr marL="0" indent="0">
              <a:buNone/>
            </a:pPr>
            <a:endParaRPr lang="nb-NO" sz="1400" dirty="0"/>
          </a:p>
          <a:p>
            <a:pPr marL="342900" indent="-342900">
              <a:buAutoNum type="arabicPeriod"/>
            </a:pPr>
            <a:r>
              <a:rPr lang="nb-NO" sz="1400" dirty="0"/>
              <a:t>Om respondentene</a:t>
            </a:r>
          </a:p>
          <a:p>
            <a:pPr marL="342900" indent="-342900">
              <a:buAutoNum type="arabicPeriod"/>
            </a:pPr>
            <a:r>
              <a:rPr lang="nb-NO" sz="1400" dirty="0"/>
              <a:t>Arbeidshverdagen</a:t>
            </a:r>
          </a:p>
          <a:p>
            <a:pPr marL="0" indent="0">
              <a:buNone/>
            </a:pPr>
            <a:r>
              <a:rPr lang="nb-NO" sz="1400" dirty="0"/>
              <a:t>3.     Oppdrag til og i Norge</a:t>
            </a:r>
          </a:p>
          <a:p>
            <a:pPr marL="0" indent="0">
              <a:buNone/>
            </a:pPr>
            <a:r>
              <a:rPr lang="nb-NO" sz="1400" dirty="0"/>
              <a:t>4.     Pris for transport for bileiere og selvstendige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>
              <a:solidFill>
                <a:srgbClr val="FF0000"/>
              </a:solidFill>
            </a:endParaRPr>
          </a:p>
          <a:p>
            <a:endParaRPr lang="nb-NO" sz="1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A82354E-C360-1D59-F1A6-CFE5D488816E}"/>
              </a:ext>
            </a:extLst>
          </p:cNvPr>
          <p:cNvSpPr txBox="1"/>
          <p:nvPr/>
        </p:nvSpPr>
        <p:spPr>
          <a:xfrm>
            <a:off x="6303363" y="1821303"/>
            <a:ext cx="477659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rgbClr val="383838"/>
                </a:solidFill>
                <a:cs typeface="Brown-Regular"/>
              </a:rPr>
              <a:t>Deltakelse:</a:t>
            </a:r>
            <a:br>
              <a:rPr lang="nb-NO" sz="1400" dirty="0">
                <a:solidFill>
                  <a:srgbClr val="383838"/>
                </a:solidFill>
                <a:cs typeface="Brown-Regular"/>
              </a:rPr>
            </a:br>
            <a:endParaRPr lang="nb-NO" sz="1400" dirty="0">
              <a:solidFill>
                <a:srgbClr val="383838"/>
              </a:solidFill>
              <a:cs typeface="Brown-Regular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383838"/>
                </a:solidFill>
                <a:cs typeface="Poppins Light" panose="00000400000000000000" pitchFamily="2" charset="0"/>
              </a:rPr>
              <a:t>Undersøkelsen er besvart av </a:t>
            </a:r>
            <a:r>
              <a:rPr lang="nb-NO" sz="1400" b="1" dirty="0">
                <a:solidFill>
                  <a:srgbClr val="383838"/>
                </a:solidFill>
                <a:cs typeface="Poppins Light" panose="00000400000000000000" pitchFamily="2" charset="0"/>
              </a:rPr>
              <a:t>422</a:t>
            </a:r>
            <a:r>
              <a:rPr lang="nb-NO" sz="1400" dirty="0">
                <a:solidFill>
                  <a:srgbClr val="383838"/>
                </a:solidFill>
                <a:cs typeface="Poppins Light" panose="00000400000000000000" pitchFamily="2" charset="0"/>
              </a:rPr>
              <a:t> sjåfører.  </a:t>
            </a:r>
            <a:endParaRPr lang="nb-NO" sz="1400" b="1" dirty="0">
              <a:solidFill>
                <a:srgbClr val="383838"/>
              </a:solidFill>
              <a:cs typeface="Poppins Light" panose="00000400000000000000" pitchFamily="2" charset="0"/>
            </a:endParaRP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82C418D1-56AD-EF32-2864-7B3AE75A608A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k 5">
            <a:extLst>
              <a:ext uri="{FF2B5EF4-FFF2-40B4-BE49-F238E27FC236}">
                <a16:creationId xmlns:a16="http://schemas.microsoft.com/office/drawing/2014/main" id="{5EFCE026-93CD-9E1E-78C5-FEEC917E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1B0C81-7236-0BBA-53B8-28C30A4B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363" y="2737605"/>
            <a:ext cx="4776602" cy="30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til Norge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1624623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Antall oppdrag utført totalt </a:t>
            </a:r>
            <a:r>
              <a:rPr lang="nb-NO" sz="1600" i="1" dirty="0"/>
              <a:t>til Norge </a:t>
            </a:r>
            <a:r>
              <a:rPr lang="nb-NO" sz="1600" b="0" i="1" dirty="0"/>
              <a:t>i løpet av de siste 12 måneder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42539667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3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innenlands Norge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232" y="1455647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Antall oppdrag utført </a:t>
            </a:r>
            <a:r>
              <a:rPr lang="nb-NO" sz="1600" i="1" dirty="0"/>
              <a:t>innenlands i Norge </a:t>
            </a:r>
            <a:r>
              <a:rPr lang="nb-NO" sz="1600" b="0" i="1" dirty="0"/>
              <a:t>i løpet av de siste 12 måneder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9312726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 i og kjennskap til minstelønn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306761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Vet du at når du kjører innenlands i Norge har du sett på norsk minstelønn (207 NOK/ 17,8 euro i timen)? 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C67B900-AD32-E4C3-963C-AB21481A1E2B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12CEC6DA-4C30-364C-E38A-F9938D68BA58}"/>
              </a:ext>
            </a:extLst>
          </p:cNvPr>
          <p:cNvSpPr txBox="1">
            <a:spLocks/>
          </p:cNvSpPr>
          <p:nvPr/>
        </p:nvSpPr>
        <p:spPr>
          <a:xfrm>
            <a:off x="6097895" y="1082349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0" i="1" dirty="0">
                <a:latin typeface="+mn-lt"/>
              </a:rPr>
              <a:t>Får du norsk minstelønn når du kjører innenlands i Norge? 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F220720-407A-109B-89C1-F563FB19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B8C99019-D621-22D1-53CA-3079EA1006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4356757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Plassholder for innhold 8">
            <a:extLst>
              <a:ext uri="{FF2B5EF4-FFF2-40B4-BE49-F238E27FC236}">
                <a16:creationId xmlns:a16="http://schemas.microsoft.com/office/drawing/2014/main" id="{76859940-CFB6-587C-5184-6B34395CA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341673"/>
              </p:ext>
            </p:extLst>
          </p:nvPr>
        </p:nvGraphicFramePr>
        <p:xfrm>
          <a:off x="6344885" y="2174875"/>
          <a:ext cx="513992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687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42" y="54163"/>
            <a:ext cx="9340102" cy="1593568"/>
          </a:xfrm>
        </p:spPr>
        <p:txBody>
          <a:bodyPr>
            <a:normAutofit/>
          </a:bodyPr>
          <a:lstStyle/>
          <a:p>
            <a:r>
              <a:rPr lang="nb-NO" dirty="0"/>
              <a:t>Lønn og kunnskap om lønn blant ulike nasjonaliteter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E10D87A-E409-149F-7485-A5F05F8F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576" y="1503629"/>
            <a:ext cx="10468823" cy="462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Får du høyere, lavere eller lik lønn for transportoppdrag i Norge, sammenliknet med andre land du kjører i?</a:t>
            </a:r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1400" dirty="0"/>
              <a:t>Sjåfører fra Romania oppgir størst grad at de får lik lønn (91%), mens flest sjåfører fra Ukraina oppgir at de får lavere lønn (27%). 	Landet der flest oppgir å få høyere lønn er Lativa hvor en av tre oppgir dette, selv om halvparten oppgir at de får lik lønn og 15% at de 	får lavere lønn. 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800" dirty="0"/>
              <a:t>Vet du at når du kjører innenlands i Norge har du rett på norsk minstelønn (185.50 NOK / 18 euro i timen)?</a:t>
            </a:r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1400" dirty="0"/>
              <a:t>Flest sjåfører fra Lativa (59%) og Polen (47%) oppgir at de vet de har rett på norsk minstelønn. Andelen som ikke vet dette er størst blant 	rumenske (42%) og polske sjåfører (20% signifikant). 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800" dirty="0"/>
              <a:t>Får du norsk minstelønn når du kjører innenlands i Norge?</a:t>
            </a:r>
            <a:r>
              <a:rPr lang="nb-NO" sz="1400" dirty="0"/>
              <a:t>	</a:t>
            </a:r>
          </a:p>
          <a:p>
            <a:pPr marL="0" indent="0">
              <a:buNone/>
            </a:pPr>
            <a:r>
              <a:rPr lang="nb-NO" sz="1400" dirty="0"/>
              <a:t>	Flest sjåfører fra Sverige oppgir å få norsk minstelønn, mens nesten halvparten av ukrainske sjåfører svarer at de ikke får dette (48%) og 	27% av polske sjåfører (signifikant). </a:t>
            </a:r>
          </a:p>
          <a:p>
            <a:pPr marL="0" indent="0">
              <a:buNone/>
            </a:pPr>
            <a:r>
              <a:rPr lang="nb-NO" sz="1400" dirty="0"/>
              <a:t>	</a:t>
            </a:r>
            <a:endParaRPr lang="nb-NO" sz="1800" dirty="0"/>
          </a:p>
        </p:txBody>
      </p:sp>
      <p:pic>
        <p:nvPicPr>
          <p:cNvPr id="15" name="Grafikk 14" descr="Forstørrelsesglass kontur">
            <a:extLst>
              <a:ext uri="{FF2B5EF4-FFF2-40B4-BE49-F238E27FC236}">
                <a16:creationId xmlns:a16="http://schemas.microsoft.com/office/drawing/2014/main" id="{54830486-BC38-C02E-6FE3-0AB67E442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093" y="1503629"/>
            <a:ext cx="571877" cy="5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 i og kjennskap til lønn i ulike land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306761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Vet du at når du kjører innenlands i Norge har du sett på norsk minstelønn (207 NOK/ 17,8 euro i timen)? 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C67B900-AD32-E4C3-963C-AB21481A1E2B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12CEC6DA-4C30-364C-E38A-F9938D68BA58}"/>
              </a:ext>
            </a:extLst>
          </p:cNvPr>
          <p:cNvSpPr txBox="1">
            <a:spLocks/>
          </p:cNvSpPr>
          <p:nvPr/>
        </p:nvSpPr>
        <p:spPr>
          <a:xfrm>
            <a:off x="6097895" y="1082349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0" i="1" dirty="0">
                <a:latin typeface="+mn-lt"/>
              </a:rPr>
              <a:t>Får du norsk minstelønn når du kjører innenlands i Norge? 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F220720-407A-109B-89C1-F563FB19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B8C99019-D621-22D1-53CA-3079EA1006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6022040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Plassholder for innhold 14">
            <a:extLst>
              <a:ext uri="{FF2B5EF4-FFF2-40B4-BE49-F238E27FC236}">
                <a16:creationId xmlns:a16="http://schemas.microsoft.com/office/drawing/2014/main" id="{60D6D4E9-B4B4-CA57-1A8A-126C155B3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068318"/>
              </p:ext>
            </p:extLst>
          </p:nvPr>
        </p:nvGraphicFramePr>
        <p:xfrm>
          <a:off x="5995988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493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DB794A84-3151-44B0-A46C-AAFEDF032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262" y="1227298"/>
            <a:ext cx="3758964" cy="9293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1300" i="1" dirty="0">
                <a:solidFill>
                  <a:srgbClr val="656567"/>
                </a:solidFill>
                <a:latin typeface="+mn-lt"/>
              </a:rPr>
              <a:t>Får du høyere, lavere eller lik lønn for transportoppdrag i Norge, sammenliknet med andre land du kjører i?</a:t>
            </a:r>
          </a:p>
          <a:p>
            <a:endParaRPr lang="nb-NO" sz="1200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459008-3489-42E6-AAD9-091FDB9AFAEE}"/>
              </a:ext>
            </a:extLst>
          </p:cNvPr>
          <p:cNvSpPr txBox="1">
            <a:spLocks/>
          </p:cNvSpPr>
          <p:nvPr/>
        </p:nvSpPr>
        <p:spPr>
          <a:xfrm>
            <a:off x="4587836" y="1225497"/>
            <a:ext cx="3865955" cy="66248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1pPr>
            <a:lvl2pPr marL="504825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800"/>
              </a:spcAft>
              <a:buNone/>
            </a:pPr>
            <a:r>
              <a:rPr lang="nb-NO" sz="1500" i="1" dirty="0">
                <a:solidFill>
                  <a:srgbClr val="656567"/>
                </a:solidFill>
                <a:latin typeface="+mn-lt"/>
                <a:ea typeface="+mn-ea"/>
              </a:rPr>
              <a:t>Får du betalt for ventetid i Norge (for eksempel ventetid for lasting og lossing, overnatting, ventetid på oppdrag ut av landet)?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A9A86A3C-4AAA-4F29-A1B1-CEA66646DDE6}"/>
              </a:ext>
            </a:extLst>
          </p:cNvPr>
          <p:cNvSpPr txBox="1">
            <a:spLocks/>
          </p:cNvSpPr>
          <p:nvPr/>
        </p:nvSpPr>
        <p:spPr>
          <a:xfrm>
            <a:off x="8936487" y="1150298"/>
            <a:ext cx="2979084" cy="812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300" i="1" dirty="0">
                <a:solidFill>
                  <a:srgbClr val="656567"/>
                </a:solidFill>
                <a:latin typeface="+mn-lt"/>
                <a:ea typeface="+mn-ea"/>
              </a:rPr>
              <a:t>Får du betalt for kjøring til lastested for godset?</a:t>
            </a:r>
          </a:p>
        </p:txBody>
      </p:sp>
      <p:cxnSp>
        <p:nvCxnSpPr>
          <p:cNvPr id="12" name="Straight Connector 46">
            <a:extLst>
              <a:ext uri="{FF2B5EF4-FFF2-40B4-BE49-F238E27FC236}">
                <a16:creationId xmlns:a16="http://schemas.microsoft.com/office/drawing/2014/main" id="{3C255703-7B95-4D9E-81C7-82079F1B417F}"/>
              </a:ext>
            </a:extLst>
          </p:cNvPr>
          <p:cNvCxnSpPr/>
          <p:nvPr/>
        </p:nvCxnSpPr>
        <p:spPr>
          <a:xfrm>
            <a:off x="4260783" y="1923368"/>
            <a:ext cx="0" cy="380149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6">
            <a:extLst>
              <a:ext uri="{FF2B5EF4-FFF2-40B4-BE49-F238E27FC236}">
                <a16:creationId xmlns:a16="http://schemas.microsoft.com/office/drawing/2014/main" id="{9F0AFF2D-056B-41DC-BBE2-C4205BEB8551}"/>
              </a:ext>
            </a:extLst>
          </p:cNvPr>
          <p:cNvCxnSpPr/>
          <p:nvPr/>
        </p:nvCxnSpPr>
        <p:spPr>
          <a:xfrm>
            <a:off x="8398581" y="2156693"/>
            <a:ext cx="0" cy="380149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>
            <a:extLst>
              <a:ext uri="{FF2B5EF4-FFF2-40B4-BE49-F238E27FC236}">
                <a16:creationId xmlns:a16="http://schemas.microsoft.com/office/drawing/2014/main" id="{E289F2DB-7868-FE11-C769-053A4CCF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3" y="286762"/>
            <a:ext cx="10335859" cy="1143000"/>
          </a:xfrm>
        </p:spPr>
        <p:txBody>
          <a:bodyPr/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</a:rPr>
              <a:t>Lønn for transportoppdrag i Norge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B65E5266-BDE9-A188-8268-C99DD6AA7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graphicFrame>
        <p:nvGraphicFramePr>
          <p:cNvPr id="19" name="Plassholder for innhold 8">
            <a:extLst>
              <a:ext uri="{FF2B5EF4-FFF2-40B4-BE49-F238E27FC236}">
                <a16:creationId xmlns:a16="http://schemas.microsoft.com/office/drawing/2014/main" id="{6E7832A8-A7B8-84A7-07AF-A8D0B5A45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093468"/>
              </p:ext>
            </p:extLst>
          </p:nvPr>
        </p:nvGraphicFramePr>
        <p:xfrm>
          <a:off x="755227" y="2100469"/>
          <a:ext cx="3015757" cy="391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Plassholder for innhold 8">
            <a:extLst>
              <a:ext uri="{FF2B5EF4-FFF2-40B4-BE49-F238E27FC236}">
                <a16:creationId xmlns:a16="http://schemas.microsoft.com/office/drawing/2014/main" id="{579419F6-AC47-FF51-9C0E-512E6FEC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879727"/>
              </p:ext>
            </p:extLst>
          </p:nvPr>
        </p:nvGraphicFramePr>
        <p:xfrm>
          <a:off x="4588121" y="2100469"/>
          <a:ext cx="3015757" cy="391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Plassholder for innhold 8">
            <a:extLst>
              <a:ext uri="{FF2B5EF4-FFF2-40B4-BE49-F238E27FC236}">
                <a16:creationId xmlns:a16="http://schemas.microsoft.com/office/drawing/2014/main" id="{5F48A036-C870-CBE7-6801-A26A0F4AC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271853"/>
              </p:ext>
            </p:extLst>
          </p:nvPr>
        </p:nvGraphicFramePr>
        <p:xfrm>
          <a:off x="8474097" y="2100469"/>
          <a:ext cx="3015757" cy="391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3" name="Bilde 22">
            <a:extLst>
              <a:ext uri="{FF2B5EF4-FFF2-40B4-BE49-F238E27FC236}">
                <a16:creationId xmlns:a16="http://schemas.microsoft.com/office/drawing/2014/main" id="{E3E74B3A-3F7B-9CEA-AEB4-4383C8E2A4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407" y="323908"/>
            <a:ext cx="621757" cy="5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3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DB794A84-3151-44B0-A46C-AAFEDF032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262" y="1227298"/>
            <a:ext cx="3758964" cy="9293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1300" i="1" dirty="0">
                <a:solidFill>
                  <a:srgbClr val="656567"/>
                </a:solidFill>
                <a:latin typeface="+mn-lt"/>
              </a:rPr>
              <a:t>Får du høyere, lavere eller lik lønn for transportoppdrag i Norge, sammenliknet med andre land du kjører i?</a:t>
            </a:r>
          </a:p>
          <a:p>
            <a:endParaRPr lang="nb-NO" sz="1200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459008-3489-42E6-AAD9-091FDB9AFAEE}"/>
              </a:ext>
            </a:extLst>
          </p:cNvPr>
          <p:cNvSpPr txBox="1">
            <a:spLocks/>
          </p:cNvSpPr>
          <p:nvPr/>
        </p:nvSpPr>
        <p:spPr>
          <a:xfrm>
            <a:off x="4587836" y="1225497"/>
            <a:ext cx="3865955" cy="66248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1pPr>
            <a:lvl2pPr marL="504825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800"/>
              </a:spcAft>
              <a:buNone/>
            </a:pPr>
            <a:r>
              <a:rPr lang="nb-NO" sz="1500" i="1" dirty="0">
                <a:solidFill>
                  <a:srgbClr val="656567"/>
                </a:solidFill>
                <a:latin typeface="+mn-lt"/>
                <a:ea typeface="+mn-ea"/>
              </a:rPr>
              <a:t>Får du betalt for ventetid i Norge (for eksempel ventetid for lasting og lossing, overnatting, ventetid på oppdrag ut av landet)?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A9A86A3C-4AAA-4F29-A1B1-CEA66646DDE6}"/>
              </a:ext>
            </a:extLst>
          </p:cNvPr>
          <p:cNvSpPr txBox="1">
            <a:spLocks/>
          </p:cNvSpPr>
          <p:nvPr/>
        </p:nvSpPr>
        <p:spPr>
          <a:xfrm>
            <a:off x="8936487" y="1150298"/>
            <a:ext cx="2979084" cy="812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300" i="1" dirty="0">
                <a:solidFill>
                  <a:srgbClr val="656567"/>
                </a:solidFill>
                <a:latin typeface="+mn-lt"/>
                <a:ea typeface="+mn-ea"/>
              </a:rPr>
              <a:t>Får du betalt for kjøring til lastested for godset?</a:t>
            </a:r>
          </a:p>
        </p:txBody>
      </p:sp>
      <p:cxnSp>
        <p:nvCxnSpPr>
          <p:cNvPr id="12" name="Straight Connector 46">
            <a:extLst>
              <a:ext uri="{FF2B5EF4-FFF2-40B4-BE49-F238E27FC236}">
                <a16:creationId xmlns:a16="http://schemas.microsoft.com/office/drawing/2014/main" id="{3C255703-7B95-4D9E-81C7-82079F1B417F}"/>
              </a:ext>
            </a:extLst>
          </p:cNvPr>
          <p:cNvCxnSpPr/>
          <p:nvPr/>
        </p:nvCxnSpPr>
        <p:spPr>
          <a:xfrm>
            <a:off x="4260783" y="1923368"/>
            <a:ext cx="0" cy="380149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6">
            <a:extLst>
              <a:ext uri="{FF2B5EF4-FFF2-40B4-BE49-F238E27FC236}">
                <a16:creationId xmlns:a16="http://schemas.microsoft.com/office/drawing/2014/main" id="{9F0AFF2D-056B-41DC-BBE2-C4205BEB8551}"/>
              </a:ext>
            </a:extLst>
          </p:cNvPr>
          <p:cNvCxnSpPr/>
          <p:nvPr/>
        </p:nvCxnSpPr>
        <p:spPr>
          <a:xfrm>
            <a:off x="8398581" y="2156693"/>
            <a:ext cx="0" cy="380149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>
            <a:extLst>
              <a:ext uri="{FF2B5EF4-FFF2-40B4-BE49-F238E27FC236}">
                <a16:creationId xmlns:a16="http://schemas.microsoft.com/office/drawing/2014/main" id="{E289F2DB-7868-FE11-C769-053A4CCF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3" y="286762"/>
            <a:ext cx="10335859" cy="1143000"/>
          </a:xfrm>
        </p:spPr>
        <p:txBody>
          <a:bodyPr/>
          <a:lstStyle/>
          <a:p>
            <a:r>
              <a:rPr lang="nb-NO" sz="3200" dirty="0">
                <a:solidFill>
                  <a:srgbClr val="0098C6"/>
                </a:solidFill>
                <a:latin typeface="Geogrotesque Medium"/>
              </a:rPr>
              <a:t>Lønn for transportoppdrag i Norge blant ulike land 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B65E5266-BDE9-A188-8268-C99DD6AA7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E3E74B3A-3F7B-9CEA-AEB4-4383C8E2A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407" y="323908"/>
            <a:ext cx="621757" cy="519677"/>
          </a:xfrm>
          <a:prstGeom prst="rect">
            <a:avLst/>
          </a:prstGeom>
        </p:spPr>
      </p:pic>
      <p:graphicFrame>
        <p:nvGraphicFramePr>
          <p:cNvPr id="2" name="Plassholder for innhold 14">
            <a:extLst>
              <a:ext uri="{FF2B5EF4-FFF2-40B4-BE49-F238E27FC236}">
                <a16:creationId xmlns:a16="http://schemas.microsoft.com/office/drawing/2014/main" id="{BE6FF4DF-80B7-9DA8-1AEF-367205767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34384"/>
              </p:ext>
            </p:extLst>
          </p:nvPr>
        </p:nvGraphicFramePr>
        <p:xfrm>
          <a:off x="644262" y="1963178"/>
          <a:ext cx="3431625" cy="39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Plassholder for innhold 14">
            <a:extLst>
              <a:ext uri="{FF2B5EF4-FFF2-40B4-BE49-F238E27FC236}">
                <a16:creationId xmlns:a16="http://schemas.microsoft.com/office/drawing/2014/main" id="{A4178A7D-79E4-F0DA-DA28-6641F90BC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440701"/>
              </p:ext>
            </p:extLst>
          </p:nvPr>
        </p:nvGraphicFramePr>
        <p:xfrm>
          <a:off x="4684490" y="1971734"/>
          <a:ext cx="3431625" cy="39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Plassholder for innhold 14">
            <a:extLst>
              <a:ext uri="{FF2B5EF4-FFF2-40B4-BE49-F238E27FC236}">
                <a16:creationId xmlns:a16="http://schemas.microsoft.com/office/drawing/2014/main" id="{C2CF0B20-306A-1C55-4516-35D3572AF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60405"/>
              </p:ext>
            </p:extLst>
          </p:nvPr>
        </p:nvGraphicFramePr>
        <p:xfrm>
          <a:off x="8487088" y="1963178"/>
          <a:ext cx="3431625" cy="39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796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3545173"/>
            <a:ext cx="720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98C6"/>
                </a:solidFill>
                <a:latin typeface="Geogrotesque Medium"/>
                <a:ea typeface="+mj-ea"/>
              </a:rPr>
              <a:t>3. Pris for transport for </a:t>
            </a:r>
          </a:p>
          <a:p>
            <a:pPr algn="ctr"/>
            <a:r>
              <a:rPr lang="nb-NO" sz="2800" dirty="0">
                <a:solidFill>
                  <a:srgbClr val="0098C6"/>
                </a:solidFill>
                <a:latin typeface="Geogrotesque Medium"/>
                <a:ea typeface="+mj-ea"/>
              </a:rPr>
              <a:t>bileiere og selvstendige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BBB8E6D-F83E-B756-2280-C02FCE55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Pris for transport for bileiere og selvstendige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542" y="1197163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For bileier/selvstendig: Kan du oppgi prisen for transport i euro? (Per time)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C67B900-AD32-E4C3-963C-AB21481A1E2B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12CEC6DA-4C30-364C-E38A-F9938D68BA58}"/>
              </a:ext>
            </a:extLst>
          </p:cNvPr>
          <p:cNvSpPr txBox="1">
            <a:spLocks/>
          </p:cNvSpPr>
          <p:nvPr/>
        </p:nvSpPr>
        <p:spPr>
          <a:xfrm>
            <a:off x="6090471" y="1206040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0" i="1" dirty="0">
                <a:latin typeface="+mn-lt"/>
              </a:rPr>
              <a:t>For bileier/selvstendig: Kan du oppgi prisen for transport i euro? (Per kilometer)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F220720-407A-109B-89C1-F563FB19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B8C99019-D621-22D1-53CA-3079EA1006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20406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Plassholder for innhold 8">
            <a:extLst>
              <a:ext uri="{FF2B5EF4-FFF2-40B4-BE49-F238E27FC236}">
                <a16:creationId xmlns:a16="http://schemas.microsoft.com/office/drawing/2014/main" id="{76859940-CFB6-587C-5184-6B34395CA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997765"/>
              </p:ext>
            </p:extLst>
          </p:nvPr>
        </p:nvGraphicFramePr>
        <p:xfrm>
          <a:off x="6344885" y="2174875"/>
          <a:ext cx="513992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E206059D-75C3-9B98-34AE-6F7F99D0907C}"/>
              </a:ext>
            </a:extLst>
          </p:cNvPr>
          <p:cNvSpPr txBox="1"/>
          <p:nvPr/>
        </p:nvSpPr>
        <p:spPr>
          <a:xfrm>
            <a:off x="4900601" y="2200197"/>
            <a:ext cx="972421" cy="27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383838"/>
                </a:solidFill>
                <a:cs typeface="Brown-Regular"/>
              </a:rPr>
              <a:t>N= 39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8E429D1-FBF0-5876-8B68-C848B6E052E3}"/>
              </a:ext>
            </a:extLst>
          </p:cNvPr>
          <p:cNvSpPr txBox="1"/>
          <p:nvPr/>
        </p:nvSpPr>
        <p:spPr>
          <a:xfrm>
            <a:off x="598542" y="6292159"/>
            <a:ext cx="697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383838"/>
                </a:solidFill>
                <a:cs typeface="Brown-Regular"/>
              </a:rPr>
              <a:t>Pga. svært får intervju i 2021 sammenlignes ikke svarene</a:t>
            </a:r>
          </a:p>
          <a:p>
            <a:r>
              <a:rPr lang="nb-NO" sz="1200" dirty="0">
                <a:solidFill>
                  <a:srgbClr val="383838"/>
                </a:solidFill>
                <a:cs typeface="Brown-Regular"/>
              </a:rPr>
              <a:t>Antall intervju i 2021: Per time: 3 Per kilometer: 9 </a:t>
            </a:r>
          </a:p>
        </p:txBody>
      </p:sp>
    </p:spTree>
    <p:extLst>
      <p:ext uri="{BB962C8B-B14F-4D97-AF65-F5344CB8AC3E}">
        <p14:creationId xmlns:p14="http://schemas.microsoft.com/office/powerpoint/2010/main" val="2700855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Kontaktinformasjon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FDC1A-5C4E-F34F-91C1-C44ED59E2372}" type="slidenum">
              <a:rPr lang="nb-NO" smtClean="0"/>
              <a:pPr/>
              <a:t>29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NorgesBarometeret AS</a:t>
            </a:r>
          </a:p>
          <a:p>
            <a:pPr>
              <a:buFontTx/>
              <a:buNone/>
            </a:pPr>
            <a:endParaRPr lang="nb-NO" sz="2200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Kontaktperson: Marius A. Flaget</a:t>
            </a:r>
          </a:p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E-post: </a:t>
            </a:r>
            <a:r>
              <a:rPr lang="nb-NO" sz="2200" dirty="0">
                <a:latin typeface="Arial" charset="0"/>
                <a:ea typeface="ＭＳ Ｐゴシック" charset="-128"/>
                <a:cs typeface="Arial" charset="0"/>
                <a:hlinkClick r:id="rId2"/>
              </a:rPr>
              <a:t>maf@norgesbarometeret.no</a:t>
            </a:r>
            <a:endParaRPr lang="nb-NO" sz="2200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Tlf.: 969 14 283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73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3545173"/>
            <a:ext cx="720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98C6"/>
                </a:solidFill>
                <a:latin typeface="Geogrotesque Medium"/>
                <a:ea typeface="+mj-ea"/>
              </a:rPr>
              <a:t>1. Om respondentene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BBB8E6D-F83E-B756-2280-C02FCE55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9D451-59E8-2E3C-FD20-9995F4C7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respondentene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6BF78C-7C30-543E-6E7E-90AC7D63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Nasjonaliteter: </a:t>
            </a:r>
            <a:r>
              <a:rPr lang="nb-NO" sz="1800" dirty="0"/>
              <a:t>Nesten halvparten av sjåførene i undersøkelsen er på Polen eller Ukraina, mens de resterende fordeler seg på en rekke ulike land.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Kjøretøy og henger: </a:t>
            </a:r>
            <a:r>
              <a:rPr lang="nb-NO" sz="1800" dirty="0"/>
              <a:t>Landene der flest av kjøretøyene er registrert er Polen, Latvia og Sverige, mens flest hengere er fra Polen, Sverige og Danmark. Vi ser en større økning i registrerte kjøretøy fra Lativa og at tre av ti ukrainske sjåfører oppgir å kjøre et latvisk registrert kjøretøy. </a:t>
            </a:r>
          </a:p>
          <a:p>
            <a:endParaRPr lang="nb-NO" sz="1800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56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Bilde 297">
            <a:extLst>
              <a:ext uri="{FF2B5EF4-FFF2-40B4-BE49-F238E27FC236}">
                <a16:creationId xmlns:a16="http://schemas.microsoft.com/office/drawing/2014/main" id="{92D2F103-F0AF-4E6F-8964-3DC55213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8" y="1015460"/>
            <a:ext cx="9361207" cy="4750463"/>
          </a:xfrm>
          <a:prstGeom prst="rect">
            <a:avLst/>
          </a:prstGeom>
        </p:spPr>
      </p:pic>
      <p:grpSp>
        <p:nvGrpSpPr>
          <p:cNvPr id="281" name="Group 584">
            <a:extLst>
              <a:ext uri="{FF2B5EF4-FFF2-40B4-BE49-F238E27FC236}">
                <a16:creationId xmlns:a16="http://schemas.microsoft.com/office/drawing/2014/main" id="{6272A86C-5574-AD48-9E2E-DF3EA673E940}"/>
              </a:ext>
            </a:extLst>
          </p:cNvPr>
          <p:cNvGrpSpPr/>
          <p:nvPr/>
        </p:nvGrpSpPr>
        <p:grpSpPr>
          <a:xfrm>
            <a:off x="1385687" y="3998809"/>
            <a:ext cx="1713715" cy="644343"/>
            <a:chOff x="2176081" y="2817192"/>
            <a:chExt cx="1398127" cy="601640"/>
          </a:xfrm>
        </p:grpSpPr>
        <p:cxnSp>
          <p:nvCxnSpPr>
            <p:cNvPr id="282" name="Straight Connector 585">
              <a:extLst>
                <a:ext uri="{FF2B5EF4-FFF2-40B4-BE49-F238E27FC236}">
                  <a16:creationId xmlns:a16="http://schemas.microsoft.com/office/drawing/2014/main" id="{BB240D04-1A0A-8E4F-B4AC-76DD4432D863}"/>
                </a:ext>
              </a:extLst>
            </p:cNvPr>
            <p:cNvCxnSpPr>
              <a:cxnSpLocks/>
            </p:cNvCxnSpPr>
            <p:nvPr/>
          </p:nvCxnSpPr>
          <p:spPr>
            <a:xfrm>
              <a:off x="2698896" y="3106921"/>
              <a:ext cx="654932" cy="62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586">
              <a:extLst>
                <a:ext uri="{FF2B5EF4-FFF2-40B4-BE49-F238E27FC236}">
                  <a16:creationId xmlns:a16="http://schemas.microsoft.com/office/drawing/2014/main" id="{377ADD7F-436E-CE48-9E42-FF67A7165209}"/>
                </a:ext>
              </a:extLst>
            </p:cNvPr>
            <p:cNvSpPr txBox="1"/>
            <p:nvPr/>
          </p:nvSpPr>
          <p:spPr>
            <a:xfrm>
              <a:off x="2207880" y="2817192"/>
              <a:ext cx="854899" cy="35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31</a:t>
              </a:r>
              <a:r>
                <a:rPr lang="id-ID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%</a:t>
              </a:r>
            </a:p>
          </p:txBody>
        </p:sp>
        <p:sp>
          <p:nvSpPr>
            <p:cNvPr id="284" name="TextBox 587">
              <a:extLst>
                <a:ext uri="{FF2B5EF4-FFF2-40B4-BE49-F238E27FC236}">
                  <a16:creationId xmlns:a16="http://schemas.microsoft.com/office/drawing/2014/main" id="{5F56E156-4F91-F44D-82D0-40AF13B45E3A}"/>
                </a:ext>
              </a:extLst>
            </p:cNvPr>
            <p:cNvSpPr txBox="1"/>
            <p:nvPr/>
          </p:nvSpPr>
          <p:spPr>
            <a:xfrm>
              <a:off x="2176081" y="3064337"/>
              <a:ext cx="1398127" cy="35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Polen</a:t>
              </a:r>
              <a:endParaRPr lang="id-ID" sz="1867" dirty="0">
                <a:solidFill>
                  <a:srgbClr val="4C4D4F"/>
                </a:solidFill>
                <a:latin typeface="BrownPro" pitchFamily="2" charset="77"/>
                <a:cs typeface="Calibri"/>
              </a:endParaRPr>
            </a:p>
          </p:txBody>
        </p:sp>
      </p:grpSp>
      <p:grpSp>
        <p:nvGrpSpPr>
          <p:cNvPr id="285" name="Group 588">
            <a:extLst>
              <a:ext uri="{FF2B5EF4-FFF2-40B4-BE49-F238E27FC236}">
                <a16:creationId xmlns:a16="http://schemas.microsoft.com/office/drawing/2014/main" id="{606A8215-B7C3-7E49-8C1C-4B76CC3A07FA}"/>
              </a:ext>
            </a:extLst>
          </p:cNvPr>
          <p:cNvGrpSpPr/>
          <p:nvPr/>
        </p:nvGrpSpPr>
        <p:grpSpPr>
          <a:xfrm>
            <a:off x="3430023" y="4256913"/>
            <a:ext cx="2473253" cy="622237"/>
            <a:chOff x="6027003" y="4738895"/>
            <a:chExt cx="2017793" cy="581001"/>
          </a:xfrm>
        </p:grpSpPr>
        <p:cxnSp>
          <p:nvCxnSpPr>
            <p:cNvPr id="286" name="Straight Connector 589">
              <a:extLst>
                <a:ext uri="{FF2B5EF4-FFF2-40B4-BE49-F238E27FC236}">
                  <a16:creationId xmlns:a16="http://schemas.microsoft.com/office/drawing/2014/main" id="{9BADA3B7-164E-244C-9CE7-2287B71BBCAB}"/>
                </a:ext>
              </a:extLst>
            </p:cNvPr>
            <p:cNvCxnSpPr>
              <a:cxnSpLocks/>
            </p:cNvCxnSpPr>
            <p:nvPr/>
          </p:nvCxnSpPr>
          <p:spPr>
            <a:xfrm>
              <a:off x="6027003" y="5052890"/>
              <a:ext cx="57957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TextBox 590">
              <a:extLst>
                <a:ext uri="{FF2B5EF4-FFF2-40B4-BE49-F238E27FC236}">
                  <a16:creationId xmlns:a16="http://schemas.microsoft.com/office/drawing/2014/main" id="{A9A01935-EADC-6E4B-8A45-BDA372581932}"/>
                </a:ext>
              </a:extLst>
            </p:cNvPr>
            <p:cNvSpPr txBox="1"/>
            <p:nvPr/>
          </p:nvSpPr>
          <p:spPr>
            <a:xfrm>
              <a:off x="6641213" y="4738895"/>
              <a:ext cx="799619" cy="3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17</a:t>
              </a:r>
              <a:r>
                <a:rPr lang="id-ID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%</a:t>
              </a:r>
            </a:p>
          </p:txBody>
        </p:sp>
        <p:sp>
          <p:nvSpPr>
            <p:cNvPr id="288" name="TextBox 591">
              <a:extLst>
                <a:ext uri="{FF2B5EF4-FFF2-40B4-BE49-F238E27FC236}">
                  <a16:creationId xmlns:a16="http://schemas.microsoft.com/office/drawing/2014/main" id="{0E76906F-379F-CB42-903D-6D334D1D9199}"/>
                </a:ext>
              </a:extLst>
            </p:cNvPr>
            <p:cNvSpPr txBox="1"/>
            <p:nvPr/>
          </p:nvSpPr>
          <p:spPr>
            <a:xfrm>
              <a:off x="6606582" y="4965400"/>
              <a:ext cx="1438214" cy="3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Ukraina</a:t>
              </a:r>
              <a:endParaRPr lang="id-ID" sz="1867" dirty="0">
                <a:solidFill>
                  <a:srgbClr val="4C4D4F"/>
                </a:solidFill>
                <a:latin typeface="BrownPro" pitchFamily="2" charset="77"/>
                <a:cs typeface="Calibri"/>
              </a:endParaRPr>
            </a:p>
          </p:txBody>
        </p:sp>
      </p:grpSp>
      <p:grpSp>
        <p:nvGrpSpPr>
          <p:cNvPr id="302" name="Group 588">
            <a:extLst>
              <a:ext uri="{FF2B5EF4-FFF2-40B4-BE49-F238E27FC236}">
                <a16:creationId xmlns:a16="http://schemas.microsoft.com/office/drawing/2014/main" id="{58D7389D-A5D1-46AD-83A0-11BC00AC66ED}"/>
              </a:ext>
            </a:extLst>
          </p:cNvPr>
          <p:cNvGrpSpPr/>
          <p:nvPr/>
        </p:nvGrpSpPr>
        <p:grpSpPr>
          <a:xfrm>
            <a:off x="2903799" y="4716477"/>
            <a:ext cx="1762851" cy="990871"/>
            <a:chOff x="5771118" y="5020805"/>
            <a:chExt cx="1438214" cy="925205"/>
          </a:xfrm>
        </p:grpSpPr>
        <p:cxnSp>
          <p:nvCxnSpPr>
            <p:cNvPr id="303" name="Straight Connector 589">
              <a:extLst>
                <a:ext uri="{FF2B5EF4-FFF2-40B4-BE49-F238E27FC236}">
                  <a16:creationId xmlns:a16="http://schemas.microsoft.com/office/drawing/2014/main" id="{C16B5A50-1734-4011-9FB4-00EF746775BC}"/>
                </a:ext>
              </a:extLst>
            </p:cNvPr>
            <p:cNvCxnSpPr>
              <a:cxnSpLocks/>
            </p:cNvCxnSpPr>
            <p:nvPr/>
          </p:nvCxnSpPr>
          <p:spPr>
            <a:xfrm>
              <a:off x="5994917" y="5020805"/>
              <a:ext cx="0" cy="33379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590">
              <a:extLst>
                <a:ext uri="{FF2B5EF4-FFF2-40B4-BE49-F238E27FC236}">
                  <a16:creationId xmlns:a16="http://schemas.microsoft.com/office/drawing/2014/main" id="{992CAFA1-84BA-4A49-9177-DA5A1A1E64BF}"/>
                </a:ext>
              </a:extLst>
            </p:cNvPr>
            <p:cNvSpPr txBox="1"/>
            <p:nvPr/>
          </p:nvSpPr>
          <p:spPr>
            <a:xfrm>
              <a:off x="5822763" y="5377263"/>
              <a:ext cx="799619" cy="3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6 </a:t>
              </a:r>
              <a:r>
                <a:rPr lang="id-ID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%</a:t>
              </a:r>
            </a:p>
          </p:txBody>
        </p:sp>
        <p:sp>
          <p:nvSpPr>
            <p:cNvPr id="305" name="TextBox 591">
              <a:extLst>
                <a:ext uri="{FF2B5EF4-FFF2-40B4-BE49-F238E27FC236}">
                  <a16:creationId xmlns:a16="http://schemas.microsoft.com/office/drawing/2014/main" id="{80E536D5-5939-4D6D-9053-1E1B8C571810}"/>
                </a:ext>
              </a:extLst>
            </p:cNvPr>
            <p:cNvSpPr txBox="1"/>
            <p:nvPr/>
          </p:nvSpPr>
          <p:spPr>
            <a:xfrm>
              <a:off x="5771118" y="5591514"/>
              <a:ext cx="1438214" cy="3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Romania</a:t>
              </a:r>
              <a:endParaRPr lang="id-ID" sz="1867" dirty="0">
                <a:solidFill>
                  <a:srgbClr val="4C4D4F"/>
                </a:solidFill>
                <a:latin typeface="BrownPro" pitchFamily="2" charset="77"/>
                <a:cs typeface="Calibri"/>
              </a:endParaRPr>
            </a:p>
          </p:txBody>
        </p:sp>
      </p:grpSp>
      <p:grpSp>
        <p:nvGrpSpPr>
          <p:cNvPr id="309" name="Group 588">
            <a:extLst>
              <a:ext uri="{FF2B5EF4-FFF2-40B4-BE49-F238E27FC236}">
                <a16:creationId xmlns:a16="http://schemas.microsoft.com/office/drawing/2014/main" id="{290484ED-BD15-4916-AD7C-FA986ED2F16B}"/>
              </a:ext>
            </a:extLst>
          </p:cNvPr>
          <p:cNvGrpSpPr/>
          <p:nvPr/>
        </p:nvGrpSpPr>
        <p:grpSpPr>
          <a:xfrm>
            <a:off x="3264369" y="3751222"/>
            <a:ext cx="3173007" cy="651116"/>
            <a:chOff x="6027003" y="4594447"/>
            <a:chExt cx="2017793" cy="573009"/>
          </a:xfrm>
        </p:grpSpPr>
        <p:cxnSp>
          <p:nvCxnSpPr>
            <p:cNvPr id="310" name="Straight Connector 589">
              <a:extLst>
                <a:ext uri="{FF2B5EF4-FFF2-40B4-BE49-F238E27FC236}">
                  <a16:creationId xmlns:a16="http://schemas.microsoft.com/office/drawing/2014/main" id="{C2D179E1-966C-4BCF-A4A4-9007F57E15FC}"/>
                </a:ext>
              </a:extLst>
            </p:cNvPr>
            <p:cNvCxnSpPr>
              <a:cxnSpLocks/>
            </p:cNvCxnSpPr>
            <p:nvPr/>
          </p:nvCxnSpPr>
          <p:spPr>
            <a:xfrm>
              <a:off x="6027003" y="5052890"/>
              <a:ext cx="57957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590">
              <a:extLst>
                <a:ext uri="{FF2B5EF4-FFF2-40B4-BE49-F238E27FC236}">
                  <a16:creationId xmlns:a16="http://schemas.microsoft.com/office/drawing/2014/main" id="{4326912B-54E2-46CA-9B0F-FF1C0D4687C4}"/>
                </a:ext>
              </a:extLst>
            </p:cNvPr>
            <p:cNvSpPr txBox="1"/>
            <p:nvPr/>
          </p:nvSpPr>
          <p:spPr>
            <a:xfrm>
              <a:off x="6648165" y="4594447"/>
              <a:ext cx="799619" cy="3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9 </a:t>
              </a:r>
              <a:r>
                <a:rPr lang="id-ID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%</a:t>
              </a:r>
            </a:p>
          </p:txBody>
        </p:sp>
        <p:sp>
          <p:nvSpPr>
            <p:cNvPr id="312" name="TextBox 591">
              <a:extLst>
                <a:ext uri="{FF2B5EF4-FFF2-40B4-BE49-F238E27FC236}">
                  <a16:creationId xmlns:a16="http://schemas.microsoft.com/office/drawing/2014/main" id="{E953D404-223A-4B83-B24E-7579A35C181F}"/>
                </a:ext>
              </a:extLst>
            </p:cNvPr>
            <p:cNvSpPr txBox="1"/>
            <p:nvPr/>
          </p:nvSpPr>
          <p:spPr>
            <a:xfrm>
              <a:off x="6606582" y="4812960"/>
              <a:ext cx="1438214" cy="3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Hviterussland</a:t>
              </a:r>
              <a:endParaRPr lang="id-ID" sz="1867" dirty="0">
                <a:solidFill>
                  <a:srgbClr val="4C4D4F"/>
                </a:solidFill>
                <a:latin typeface="BrownPro" pitchFamily="2" charset="77"/>
                <a:cs typeface="Calibri"/>
              </a:endParaRPr>
            </a:p>
          </p:txBody>
        </p:sp>
      </p:grpSp>
      <p:grpSp>
        <p:nvGrpSpPr>
          <p:cNvPr id="313" name="Group 588">
            <a:extLst>
              <a:ext uri="{FF2B5EF4-FFF2-40B4-BE49-F238E27FC236}">
                <a16:creationId xmlns:a16="http://schemas.microsoft.com/office/drawing/2014/main" id="{7F97C6E7-EE8E-493F-8C9E-543E2F36BE64}"/>
              </a:ext>
            </a:extLst>
          </p:cNvPr>
          <p:cNvGrpSpPr/>
          <p:nvPr/>
        </p:nvGrpSpPr>
        <p:grpSpPr>
          <a:xfrm>
            <a:off x="2967102" y="2842441"/>
            <a:ext cx="2473253" cy="613678"/>
            <a:chOff x="6027003" y="4594447"/>
            <a:chExt cx="2017793" cy="573010"/>
          </a:xfrm>
        </p:grpSpPr>
        <p:cxnSp>
          <p:nvCxnSpPr>
            <p:cNvPr id="314" name="Straight Connector 589">
              <a:extLst>
                <a:ext uri="{FF2B5EF4-FFF2-40B4-BE49-F238E27FC236}">
                  <a16:creationId xmlns:a16="http://schemas.microsoft.com/office/drawing/2014/main" id="{181CA875-BE15-43A1-A660-03E6365F1F40}"/>
                </a:ext>
              </a:extLst>
            </p:cNvPr>
            <p:cNvCxnSpPr>
              <a:cxnSpLocks/>
            </p:cNvCxnSpPr>
            <p:nvPr/>
          </p:nvCxnSpPr>
          <p:spPr>
            <a:xfrm>
              <a:off x="6027003" y="5052890"/>
              <a:ext cx="57957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590">
              <a:extLst>
                <a:ext uri="{FF2B5EF4-FFF2-40B4-BE49-F238E27FC236}">
                  <a16:creationId xmlns:a16="http://schemas.microsoft.com/office/drawing/2014/main" id="{F1D3844F-1C7F-4136-9A8C-E3B483B4ADD8}"/>
                </a:ext>
              </a:extLst>
            </p:cNvPr>
            <p:cNvSpPr txBox="1"/>
            <p:nvPr/>
          </p:nvSpPr>
          <p:spPr>
            <a:xfrm>
              <a:off x="6648165" y="4594447"/>
              <a:ext cx="799619" cy="35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7 </a:t>
              </a:r>
              <a:r>
                <a:rPr lang="id-ID" sz="1867" b="1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%</a:t>
              </a:r>
            </a:p>
          </p:txBody>
        </p:sp>
        <p:sp>
          <p:nvSpPr>
            <p:cNvPr id="316" name="TextBox 591">
              <a:extLst>
                <a:ext uri="{FF2B5EF4-FFF2-40B4-BE49-F238E27FC236}">
                  <a16:creationId xmlns:a16="http://schemas.microsoft.com/office/drawing/2014/main" id="{B8BC02A6-68D3-43EE-B005-5B0E2391BFEE}"/>
                </a:ext>
              </a:extLst>
            </p:cNvPr>
            <p:cNvSpPr txBox="1"/>
            <p:nvPr/>
          </p:nvSpPr>
          <p:spPr>
            <a:xfrm>
              <a:off x="6606582" y="4812960"/>
              <a:ext cx="1438214" cy="35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67" dirty="0">
                  <a:solidFill>
                    <a:srgbClr val="4C4D4F"/>
                  </a:solidFill>
                  <a:latin typeface="BrownPro" pitchFamily="2" charset="77"/>
                  <a:cs typeface="Calibri"/>
                </a:rPr>
                <a:t>Sverige</a:t>
              </a:r>
              <a:endParaRPr lang="id-ID" sz="1867" dirty="0">
                <a:solidFill>
                  <a:srgbClr val="4C4D4F"/>
                </a:solidFill>
                <a:latin typeface="BrownPro" pitchFamily="2" charset="77"/>
                <a:cs typeface="Calibri"/>
              </a:endParaRPr>
            </a:p>
          </p:txBody>
        </p:sp>
      </p:grpSp>
      <p:sp>
        <p:nvSpPr>
          <p:cNvPr id="5" name="Tittel 4">
            <a:extLst>
              <a:ext uri="{FF2B5EF4-FFF2-40B4-BE49-F238E27FC236}">
                <a16:creationId xmlns:a16="http://schemas.microsoft.com/office/drawing/2014/main" id="{3A3F6D5D-6F9E-D5E8-3459-98FCE28E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Nasjonaliteter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402E456-8068-87A9-EEBE-1BB1F885337F}"/>
              </a:ext>
            </a:extLst>
          </p:cNvPr>
          <p:cNvSpPr txBox="1">
            <a:spLocks/>
          </p:cNvSpPr>
          <p:nvPr/>
        </p:nvSpPr>
        <p:spPr>
          <a:xfrm>
            <a:off x="1253753" y="830771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 b="0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b="0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i="1" dirty="0">
                <a:latin typeface="+mn-lt"/>
              </a:rPr>
              <a:t>Nasjonaliteter som i størst grad er representert i undersøkelsen</a:t>
            </a:r>
          </a:p>
        </p:txBody>
      </p:sp>
      <p:cxnSp>
        <p:nvCxnSpPr>
          <p:cNvPr id="8" name="Straight Connector 589">
            <a:extLst>
              <a:ext uri="{FF2B5EF4-FFF2-40B4-BE49-F238E27FC236}">
                <a16:creationId xmlns:a16="http://schemas.microsoft.com/office/drawing/2014/main" id="{4AEE023B-E383-9F09-4F5F-87A19FC2D592}"/>
              </a:ext>
            </a:extLst>
          </p:cNvPr>
          <p:cNvCxnSpPr>
            <a:cxnSpLocks/>
          </p:cNvCxnSpPr>
          <p:nvPr/>
        </p:nvCxnSpPr>
        <p:spPr>
          <a:xfrm>
            <a:off x="3219433" y="4058533"/>
            <a:ext cx="35520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90">
            <a:extLst>
              <a:ext uri="{FF2B5EF4-FFF2-40B4-BE49-F238E27FC236}">
                <a16:creationId xmlns:a16="http://schemas.microsoft.com/office/drawing/2014/main" id="{470619D6-0A51-2BAA-C858-1E8F62CA9B59}"/>
              </a:ext>
            </a:extLst>
          </p:cNvPr>
          <p:cNvSpPr txBox="1"/>
          <p:nvPr/>
        </p:nvSpPr>
        <p:spPr>
          <a:xfrm>
            <a:off x="3457156" y="3515782"/>
            <a:ext cx="980110" cy="37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67" b="1" dirty="0">
                <a:solidFill>
                  <a:srgbClr val="4C4D4F"/>
                </a:solidFill>
                <a:latin typeface="BrownPro" pitchFamily="2" charset="77"/>
                <a:cs typeface="Calibri"/>
              </a:rPr>
              <a:t>8 </a:t>
            </a:r>
            <a:r>
              <a:rPr lang="id-ID" sz="1867" b="1" dirty="0">
                <a:solidFill>
                  <a:srgbClr val="4C4D4F"/>
                </a:solidFill>
                <a:latin typeface="BrownPro" pitchFamily="2" charset="77"/>
                <a:cs typeface="Calibri"/>
              </a:rPr>
              <a:t>%</a:t>
            </a:r>
          </a:p>
        </p:txBody>
      </p:sp>
      <p:sp>
        <p:nvSpPr>
          <p:cNvPr id="11" name="TextBox 591">
            <a:extLst>
              <a:ext uri="{FF2B5EF4-FFF2-40B4-BE49-F238E27FC236}">
                <a16:creationId xmlns:a16="http://schemas.microsoft.com/office/drawing/2014/main" id="{161A1C1E-5244-81BA-E048-D770FDFDAFAC}"/>
              </a:ext>
            </a:extLst>
          </p:cNvPr>
          <p:cNvSpPr txBox="1"/>
          <p:nvPr/>
        </p:nvSpPr>
        <p:spPr>
          <a:xfrm>
            <a:off x="3400134" y="3722905"/>
            <a:ext cx="1762850" cy="37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67" dirty="0">
                <a:solidFill>
                  <a:srgbClr val="4C4D4F"/>
                </a:solidFill>
                <a:latin typeface="BrownPro" pitchFamily="2" charset="77"/>
                <a:cs typeface="Calibri"/>
              </a:rPr>
              <a:t>Lativa</a:t>
            </a:r>
            <a:endParaRPr lang="id-ID" sz="1867" dirty="0">
              <a:solidFill>
                <a:srgbClr val="4C4D4F"/>
              </a:solidFill>
              <a:latin typeface="BrownPro" pitchFamily="2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59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Nasjonaliteter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1624623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Andel respondenter per nasjonalitet og utvikling blant representerte nasjonaliteter fra 2019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01679418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521C7A-2342-57CF-9546-A05FF4F6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Nasjonaliteter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D27D73B-A546-413D-92E3-08D1F85EED76}"/>
              </a:ext>
            </a:extLst>
          </p:cNvPr>
          <p:cNvGraphicFramePr>
            <a:graphicFrameLocks/>
          </p:cNvGraphicFramePr>
          <p:nvPr/>
        </p:nvGraphicFramePr>
        <p:xfrm>
          <a:off x="7740714" y="0"/>
          <a:ext cx="4451288" cy="63193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3866">
                  <a:extLst>
                    <a:ext uri="{9D8B030D-6E8A-4147-A177-3AD203B41FA5}">
                      <a16:colId xmlns:a16="http://schemas.microsoft.com/office/drawing/2014/main" val="1691176178"/>
                    </a:ext>
                  </a:extLst>
                </a:gridCol>
                <a:gridCol w="2067422">
                  <a:extLst>
                    <a:ext uri="{9D8B030D-6E8A-4147-A177-3AD203B41FA5}">
                      <a16:colId xmlns:a16="http://schemas.microsoft.com/office/drawing/2014/main" val="1215354820"/>
                    </a:ext>
                  </a:extLst>
                </a:gridCol>
              </a:tblGrid>
              <a:tr h="760611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/>
                        <a:t>Land</a:t>
                      </a:r>
                    </a:p>
                  </a:txBody>
                  <a:tcPr marL="121920" marR="121920" marT="60960" marB="60960" anchor="ctr"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dirty="0"/>
                        <a:t>Utvikling fra 2021 (%) </a:t>
                      </a:r>
                    </a:p>
                  </a:txBody>
                  <a:tcPr marL="121920" marR="121920" marT="60960" marB="60960" anchor="ctr">
                    <a:solidFill>
                      <a:srgbClr val="EE3A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45129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305308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2323334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Serbia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4887105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Nederland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724409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Bosnia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6594797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Filippinene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237963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Hviterussland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6982241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Danmark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1559536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318401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Russland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7656256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Makedonia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391004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Calibri" panose="020F0502020204030204" pitchFamily="34" charset="0"/>
                        </a:rPr>
                        <a:t>Sverige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-1 %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4795283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Tsjekkia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-1 %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9540674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-2 %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3256363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-2 %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2145071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Tyskland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-2 %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5194970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Ukraina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-4 %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6534470"/>
                  </a:ext>
                </a:extLst>
              </a:tr>
              <a:tr h="29171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EF3E42"/>
                          </a:solidFill>
                          <a:effectLst/>
                          <a:latin typeface="Calibri" panose="020F0502020204030204" pitchFamily="34" charset="0"/>
                        </a:rPr>
                        <a:t>-4 %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3008080"/>
                  </a:ext>
                </a:extLst>
              </a:tr>
            </a:tbl>
          </a:graphicData>
        </a:graphic>
      </p:graphicFrame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04DABAFE-E040-03D2-2FD2-969D426E485A}"/>
              </a:ext>
            </a:extLst>
          </p:cNvPr>
          <p:cNvSpPr txBox="1">
            <a:spLocks/>
          </p:cNvSpPr>
          <p:nvPr/>
        </p:nvSpPr>
        <p:spPr>
          <a:xfrm>
            <a:off x="1125034" y="1127223"/>
            <a:ext cx="5827300" cy="8344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1pPr>
            <a:lvl2pPr marL="504825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i="1" dirty="0">
                <a:solidFill>
                  <a:srgbClr val="656567"/>
                </a:solidFill>
                <a:latin typeface="+mn-lt"/>
                <a:ea typeface="+mn-ea"/>
              </a:rPr>
              <a:t>Tabellen viser utviklingen blant sjåførenes nasjonalitet representert i undersøkelsen fra 2021.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52D10757-39DE-39B1-C644-9A64D354BA73}"/>
              </a:ext>
            </a:extLst>
          </p:cNvPr>
          <p:cNvSpPr txBox="1">
            <a:spLocks/>
          </p:cNvSpPr>
          <p:nvPr/>
        </p:nvSpPr>
        <p:spPr>
          <a:xfrm>
            <a:off x="889114" y="1961690"/>
            <a:ext cx="6136179" cy="472774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096"/>
            <a:r>
              <a:rPr lang="nb-NO" sz="1400" dirty="0">
                <a:solidFill>
                  <a:srgbClr val="656565"/>
                </a:solidFill>
              </a:rPr>
              <a:t>Høyest utvikling blant nasjonalitetene: </a:t>
            </a:r>
          </a:p>
          <a:p>
            <a:pPr marL="165096"/>
            <a:endParaRPr lang="nb-NO" sz="1400" dirty="0">
              <a:solidFill>
                <a:srgbClr val="656565"/>
              </a:solidFill>
            </a:endParaRPr>
          </a:p>
          <a:p>
            <a:pPr marL="450846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656565"/>
                </a:solidFill>
              </a:rPr>
              <a:t>En høyere andel av respondentene er fra Polen (+10%) og Lativa (+6%) i år enn i 2021. </a:t>
            </a:r>
          </a:p>
          <a:p>
            <a:pPr marL="450846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656565"/>
              </a:solidFill>
            </a:endParaRPr>
          </a:p>
          <a:p>
            <a:pPr marL="165096"/>
            <a:r>
              <a:rPr lang="nb-NO" sz="1400" dirty="0">
                <a:solidFill>
                  <a:srgbClr val="656565"/>
                </a:solidFill>
              </a:rPr>
              <a:t>Høyest negativ utvikling blant nasjonalitetene: </a:t>
            </a:r>
          </a:p>
          <a:p>
            <a:pPr marL="165096"/>
            <a:endParaRPr lang="nb-NO" sz="1400" dirty="0">
              <a:solidFill>
                <a:srgbClr val="656565"/>
              </a:solidFill>
            </a:endParaRPr>
          </a:p>
          <a:p>
            <a:pPr marL="450846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656565"/>
                </a:solidFill>
              </a:rPr>
              <a:t>Andelen sjåfører fra Romania og Ukraina synker 4% fra forrige måling.</a:t>
            </a:r>
            <a:br>
              <a:rPr lang="nb-NO" sz="1400" dirty="0"/>
            </a:br>
            <a:endParaRPr lang="nb-NO" sz="1400" dirty="0"/>
          </a:p>
          <a:p>
            <a:pPr marL="317492"/>
            <a:endParaRPr lang="nb-NO" sz="1333" dirty="0"/>
          </a:p>
        </p:txBody>
      </p:sp>
    </p:spTree>
    <p:extLst>
      <p:ext uri="{BB962C8B-B14F-4D97-AF65-F5344CB8AC3E}">
        <p14:creationId xmlns:p14="http://schemas.microsoft.com/office/powerpoint/2010/main" val="320852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Land kjøretøyet er registrert i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1624623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Antall respondenter per land bilen er registrert i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9986401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Land hengeren er registrert i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1624623"/>
            <a:ext cx="11143489" cy="56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nb-NO" sz="1600" b="0" i="1" dirty="0"/>
              <a:t>Antall respondenter per land henger er registrert i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79331235"/>
              </p:ext>
            </p:extLst>
          </p:nvPr>
        </p:nvGraphicFramePr>
        <p:xfrm>
          <a:off x="713232" y="2192630"/>
          <a:ext cx="10869168" cy="404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A4326DC9-521F-EFAB-118E-96DE99C3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6643" y="259230"/>
            <a:ext cx="1328928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08122"/>
      </p:ext>
    </p:extLst>
  </p:cSld>
  <p:clrMapOvr>
    <a:masterClrMapping/>
  </p:clrMapOvr>
</p:sld>
</file>

<file path=ppt/theme/theme1.xml><?xml version="1.0" encoding="utf-8"?>
<a:theme xmlns:a="http://schemas.openxmlformats.org/drawingml/2006/main" name="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" id="{F7B363EA-D037-47AC-888F-8DEA62E89ECE}" vid="{9297560E-5FBA-40BD-BABE-D4817E616F3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NB</Template>
  <TotalTime>13607</TotalTime>
  <Words>1306</Words>
  <Application>Microsoft Office PowerPoint</Application>
  <PresentationFormat>Widescreen</PresentationFormat>
  <Paragraphs>175</Paragraphs>
  <Slides>29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7" baseType="lpstr">
      <vt:lpstr>Arial</vt:lpstr>
      <vt:lpstr>BrownPro</vt:lpstr>
      <vt:lpstr>Calibri</vt:lpstr>
      <vt:lpstr>Geogrotesque Medium</vt:lpstr>
      <vt:lpstr>Geogrotesque Regular</vt:lpstr>
      <vt:lpstr>Poppins Light</vt:lpstr>
      <vt:lpstr>Poppins Medium</vt:lpstr>
      <vt:lpstr>NB</vt:lpstr>
      <vt:lpstr>PowerPoint-presentasjon</vt:lpstr>
      <vt:lpstr>PowerPoint-presentasjon</vt:lpstr>
      <vt:lpstr>PowerPoint-presentasjon</vt:lpstr>
      <vt:lpstr>Om respondentene</vt:lpstr>
      <vt:lpstr>Nasjonaliteter</vt:lpstr>
      <vt:lpstr>Nasjonaliteter</vt:lpstr>
      <vt:lpstr>Nasjonaliteter</vt:lpstr>
      <vt:lpstr>Land kjøretøyet er registrert i </vt:lpstr>
      <vt:lpstr>Land hengeren er registrert i </vt:lpstr>
      <vt:lpstr>Alder og ansettelsesform</vt:lpstr>
      <vt:lpstr>PowerPoint-presentasjon</vt:lpstr>
      <vt:lpstr>Arbeidshverdagen</vt:lpstr>
      <vt:lpstr>Arbeidsdager</vt:lpstr>
      <vt:lpstr>Arbeidstimer</vt:lpstr>
      <vt:lpstr>Månedlig bruttolønn</vt:lpstr>
      <vt:lpstr>Lønnstrinn for ulike nasjonaliteter</vt:lpstr>
      <vt:lpstr>Lønnstrinn for ulike nasjonaliteter</vt:lpstr>
      <vt:lpstr>PowerPoint-presentasjon</vt:lpstr>
      <vt:lpstr>Oppdrag til og i Norge</vt:lpstr>
      <vt:lpstr>Oppdrag til Norge</vt:lpstr>
      <vt:lpstr>Oppdrag innenlands Norge</vt:lpstr>
      <vt:lpstr>Lønn i og kjennskap til minstelønn</vt:lpstr>
      <vt:lpstr>Lønn og kunnskap om lønn blant ulike nasjonaliteter</vt:lpstr>
      <vt:lpstr>Lønn i og kjennskap til lønn i ulike land</vt:lpstr>
      <vt:lpstr>Lønn for transportoppdrag i Norge</vt:lpstr>
      <vt:lpstr>Lønn for transportoppdrag i Norge blant ulike land </vt:lpstr>
      <vt:lpstr>PowerPoint-presentasjon</vt:lpstr>
      <vt:lpstr>Pris for transport for bileiere og selvstendige</vt:lpstr>
      <vt:lpstr>Kontaktinformasjon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Ruistuen</dc:creator>
  <cp:lastModifiedBy>Adrian Pracon</cp:lastModifiedBy>
  <cp:revision>18</cp:revision>
  <cp:lastPrinted>2022-10-16T15:00:31Z</cp:lastPrinted>
  <dcterms:created xsi:type="dcterms:W3CDTF">2022-10-03T07:39:32Z</dcterms:created>
  <dcterms:modified xsi:type="dcterms:W3CDTF">2023-10-31T12:04:26Z</dcterms:modified>
</cp:coreProperties>
</file>