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7" r:id="rId4"/>
  </p:sldMasterIdLst>
  <p:notesMasterIdLst>
    <p:notesMasterId r:id="rId17"/>
  </p:notesMasterIdLst>
  <p:handoutMasterIdLst>
    <p:handoutMasterId r:id="rId18"/>
  </p:handoutMasterIdLst>
  <p:sldIdLst>
    <p:sldId id="1310" r:id="rId5"/>
    <p:sldId id="991" r:id="rId6"/>
    <p:sldId id="418" r:id="rId7"/>
    <p:sldId id="1302" r:id="rId8"/>
    <p:sldId id="1322" r:id="rId9"/>
    <p:sldId id="1311" r:id="rId10"/>
    <p:sldId id="1324" r:id="rId11"/>
    <p:sldId id="1325" r:id="rId12"/>
    <p:sldId id="1321" r:id="rId13"/>
    <p:sldId id="321" r:id="rId14"/>
    <p:sldId id="329" r:id="rId15"/>
    <p:sldId id="269"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p:defaultTextStyle>
  <p:extLst>
    <p:ext uri="{EFAFB233-063F-42B5-8137-9DF3F51BA10A}">
      <p15:sldGuideLst xmlns:p15="http://schemas.microsoft.com/office/powerpoint/2012/main">
        <p15:guide id="1" orient="horz" pos="5522"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us A. Flaget" initials="MAF" lastIdx="6" clrIdx="0">
    <p:extLst>
      <p:ext uri="{19B8F6BF-5375-455C-9EA6-DF929625EA0E}">
        <p15:presenceInfo xmlns:p15="http://schemas.microsoft.com/office/powerpoint/2012/main" userId="S::marius.flaget@responsanalyse.no::c680759b-3359-44dc-8866-868442d3d4be" providerId="AD"/>
      </p:ext>
    </p:extLst>
  </p:cmAuthor>
  <p:cmAuthor id="2" name="Anne Meyer" initials="AM" lastIdx="3" clrIdx="1">
    <p:extLst>
      <p:ext uri="{19B8F6BF-5375-455C-9EA6-DF929625EA0E}">
        <p15:presenceInfo xmlns:p15="http://schemas.microsoft.com/office/powerpoint/2012/main" userId="Anne 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D94A94"/>
    <a:srgbClr val="3D4A9A"/>
    <a:srgbClr val="61C3DB"/>
    <a:srgbClr val="3EB074"/>
    <a:srgbClr val="E83F45"/>
    <a:srgbClr val="FFFFFF"/>
    <a:srgbClr val="86D4AB"/>
    <a:srgbClr val="FDEA8D"/>
    <a:srgbClr val="F18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37FB2-0856-4383-AFD6-4AB27AC7E6B0}" v="23" dt="2024-12-12T13:11:13.41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a:tcStyle>
        <a:tcBdr/>
        <a:fill>
          <a:solidFill>
            <a:srgbClr val="E7EDE7"/>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a:tcStyle>
        <a:tcBdr/>
        <a:fill>
          <a:solidFill>
            <a:srgbClr val="E9E8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0" autoAdjust="0"/>
    <p:restoredTop sz="94694"/>
  </p:normalViewPr>
  <p:slideViewPr>
    <p:cSldViewPr snapToGrid="0">
      <p:cViewPr varScale="1">
        <p:scale>
          <a:sx n="60" d="100"/>
          <a:sy n="60" d="100"/>
        </p:scale>
        <p:origin x="456" y="208"/>
      </p:cViewPr>
      <p:guideLst>
        <p:guide orient="horz" pos="5522"/>
        <p:guide pos="76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regneark.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regneark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regneark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regneark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56337199224506"/>
          <c:y val="9.9067224187841751E-2"/>
          <c:w val="0.57925695010081713"/>
          <c:h val="0.76198134448375687"/>
        </c:manualLayout>
      </c:layout>
      <c:barChart>
        <c:barDir val="bar"/>
        <c:grouping val="clustered"/>
        <c:varyColors val="0"/>
        <c:ser>
          <c:idx val="0"/>
          <c:order val="0"/>
          <c:tx>
            <c:strRef>
              <c:f>'Ark1'!$B$1</c:f>
              <c:strCache>
                <c:ptCount val="1"/>
                <c:pt idx="0">
                  <c:v>Bransje</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Moderne julemusikk</c:v>
                </c:pt>
                <c:pt idx="1">
                  <c:v>Tradisjonelle julesanger</c:v>
                </c:pt>
                <c:pt idx="2">
                  <c:v>Liker begge deler like godt</c:v>
                </c:pt>
                <c:pt idx="3">
                  <c:v>Ingen, liker ikke julemusikk</c:v>
                </c:pt>
                <c:pt idx="4">
                  <c:v>Vet ikke</c:v>
                </c:pt>
              </c:strCache>
            </c:strRef>
          </c:cat>
          <c:val>
            <c:numRef>
              <c:f>'Ark1'!$B$2:$B$6</c:f>
              <c:numCache>
                <c:formatCode>0%</c:formatCode>
                <c:ptCount val="5"/>
                <c:pt idx="0">
                  <c:v>2.1355451926776143E-2</c:v>
                </c:pt>
                <c:pt idx="1">
                  <c:v>0.34067387897952073</c:v>
                </c:pt>
                <c:pt idx="2">
                  <c:v>0.49964814171913746</c:v>
                </c:pt>
                <c:pt idx="3">
                  <c:v>0.10708689492104409</c:v>
                </c:pt>
                <c:pt idx="4">
                  <c:v>3.1235632453531531E-2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51817184801109"/>
          <c:y val="9.9067224187841751E-2"/>
          <c:w val="0.63630219052065629"/>
          <c:h val="0.76198134448375687"/>
        </c:manualLayout>
      </c:layout>
      <c:barChart>
        <c:barDir val="bar"/>
        <c:grouping val="clustered"/>
        <c:varyColors val="0"/>
        <c:ser>
          <c:idx val="0"/>
          <c:order val="0"/>
          <c:tx>
            <c:strRef>
              <c:f>'Ark1'!$B$1</c:f>
              <c:strCache>
                <c:ptCount val="1"/>
                <c:pt idx="0">
                  <c:v>Bransje</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Ja, det skjer ofte</c:v>
                </c:pt>
                <c:pt idx="1">
                  <c:v>Ja, det hender</c:v>
                </c:pt>
                <c:pt idx="2">
                  <c:v>Nei, det påvirker ikke meg</c:v>
                </c:pt>
                <c:pt idx="3">
                  <c:v>Nei, jeg bruker mindre</c:v>
                </c:pt>
                <c:pt idx="4">
                  <c:v>Vet ikke</c:v>
                </c:pt>
              </c:strCache>
            </c:strRef>
          </c:cat>
          <c:val>
            <c:numRef>
              <c:f>'Ark1'!$B$2:$B$6</c:f>
              <c:numCache>
                <c:formatCode>0%</c:formatCode>
                <c:ptCount val="5"/>
                <c:pt idx="0">
                  <c:v>0</c:v>
                </c:pt>
                <c:pt idx="1">
                  <c:v>5.5152612665022055E-2</c:v>
                </c:pt>
                <c:pt idx="2">
                  <c:v>0.74230837798024241</c:v>
                </c:pt>
                <c:pt idx="3">
                  <c:v>7.2933184458185862E-2</c:v>
                </c:pt>
                <c:pt idx="4">
                  <c:v>0.12960582489655503</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91192231596983"/>
          <c:y val="9.9067224187841751E-2"/>
          <c:w val="0.70590844005269748"/>
          <c:h val="0.76198134448375687"/>
        </c:manualLayout>
      </c:layout>
      <c:barChart>
        <c:barDir val="bar"/>
        <c:grouping val="clustered"/>
        <c:varyColors val="0"/>
        <c:ser>
          <c:idx val="0"/>
          <c:order val="0"/>
          <c:tx>
            <c:strRef>
              <c:f>'Ark1'!$B$1</c:f>
              <c:strCache>
                <c:ptCount val="1"/>
                <c:pt idx="0">
                  <c:v>Bransje</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Ja, ofte </c:v>
                </c:pt>
                <c:pt idx="1">
                  <c:v>Ja, av og til </c:v>
                </c:pt>
                <c:pt idx="2">
                  <c:v>Ja, men sjelden</c:v>
                </c:pt>
                <c:pt idx="3">
                  <c:v>Nei, aldri</c:v>
                </c:pt>
                <c:pt idx="4">
                  <c:v>Vet ikke</c:v>
                </c:pt>
              </c:strCache>
            </c:strRef>
          </c:cat>
          <c:val>
            <c:numRef>
              <c:f>'Ark1'!$B$2:$B$6</c:f>
              <c:numCache>
                <c:formatCode>0%</c:formatCode>
                <c:ptCount val="5"/>
                <c:pt idx="0">
                  <c:v>5.9084042523246685E-2</c:v>
                </c:pt>
                <c:pt idx="1">
                  <c:v>0.21774866997570055</c:v>
                </c:pt>
                <c:pt idx="2">
                  <c:v>0.24418964692194606</c:v>
                </c:pt>
                <c:pt idx="3">
                  <c:v>0.41213395010180853</c:v>
                </c:pt>
                <c:pt idx="4">
                  <c:v>6.6843690477308149E-2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70959172818022"/>
          <c:y val="9.9067224187841751E-2"/>
          <c:w val="0.69411077064048698"/>
          <c:h val="0.76198134448375687"/>
        </c:manualLayout>
      </c:layout>
      <c:barChart>
        <c:barDir val="bar"/>
        <c:grouping val="clustered"/>
        <c:varyColors val="0"/>
        <c:ser>
          <c:idx val="0"/>
          <c:order val="0"/>
          <c:tx>
            <c:strRef>
              <c:f>'Ark1'!$B$1</c:f>
              <c:strCache>
                <c:ptCount val="1"/>
                <c:pt idx="0">
                  <c:v>Bransje</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Flere enn 5 ganger</c:v>
                </c:pt>
                <c:pt idx="1">
                  <c:v>3-4 ganger</c:v>
                </c:pt>
                <c:pt idx="2">
                  <c:v>1-2 ganger</c:v>
                </c:pt>
                <c:pt idx="3">
                  <c:v>Går ikke på julekonsert</c:v>
                </c:pt>
                <c:pt idx="4">
                  <c:v>Vet ikke  </c:v>
                </c:pt>
              </c:strCache>
            </c:strRef>
          </c:cat>
          <c:val>
            <c:numRef>
              <c:f>'Ark1'!$B$2:$B$6</c:f>
              <c:numCache>
                <c:formatCode>0%</c:formatCode>
                <c:ptCount val="5"/>
                <c:pt idx="0">
                  <c:v>8.7260853655104652E-4</c:v>
                </c:pt>
                <c:pt idx="1">
                  <c:v>2.7285436820327344E-2</c:v>
                </c:pt>
                <c:pt idx="2">
                  <c:v>0.40298563479925742</c:v>
                </c:pt>
                <c:pt idx="3">
                  <c:v>0.52953263837413733</c:v>
                </c:pt>
                <c:pt idx="4">
                  <c:v>3.9323681469735867E-2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79A362-5BC1-40F1-8026-5D409656F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3FD9C9-BF1E-48E9-9B7D-71969D045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D3ABE-2AEA-4050-967E-BFCA7444A378}" type="datetimeFigureOut">
              <a:rPr lang="en-US" smtClean="0"/>
              <a:t>12/13/24</a:t>
            </a:fld>
            <a:endParaRPr lang="en-US"/>
          </a:p>
        </p:txBody>
      </p:sp>
      <p:sp>
        <p:nvSpPr>
          <p:cNvPr id="4" name="Footer Placeholder 3">
            <a:extLst>
              <a:ext uri="{FF2B5EF4-FFF2-40B4-BE49-F238E27FC236}">
                <a16:creationId xmlns:a16="http://schemas.microsoft.com/office/drawing/2014/main" id="{FD3C9E56-8CC6-4DB4-85A5-61295AAEA7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D34E885-3815-4A24-9EF2-1066DA2758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1942AD-42F9-43D9-B54C-7E8F9E307E7A}" type="slidenum">
              <a:rPr lang="en-US" smtClean="0"/>
              <a:t>‹#›</a:t>
            </a:fld>
            <a:endParaRPr lang="en-US"/>
          </a:p>
        </p:txBody>
      </p:sp>
    </p:spTree>
    <p:extLst>
      <p:ext uri="{BB962C8B-B14F-4D97-AF65-F5344CB8AC3E}">
        <p14:creationId xmlns:p14="http://schemas.microsoft.com/office/powerpoint/2010/main" val="1082274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1143000" y="685800"/>
            <a:ext cx="4572000" cy="3429000"/>
          </a:xfrm>
          <a:prstGeom prst="rect">
            <a:avLst/>
          </a:prstGeom>
        </p:spPr>
        <p:txBody>
          <a:bodyPr/>
          <a:lstStyle/>
          <a:p>
            <a:endParaRPr/>
          </a:p>
        </p:txBody>
      </p:sp>
      <p:sp>
        <p:nvSpPr>
          <p:cNvPr id="207" name="Shape 2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71461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56463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410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978394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3_Title">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8000">
                <a:solidFill>
                  <a:srgbClr val="FFFFFF"/>
                </a:solidFill>
                <a:latin typeface="Arial" panose="020B0604020202020204" pitchFamily="34" charset="0"/>
                <a:cs typeface="Arial" panose="020B0604020202020204" pitchFamily="34" charset="0"/>
              </a:defRPr>
            </a:lvl1pPr>
          </a:lstStyle>
          <a:p>
            <a:endParaRPr dirty="0"/>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2975466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39291"/>
            <a:ext cx="12935713"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4502383" y="2645387"/>
            <a:ext cx="8546593"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411839635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0100325" y="2626013"/>
            <a:ext cx="12935713"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chemeClr val="accent1"/>
              </a:buCl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402079" y="2626013"/>
            <a:ext cx="8546593"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chemeClr val="accent1"/>
              </a:buCl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7" name="Shape 54"/>
          <p:cNvSpPr txBox="1">
            <a:spLocks/>
          </p:cNvSpPr>
          <p:nvPr userDrawn="1"/>
        </p:nvSpPr>
        <p:spPr>
          <a:xfrm>
            <a:off x="22825605" y="12950190"/>
            <a:ext cx="102656" cy="379591"/>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endParaRPr lang="nb-NO"/>
          </a:p>
        </p:txBody>
      </p:sp>
    </p:spTree>
    <p:extLst>
      <p:ext uri="{BB962C8B-B14F-4D97-AF65-F5344CB8AC3E}">
        <p14:creationId xmlns:p14="http://schemas.microsoft.com/office/powerpoint/2010/main" val="8855818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39291"/>
            <a:ext cx="10448546"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2106657" y="2645387"/>
            <a:ext cx="10942320"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350070410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745342"/>
            <a:ext cx="7095852"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8671132" y="2753580"/>
            <a:ext cx="7046976"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7" name="Plassholder for innhold 2"/>
          <p:cNvSpPr>
            <a:spLocks noGrp="1"/>
          </p:cNvSpPr>
          <p:nvPr>
            <p:ph idx="12" hasCustomPrompt="1"/>
          </p:nvPr>
        </p:nvSpPr>
        <p:spPr>
          <a:xfrm>
            <a:off x="1402079" y="2745342"/>
            <a:ext cx="7046976"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148941976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Tree>
    <p:extLst>
      <p:ext uri="{BB962C8B-B14F-4D97-AF65-F5344CB8AC3E}">
        <p14:creationId xmlns:p14="http://schemas.microsoft.com/office/powerpoint/2010/main" val="1093551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41946"/>
            <a:ext cx="10448546" cy="5571325"/>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12106657" y="2645387"/>
            <a:ext cx="10942320" cy="556788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402078" y="8441871"/>
            <a:ext cx="21633959" cy="4261758"/>
          </a:xfrm>
        </p:spPr>
        <p:txBody>
          <a:bodyPr>
            <a:normAutofit/>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CD1D84"/>
              </a:buClr>
              <a:buSzPct val="125000"/>
              <a:buFont typeface="Arial" panose="020B0604020202020204" pitchFamily="34" charset="0"/>
              <a:buChar cha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rgbClr val="A19487"/>
              </a:buClr>
              <a:buSzPct val="125000"/>
              <a:buFont typeface="Arial" panose="020B0604020202020204" pitchFamily="34" charset="0"/>
              <a:buChar cha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buClr>
                <a:srgbClr val="A19487"/>
              </a:buClr>
              <a:buSzPct val="125000"/>
              <a:buFont typeface="Arial" panose="020B0604020202020204" pitchFamily="34" charset="0"/>
              <a:buChar char="•"/>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100539433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39291"/>
            <a:ext cx="10448546" cy="49698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12106657" y="2645387"/>
            <a:ext cx="10942320" cy="496675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389139" y="7791713"/>
            <a:ext cx="10448546" cy="49698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8" name="Plassholder for innhold 2"/>
          <p:cNvSpPr>
            <a:spLocks noGrp="1"/>
          </p:cNvSpPr>
          <p:nvPr>
            <p:ph idx="13" hasCustomPrompt="1"/>
          </p:nvPr>
        </p:nvSpPr>
        <p:spPr>
          <a:xfrm>
            <a:off x="12093718" y="7797809"/>
            <a:ext cx="10942320" cy="496675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Tree>
    <p:extLst>
      <p:ext uri="{BB962C8B-B14F-4D97-AF65-F5344CB8AC3E}">
        <p14:creationId xmlns:p14="http://schemas.microsoft.com/office/powerpoint/2010/main" val="110530092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745342"/>
            <a:ext cx="7095852"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8671132" y="2753580"/>
            <a:ext cx="7046976" cy="4855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402079" y="2745342"/>
            <a:ext cx="7046976"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8" name="Plassholder for innhold 2"/>
          <p:cNvSpPr>
            <a:spLocks noGrp="1"/>
          </p:cNvSpPr>
          <p:nvPr>
            <p:ph idx="13" hasCustomPrompt="1"/>
          </p:nvPr>
        </p:nvSpPr>
        <p:spPr>
          <a:xfrm>
            <a:off x="15940186" y="7845147"/>
            <a:ext cx="7095852"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9" name="Plassholder for innhold 2"/>
          <p:cNvSpPr>
            <a:spLocks noGrp="1"/>
          </p:cNvSpPr>
          <p:nvPr>
            <p:ph idx="14" hasCustomPrompt="1"/>
          </p:nvPr>
        </p:nvSpPr>
        <p:spPr>
          <a:xfrm>
            <a:off x="8671132" y="7853385"/>
            <a:ext cx="7046976" cy="4855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0" name="Plassholder for innhold 2"/>
          <p:cNvSpPr>
            <a:spLocks noGrp="1"/>
          </p:cNvSpPr>
          <p:nvPr>
            <p:ph idx="15" hasCustomPrompt="1"/>
          </p:nvPr>
        </p:nvSpPr>
        <p:spPr>
          <a:xfrm>
            <a:off x="1402079" y="7845147"/>
            <a:ext cx="7046976"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Tree>
    <p:extLst>
      <p:ext uri="{BB962C8B-B14F-4D97-AF65-F5344CB8AC3E}">
        <p14:creationId xmlns:p14="http://schemas.microsoft.com/office/powerpoint/2010/main" val="300113692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63273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unktli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6256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Egendefinert oppsett">
    <p:bg>
      <p:bgPr>
        <a:gradFill rotWithShape="0">
          <a:gsLst>
            <a:gs pos="0">
              <a:srgbClr val="D94A94"/>
            </a:gs>
            <a:gs pos="4000">
              <a:srgbClr val="D94A94"/>
            </a:gs>
            <a:gs pos="100000">
              <a:srgbClr val="3D4A9A"/>
            </a:gs>
          </a:gsLst>
          <a:lin ang="18900000" scaled="1"/>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9576628" cy="2559050"/>
          </a:xfrm>
          <a:prstGeom prst="rect">
            <a:avLst/>
          </a:prstGeom>
        </p:spPr>
        <p:txBody>
          <a:bodyPr>
            <a:normAutofit/>
          </a:bodyPr>
          <a:lstStyle>
            <a:lvl1pPr marL="0" indent="0">
              <a:buNone/>
              <a:defRPr lang="nb-NO" sz="7200" b="0">
                <a:solidFill>
                  <a:schemeClr val="bg1"/>
                </a:solidFill>
                <a:latin typeface="+mj-lt"/>
                <a:ea typeface="HurmeGeometricSans3 Light"/>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4" name="Bilde 4">
            <a:extLst>
              <a:ext uri="{FF2B5EF4-FFF2-40B4-BE49-F238E27FC236}">
                <a16:creationId xmlns:a16="http://schemas.microsoft.com/office/drawing/2014/main" id="{F8A24CDE-39BF-4DA6-A15E-FA3E0B9A2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286718188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7_Title">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9600">
                <a:solidFill>
                  <a:srgbClr val="FFFFFF"/>
                </a:solidFill>
                <a:latin typeface="Arial" panose="020B0604020202020204" pitchFamily="34" charset="0"/>
                <a:cs typeface="Arial" panose="020B0604020202020204" pitchFamily="34" charset="0"/>
              </a:defRPr>
            </a:lvl1pPr>
          </a:lstStyle>
          <a:p>
            <a:endParaRP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12955571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Egendefinert oppsett">
    <p:bg>
      <p:bgPr>
        <a:gradFill rotWithShape="0">
          <a:gsLst>
            <a:gs pos="0">
              <a:srgbClr val="3D4A9A"/>
            </a:gs>
            <a:gs pos="4000">
              <a:srgbClr val="3D4A9A"/>
            </a:gs>
            <a:gs pos="100000">
              <a:srgbClr val="D94A94"/>
            </a:gs>
          </a:gsLst>
          <a:lin ang="18900000" scaled="1"/>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9576628" cy="2559050"/>
          </a:xfrm>
          <a:prstGeom prst="rect">
            <a:avLst/>
          </a:prstGeom>
        </p:spPr>
        <p:txBody>
          <a:bodyPr>
            <a:normAutofit/>
          </a:bodyPr>
          <a:lstStyle>
            <a:lvl1pPr marL="0" indent="0">
              <a:buNone/>
              <a:defRPr lang="nb-NO" sz="7200" b="0">
                <a:solidFill>
                  <a:schemeClr val="bg1"/>
                </a:solidFill>
                <a:latin typeface="+mj-lt"/>
                <a:ea typeface="HurmeGeometricSans3 Light"/>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4" name="Bilde 4">
            <a:extLst>
              <a:ext uri="{FF2B5EF4-FFF2-40B4-BE49-F238E27FC236}">
                <a16:creationId xmlns:a16="http://schemas.microsoft.com/office/drawing/2014/main" id="{F8A24CDE-39BF-4DA6-A15E-FA3E0B9A2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154777313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8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24384002" cy="13716001"/>
          </a:xfrm>
          <a:prstGeom prst="rect">
            <a:avLst/>
          </a:prstGeom>
        </p:spPr>
      </p:pic>
      <p:sp>
        <p:nvSpPr>
          <p:cNvPr id="13" name="Shape 13"/>
          <p:cNvSpPr>
            <a:spLocks noGrp="1"/>
          </p:cNvSpPr>
          <p:nvPr>
            <p:ph type="title"/>
          </p:nvPr>
        </p:nvSpPr>
        <p:spPr>
          <a:xfrm>
            <a:off x="1777999" y="111766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spTree>
    <p:extLst>
      <p:ext uri="{BB962C8B-B14F-4D97-AF65-F5344CB8AC3E}">
        <p14:creationId xmlns:p14="http://schemas.microsoft.com/office/powerpoint/2010/main" val="302249727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5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4384000" cy="13716000"/>
          </a:xfrm>
          <a:prstGeom prst="rect">
            <a:avLst/>
          </a:prstGeom>
        </p:spPr>
      </p:pic>
      <p:sp>
        <p:nvSpPr>
          <p:cNvPr id="13" name="Shape 13"/>
          <p:cNvSpPr>
            <a:spLocks noGrp="1"/>
          </p:cNvSpPr>
          <p:nvPr>
            <p:ph type="title"/>
          </p:nvPr>
        </p:nvSpPr>
        <p:spPr>
          <a:xfrm>
            <a:off x="1682750" y="9852846"/>
            <a:ext cx="20828000" cy="2148655"/>
          </a:xfrm>
          <a:prstGeom prst="rect">
            <a:avLst/>
          </a:prstGeom>
        </p:spPr>
        <p:txBody>
          <a:bodyPr/>
          <a:lstStyle>
            <a:lvl1pPr algn="ctr">
              <a:defRPr sz="8000">
                <a:solidFill>
                  <a:schemeClr val="bg1"/>
                </a:solidFill>
                <a:latin typeface="Arial" panose="020B0604020202020204" pitchFamily="34" charset="0"/>
                <a:cs typeface="Arial" panose="020B0604020202020204" pitchFamily="34" charset="0"/>
              </a:defRPr>
            </a:lvl1pPr>
          </a:lstStyle>
          <a:p>
            <a:r>
              <a:t>Title Text</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36115227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6_Title">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24384002" cy="13716001"/>
          </a:xfrm>
          <a:prstGeom prst="rect">
            <a:avLst/>
          </a:prstGeom>
        </p:spPr>
      </p:pic>
      <p:sp>
        <p:nvSpPr>
          <p:cNvPr id="13" name="Shape 13"/>
          <p:cNvSpPr>
            <a:spLocks noGrp="1"/>
          </p:cNvSpPr>
          <p:nvPr>
            <p:ph type="title"/>
          </p:nvPr>
        </p:nvSpPr>
        <p:spPr>
          <a:xfrm>
            <a:off x="1682750" y="9852846"/>
            <a:ext cx="20828000" cy="2148655"/>
          </a:xfrm>
          <a:prstGeom prst="rect">
            <a:avLst/>
          </a:prstGeom>
        </p:spPr>
        <p:txBody>
          <a:bodyPr/>
          <a:lstStyle>
            <a:lvl1pPr algn="ctr">
              <a:defRPr sz="8000">
                <a:solidFill>
                  <a:schemeClr val="bg1"/>
                </a:solidFill>
                <a:latin typeface="Arial" panose="020B0604020202020204" pitchFamily="34" charset="0"/>
                <a:cs typeface="Arial" panose="020B0604020202020204" pitchFamily="34" charset="0"/>
              </a:defRPr>
            </a:lvl1pPr>
          </a:lstStyle>
          <a:p>
            <a:r>
              <a:t>Title Text</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208217203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1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778000" y="11120172"/>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spTree>
    <p:extLst>
      <p:ext uri="{BB962C8B-B14F-4D97-AF65-F5344CB8AC3E}">
        <p14:creationId xmlns:p14="http://schemas.microsoft.com/office/powerpoint/2010/main" val="314170753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4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4384002" cy="13716001"/>
          </a:xfrm>
          <a:prstGeom prst="rect">
            <a:avLst/>
          </a:prstGeom>
        </p:spPr>
      </p:pic>
      <p:sp>
        <p:nvSpPr>
          <p:cNvPr id="13" name="Shape 13"/>
          <p:cNvSpPr>
            <a:spLocks noGrp="1"/>
          </p:cNvSpPr>
          <p:nvPr>
            <p:ph type="title"/>
          </p:nvPr>
        </p:nvSpPr>
        <p:spPr>
          <a:xfrm>
            <a:off x="1682750" y="99508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835616" y="903178"/>
            <a:ext cx="1350267" cy="1356363"/>
          </a:xfrm>
          <a:prstGeom prst="rect">
            <a:avLst/>
          </a:prstGeom>
        </p:spPr>
      </p:pic>
    </p:spTree>
    <p:extLst>
      <p:ext uri="{BB962C8B-B14F-4D97-AF65-F5344CB8AC3E}">
        <p14:creationId xmlns:p14="http://schemas.microsoft.com/office/powerpoint/2010/main" val="101088467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800">
                <a:solidFill>
                  <a:schemeClr val="bg2">
                    <a:lumMod val="25000"/>
                  </a:schemeClr>
                </a:solidFill>
                <a:latin typeface="Arial" panose="020B0604020202020204" pitchFamily="34" charset="0"/>
                <a:cs typeface="Arial" panose="020B0604020202020204" pitchFamily="34" charset="0"/>
              </a:defRPr>
            </a:lvl1pPr>
          </a:lstStyle>
          <a:p>
            <a:r>
              <a:rPr dirty="0"/>
              <a:t>Title Text</a:t>
            </a:r>
          </a:p>
        </p:txBody>
      </p:sp>
      <p:sp>
        <p:nvSpPr>
          <p:cNvPr id="5" name="Plassholder for innhold 2"/>
          <p:cNvSpPr>
            <a:spLocks noGrp="1"/>
          </p:cNvSpPr>
          <p:nvPr>
            <p:ph idx="10" hasCustomPrompt="1"/>
          </p:nvPr>
        </p:nvSpPr>
        <p:spPr>
          <a:xfrm>
            <a:off x="1402078" y="2639291"/>
            <a:ext cx="21633959" cy="9871364"/>
          </a:xfrm>
        </p:spPr>
        <p:txBody>
          <a:bodyPr>
            <a:normAutofit/>
          </a:bodyPr>
          <a:lstStyle>
            <a:lvl1pPr marL="635000" indent="-635000">
              <a:spcBef>
                <a:spcPts val="1800"/>
              </a:spcBef>
              <a:spcAft>
                <a:spcPts val="600"/>
              </a:spcAft>
              <a:buClr>
                <a:srgbClr val="3D4A9A"/>
              </a:buClr>
              <a:buSzPct val="150000"/>
              <a:buFont typeface="Arial" panose="020B0604020202020204" pitchFamily="34" charset="0"/>
              <a:buChar char="•"/>
              <a:defRPr sz="3600">
                <a:solidFill>
                  <a:schemeClr val="bg2">
                    <a:lumMod val="25000"/>
                  </a:schemeClr>
                </a:solidFill>
                <a:latin typeface="Arial" panose="020B0604020202020204" pitchFamily="34" charset="0"/>
                <a:cs typeface="Arial" panose="020B0604020202020204" pitchFamily="34" charset="0"/>
              </a:defRPr>
            </a:lvl1pPr>
            <a:lvl2pPr marL="1270000" indent="-635000">
              <a:spcBef>
                <a:spcPts val="1200"/>
              </a:spcBef>
              <a:spcAft>
                <a:spcPts val="600"/>
              </a:spcAft>
              <a:buClr>
                <a:srgbClr val="404A9A"/>
              </a:buClr>
              <a:buSzPct val="100000"/>
              <a:buFont typeface="Courier New" panose="02070309020205020404" pitchFamily="49" charset="0"/>
              <a:buChar char="o"/>
              <a:defRPr sz="3200">
                <a:solidFill>
                  <a:schemeClr val="bg2">
                    <a:lumMod val="25000"/>
                  </a:schemeClr>
                </a:solidFill>
                <a:latin typeface="Arial" panose="020B0604020202020204" pitchFamily="34" charset="0"/>
                <a:cs typeface="Arial" panose="020B0604020202020204" pitchFamily="34" charset="0"/>
              </a:defRPr>
            </a:lvl2pPr>
            <a:lvl3pPr marL="1905000" indent="-635000">
              <a:spcBef>
                <a:spcPts val="1200"/>
              </a:spcBef>
              <a:spcAft>
                <a:spcPts val="600"/>
              </a:spcAft>
              <a:buClr>
                <a:srgbClr val="A19487"/>
              </a:buClr>
              <a:buSzPct val="150000"/>
              <a:buFont typeface="Arial" panose="020B0604020202020204" pitchFamily="34" charset="0"/>
              <a:buChar char="•"/>
              <a:defRPr sz="2800">
                <a:solidFill>
                  <a:schemeClr val="bg2">
                    <a:lumMod val="25000"/>
                  </a:schemeClr>
                </a:solidFill>
                <a:latin typeface="Arial" panose="020B0604020202020204" pitchFamily="34" charset="0"/>
                <a:cs typeface="Arial" panose="020B0604020202020204" pitchFamily="34" charset="0"/>
              </a:defRPr>
            </a:lvl3pPr>
            <a:lvl4pPr marL="2540000" indent="-635000">
              <a:spcBef>
                <a:spcPts val="1200"/>
              </a:spcBef>
              <a:spcAft>
                <a:spcPts val="600"/>
              </a:spcAft>
              <a:buClr>
                <a:srgbClr val="A19487"/>
              </a:buClr>
              <a:buSzPct val="80000"/>
              <a:buFont typeface="Courier New" panose="02070309020205020404" pitchFamily="49" charset="0"/>
              <a:buChar char="o"/>
              <a:defRPr sz="2400">
                <a:solidFill>
                  <a:schemeClr val="bg2">
                    <a:lumMod val="25000"/>
                  </a:schemeClr>
                </a:solidFill>
                <a:latin typeface="Arial" panose="020B0604020202020204" pitchFamily="34" charset="0"/>
                <a:cs typeface="Arial" panose="020B0604020202020204" pitchFamily="34" charset="0"/>
              </a:defRPr>
            </a:lvl4pPr>
          </a:lstStyle>
          <a:p>
            <a:r>
              <a:rPr lang="en-US" dirty="0"/>
              <a:t>Body Level One</a:t>
            </a:r>
          </a:p>
          <a:p>
            <a:pPr lvl="1"/>
            <a:r>
              <a:rPr lang="en-US" dirty="0"/>
              <a:t>Body Level Two</a:t>
            </a:r>
          </a:p>
          <a:p>
            <a:pPr lvl="2"/>
            <a:r>
              <a:rPr lang="en-US" dirty="0"/>
              <a:t>Body Level Three</a:t>
            </a:r>
          </a:p>
          <a:p>
            <a:pPr lvl="3"/>
            <a:r>
              <a:rPr lang="en-US" dirty="0"/>
              <a:t>Body Level Four</a:t>
            </a:r>
          </a:p>
        </p:txBody>
      </p:sp>
    </p:spTree>
    <p:extLst>
      <p:ext uri="{BB962C8B-B14F-4D97-AF65-F5344CB8AC3E}">
        <p14:creationId xmlns:p14="http://schemas.microsoft.com/office/powerpoint/2010/main" val="10253094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hape 3"/>
          <p:cNvSpPr>
            <a:spLocks noGrp="1"/>
          </p:cNvSpPr>
          <p:nvPr>
            <p:ph type="title"/>
          </p:nvPr>
        </p:nvSpPr>
        <p:spPr>
          <a:xfrm>
            <a:off x="1402079" y="431799"/>
            <a:ext cx="21633959" cy="18613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
        <p:nvSpPr>
          <p:cNvPr id="4" name="Shape 4"/>
          <p:cNvSpPr>
            <a:spLocks noGrp="1"/>
          </p:cNvSpPr>
          <p:nvPr>
            <p:ph type="body" idx="1"/>
          </p:nvPr>
        </p:nvSpPr>
        <p:spPr>
          <a:xfrm>
            <a:off x="1402080" y="2540000"/>
            <a:ext cx="21633958" cy="99999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pic>
        <p:nvPicPr>
          <p:cNvPr id="5" name="Picture 4">
            <a:extLst>
              <a:ext uri="{FF2B5EF4-FFF2-40B4-BE49-F238E27FC236}">
                <a16:creationId xmlns:a16="http://schemas.microsoft.com/office/drawing/2014/main" id="{1F618E4D-B698-440B-9BB3-191FACAE1DAE}"/>
              </a:ext>
            </a:extLst>
          </p:cNvPr>
          <p:cNvPicPr>
            <a:picLocks noChangeAspect="1"/>
          </p:cNvPicPr>
          <p:nvPr userDrawn="1"/>
        </p:nvPicPr>
        <p:blipFill rotWithShape="1">
          <a:blip r:embed="rId22"/>
          <a:srcRect l="65625" t="54259" r="29479" b="35926"/>
          <a:stretch/>
        </p:blipFill>
        <p:spPr>
          <a:xfrm>
            <a:off x="23036038" y="12539980"/>
            <a:ext cx="895350" cy="1009650"/>
          </a:xfrm>
          <a:prstGeom prst="rect">
            <a:avLst/>
          </a:prstGeom>
        </p:spPr>
      </p:pic>
    </p:spTree>
    <p:extLst>
      <p:ext uri="{BB962C8B-B14F-4D97-AF65-F5344CB8AC3E}">
        <p14:creationId xmlns:p14="http://schemas.microsoft.com/office/powerpoint/2010/main" val="2055924460"/>
      </p:ext>
    </p:extLst>
  </p:cSld>
  <p:clrMap bg1="lt1" tx1="dk1" bg2="lt2" tx2="dk2" accent1="accent1" accent2="accent2" accent3="accent3" accent4="accent4" accent5="accent5" accent6="accent6" hlink="hlink" folHlink="folHlink"/>
  <p:sldLayoutIdLst>
    <p:sldLayoutId id="2147483738" r:id="rId1"/>
    <p:sldLayoutId id="2147483794" r:id="rId2"/>
    <p:sldLayoutId id="2147483795" r:id="rId3"/>
    <p:sldLayoutId id="2147483739" r:id="rId4"/>
    <p:sldLayoutId id="2147483740" r:id="rId5"/>
    <p:sldLayoutId id="2147483741" r:id="rId6"/>
    <p:sldLayoutId id="2147483742" r:id="rId7"/>
    <p:sldLayoutId id="2147483743" r:id="rId8"/>
    <p:sldLayoutId id="2147483793" r:id="rId9"/>
    <p:sldLayoutId id="2147483747" r:id="rId10"/>
    <p:sldLayoutId id="2147483753" r:id="rId11"/>
    <p:sldLayoutId id="2147483760" r:id="rId12"/>
    <p:sldLayoutId id="2147483761" r:id="rId13"/>
    <p:sldLayoutId id="2147483762" r:id="rId14"/>
    <p:sldLayoutId id="2147483768" r:id="rId15"/>
    <p:sldLayoutId id="2147483769" r:id="rId16"/>
    <p:sldLayoutId id="2147483770" r:id="rId17"/>
    <p:sldLayoutId id="2147483771" r:id="rId18"/>
    <p:sldLayoutId id="2147483745" r:id="rId19"/>
    <p:sldLayoutId id="2147483788" r:id="rId20"/>
  </p:sldLayoutIdLst>
  <p:transition spd="med"/>
  <p:hf sldNum="0" hdr="0" ftr="0" dt="0"/>
  <p:txStyles>
    <p:titleStyle>
      <a:lvl1pPr marL="0" marR="0" indent="0" algn="l" defTabSz="825500" latinLnBrk="0">
        <a:lnSpc>
          <a:spcPct val="100000"/>
        </a:lnSpc>
        <a:spcBef>
          <a:spcPts val="0"/>
        </a:spcBef>
        <a:spcAft>
          <a:spcPts val="0"/>
        </a:spcAft>
        <a:buClrTx/>
        <a:buSzTx/>
        <a:buFontTx/>
        <a:buNone/>
        <a:tabLst/>
        <a:defRPr sz="4400" b="0" i="0" u="none" strike="noStrike" cap="none" spc="0" baseline="0">
          <a:ln>
            <a:noFill/>
          </a:ln>
          <a:solidFill>
            <a:schemeClr val="bg2">
              <a:lumMod val="25000"/>
            </a:schemeClr>
          </a:solidFill>
          <a:uFillTx/>
          <a:latin typeface="+mj-lt"/>
          <a:ea typeface="HurmeGeometricSans3 Light"/>
          <a:cs typeface="HurmeGeometricSans3 Light"/>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p:titleStyle>
    <p:bodyStyle>
      <a:lvl1pPr marL="635000" marR="0" indent="-635000" algn="l" defTabSz="825500" rtl="0" latinLnBrk="0">
        <a:lnSpc>
          <a:spcPct val="100000"/>
        </a:lnSpc>
        <a:spcBef>
          <a:spcPts val="1800"/>
        </a:spcBef>
        <a:spcAft>
          <a:spcPts val="600"/>
        </a:spcAft>
        <a:buClr>
          <a:schemeClr val="accent1"/>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chemeClr val="accent1"/>
        </a:buClr>
        <a:buSzPct val="125000"/>
        <a:buFont typeface="Courier New" panose="02070309020205020404" pitchFamily="49" charset="0"/>
        <a:buChar char="o"/>
        <a:tabLst/>
        <a:defRPr lang="en-US" sz="28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p:bodyStyle>
    <p:otherStyle>
      <a:lvl1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1pPr>
      <a:lvl2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2pPr>
      <a:lvl3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3pPr>
      <a:lvl4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4pPr>
      <a:lvl5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5pPr>
      <a:lvl6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6pPr>
      <a:lvl7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7pPr>
      <a:lvl8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8pPr>
      <a:lvl9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hyperlink" Target="mailto:tone@responsanalyse.no" TargetMode="External"/><Relationship Id="rId1" Type="http://schemas.openxmlformats.org/officeDocument/2006/relationships/slideLayout" Target="../slideLayouts/slideLayout18.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36BDA9-DC4D-DAF5-5503-5CA724AF4781}"/>
              </a:ext>
            </a:extLst>
          </p:cNvPr>
          <p:cNvSpPr>
            <a:spLocks noGrp="1"/>
          </p:cNvSpPr>
          <p:nvPr>
            <p:ph type="title"/>
          </p:nvPr>
        </p:nvSpPr>
        <p:spPr>
          <a:xfrm>
            <a:off x="1462315" y="9414695"/>
            <a:ext cx="20828000" cy="2148655"/>
          </a:xfrm>
        </p:spPr>
        <p:txBody>
          <a:bodyPr>
            <a:normAutofit fontScale="90000"/>
          </a:bodyPr>
          <a:lstStyle/>
          <a:p>
            <a:r>
              <a:rPr lang="nb-NO" sz="6000" dirty="0" err="1"/>
              <a:t>Nucleus</a:t>
            </a:r>
            <a:r>
              <a:rPr lang="nb-NO" sz="6000"/>
              <a:t>/TONO</a:t>
            </a:r>
            <a:br>
              <a:rPr lang="nb-NO" dirty="0"/>
            </a:br>
            <a:r>
              <a:rPr lang="nb-NO" dirty="0"/>
              <a:t>Undersøkelse om holdning og preferanser til julemusikk</a:t>
            </a:r>
          </a:p>
        </p:txBody>
      </p:sp>
    </p:spTree>
    <p:extLst>
      <p:ext uri="{BB962C8B-B14F-4D97-AF65-F5344CB8AC3E}">
        <p14:creationId xmlns:p14="http://schemas.microsoft.com/office/powerpoint/2010/main" val="130179358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862AC2EF-21EE-49A2-3027-E6A9DC776320}"/>
              </a:ext>
            </a:extLst>
          </p:cNvPr>
          <p:cNvSpPr>
            <a:spLocks noGrp="1"/>
          </p:cNvSpPr>
          <p:nvPr>
            <p:ph type="body" sz="quarter" idx="10"/>
          </p:nvPr>
        </p:nvSpPr>
        <p:spPr/>
        <p:txBody>
          <a:bodyPr/>
          <a:lstStyle/>
          <a:p>
            <a:r>
              <a:rPr lang="nb-NO" dirty="0"/>
              <a:t>Feilmarginer</a:t>
            </a:r>
          </a:p>
        </p:txBody>
      </p:sp>
      <p:sp>
        <p:nvSpPr>
          <p:cNvPr id="3" name="Plassholder for lysbildenummer 2"/>
          <p:cNvSpPr>
            <a:spLocks noGrp="1"/>
          </p:cNvSpPr>
          <p:nvPr>
            <p:ph type="sldNum" sz="quarter" idx="4294967295"/>
          </p:nvPr>
        </p:nvSpPr>
        <p:spPr>
          <a:xfrm>
            <a:off x="0" y="12858750"/>
            <a:ext cx="101600" cy="379413"/>
          </a:xfrm>
          <a:prstGeom prst="rect">
            <a:avLst/>
          </a:prstGeom>
        </p:spPr>
        <p:txBody>
          <a:bodyPr/>
          <a:lstStyle/>
          <a:p>
            <a:fld id="{86CB4B4D-7CA3-9044-876B-883B54F8677D}" type="slidenum">
              <a:rPr lang="nb-NO" smtClean="0"/>
              <a:t>10</a:t>
            </a:fld>
            <a:endParaRPr lang="nb-NO"/>
          </a:p>
        </p:txBody>
      </p:sp>
    </p:spTree>
    <p:extLst>
      <p:ext uri="{BB962C8B-B14F-4D97-AF65-F5344CB8AC3E}">
        <p14:creationId xmlns:p14="http://schemas.microsoft.com/office/powerpoint/2010/main" val="11673452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ln w="12700">
            <a:miter lim="400000"/>
          </a:ln>
        </p:spPr>
        <p:txBody>
          <a:bodyPr lIns="50800" tIns="50800" rIns="50800" bIns="50800" anchor="ctr">
            <a:normAutofit/>
          </a:bodyPr>
          <a:lstStyle/>
          <a:p>
            <a:r>
              <a:rPr lang="nb-NO" sz="4000" b="1" dirty="0"/>
              <a:t>FEILMARGINER</a:t>
            </a:r>
            <a:br>
              <a:rPr lang="nb-NO" dirty="0"/>
            </a:br>
            <a:r>
              <a:rPr lang="nb-NO" sz="3200" dirty="0"/>
              <a:t>Feilmarginverdiene ved et 95 % konfidensintervall for et utvalg basestørrelser og prosentfordelinger. </a:t>
            </a:r>
            <a:endParaRPr lang="nb-NO" sz="4000" dirty="0"/>
          </a:p>
        </p:txBody>
      </p:sp>
      <p:sp>
        <p:nvSpPr>
          <p:cNvPr id="5" name="Tittel 1"/>
          <p:cNvSpPr txBox="1">
            <a:spLocks/>
          </p:cNvSpPr>
          <p:nvPr/>
        </p:nvSpPr>
        <p:spPr>
          <a:xfrm>
            <a:off x="1402078" y="11875942"/>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800" b="1"/>
              <a:t>Tolkning</a:t>
            </a:r>
            <a:r>
              <a:rPr lang="nb-NO" sz="2000">
                <a:solidFill>
                  <a:schemeClr val="tx1">
                    <a:lumMod val="75000"/>
                    <a:lumOff val="25000"/>
                  </a:schemeClr>
                </a:solidFill>
              </a:rPr>
              <a:t>: </a:t>
            </a:r>
            <a:r>
              <a:rPr lang="nb-NO" sz="2800"/>
              <a:t>For et utvalg på 200 respondenter, og en prosentfordeling på 5 %, vil feilmarginene være +/- 3.1 %. </a:t>
            </a:r>
            <a:br>
              <a:rPr lang="nb-NO" sz="2800"/>
            </a:br>
            <a:r>
              <a:rPr lang="nb-NO" sz="2800"/>
              <a:t>Den øvre grensen blir dermed 8.1 % og den nedre grensen 1.9 %.</a:t>
            </a:r>
          </a:p>
        </p:txBody>
      </p:sp>
      <p:pic>
        <p:nvPicPr>
          <p:cNvPr id="6" name="Bilde 5"/>
          <p:cNvPicPr>
            <a:picLocks noChangeAspect="1"/>
          </p:cNvPicPr>
          <p:nvPr/>
        </p:nvPicPr>
        <p:blipFill rotWithShape="1">
          <a:blip r:embed="rId2"/>
          <a:srcRect t="6308"/>
          <a:stretch/>
        </p:blipFill>
        <p:spPr>
          <a:xfrm>
            <a:off x="1381168" y="2513235"/>
            <a:ext cx="21654869" cy="9087680"/>
          </a:xfrm>
          <a:prstGeom prst="rect">
            <a:avLst/>
          </a:prstGeom>
        </p:spPr>
      </p:pic>
    </p:spTree>
    <p:extLst>
      <p:ext uri="{BB962C8B-B14F-4D97-AF65-F5344CB8AC3E}">
        <p14:creationId xmlns:p14="http://schemas.microsoft.com/office/powerpoint/2010/main" val="40143699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78000" y="7600773"/>
            <a:ext cx="20828000" cy="5749467"/>
          </a:xfrm>
        </p:spPr>
        <p:txBody>
          <a:bodyPr>
            <a:noAutofit/>
          </a:bodyPr>
          <a:lstStyle/>
          <a:p>
            <a:r>
              <a:rPr lang="nb-NO" b="1" dirty="0">
                <a:latin typeface="Arial" panose="020B0604020202020204" pitchFamily="34" charset="0"/>
                <a:cs typeface="Arial" panose="020B0604020202020204" pitchFamily="34" charset="0"/>
              </a:rPr>
              <a:t>Takk!</a:t>
            </a:r>
            <a:br>
              <a:rPr lang="nb-NO" b="1" dirty="0">
                <a:latin typeface="Arial" panose="020B0604020202020204" pitchFamily="34" charset="0"/>
                <a:cs typeface="Arial" panose="020B0604020202020204" pitchFamily="34" charset="0"/>
              </a:rPr>
            </a:br>
            <a:endParaRPr lang="nb-NO" sz="4800" dirty="0">
              <a:latin typeface="Arial" panose="020B0604020202020204" pitchFamily="34" charset="0"/>
              <a:cs typeface="Arial" panose="020B0604020202020204" pitchFamily="34" charset="0"/>
            </a:endParaRP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024" y="5688972"/>
            <a:ext cx="7869952" cy="1572771"/>
          </a:xfrm>
          <a:prstGeom prst="rect">
            <a:avLst/>
          </a:prstGeom>
        </p:spPr>
      </p:pic>
      <p:sp>
        <p:nvSpPr>
          <p:cNvPr id="4" name="Plassholder for lysbildenummer 3"/>
          <p:cNvSpPr>
            <a:spLocks noGrp="1"/>
          </p:cNvSpPr>
          <p:nvPr>
            <p:ph type="sldNum" sz="quarter" idx="2"/>
          </p:nvPr>
        </p:nvSpPr>
        <p:spPr>
          <a:xfrm>
            <a:off x="22622577" y="12706350"/>
            <a:ext cx="318212" cy="381000"/>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fld id="{86CB4B4D-7CA3-9044-876B-883B54F8677D}" type="slidenum">
              <a:rPr lang="en-US" smtClean="0"/>
              <a:pPr/>
              <a:t>12</a:t>
            </a:fld>
            <a:endParaRPr lang="nb-NO"/>
          </a:p>
        </p:txBody>
      </p:sp>
    </p:spTree>
    <p:extLst>
      <p:ext uri="{BB962C8B-B14F-4D97-AF65-F5344CB8AC3E}">
        <p14:creationId xmlns:p14="http://schemas.microsoft.com/office/powerpoint/2010/main" val="24463485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l 15">
            <a:extLst>
              <a:ext uri="{FF2B5EF4-FFF2-40B4-BE49-F238E27FC236}">
                <a16:creationId xmlns:a16="http://schemas.microsoft.com/office/drawing/2014/main" id="{CAE149E1-C62F-465E-AA42-68EB72C6F155}"/>
              </a:ext>
            </a:extLst>
          </p:cNvPr>
          <p:cNvGraphicFramePr>
            <a:graphicFrameLocks noGrp="1"/>
          </p:cNvGraphicFramePr>
          <p:nvPr>
            <p:extLst>
              <p:ext uri="{D42A27DB-BD31-4B8C-83A1-F6EECF244321}">
                <p14:modId xmlns:p14="http://schemas.microsoft.com/office/powerpoint/2010/main" val="3391156179"/>
              </p:ext>
            </p:extLst>
          </p:nvPr>
        </p:nvGraphicFramePr>
        <p:xfrm>
          <a:off x="2245768" y="2990850"/>
          <a:ext cx="11622773" cy="7239707"/>
        </p:xfrm>
        <a:graphic>
          <a:graphicData uri="http://schemas.openxmlformats.org/drawingml/2006/table">
            <a:tbl>
              <a:tblPr firstRow="1" bandRow="1">
                <a:tableStyleId>{5940675A-B579-460E-94D1-54222C63F5DA}</a:tableStyleId>
              </a:tblPr>
              <a:tblGrid>
                <a:gridCol w="3707250">
                  <a:extLst>
                    <a:ext uri="{9D8B030D-6E8A-4147-A177-3AD203B41FA5}">
                      <a16:colId xmlns:a16="http://schemas.microsoft.com/office/drawing/2014/main" val="516212368"/>
                    </a:ext>
                  </a:extLst>
                </a:gridCol>
                <a:gridCol w="7915523">
                  <a:extLst>
                    <a:ext uri="{9D8B030D-6E8A-4147-A177-3AD203B41FA5}">
                      <a16:colId xmlns:a16="http://schemas.microsoft.com/office/drawing/2014/main" val="4210194992"/>
                    </a:ext>
                  </a:extLst>
                </a:gridCol>
              </a:tblGrid>
              <a:tr h="860807">
                <a:tc>
                  <a:txBody>
                    <a:bodyPr/>
                    <a:lstStyle/>
                    <a:p>
                      <a:pPr algn="l"/>
                      <a:r>
                        <a:rPr lang="nb-NO" sz="2800" dirty="0">
                          <a:solidFill>
                            <a:srgbClr val="535353"/>
                          </a:solidFill>
                        </a:rPr>
                        <a:t>Målgruppe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kumimoji="0" lang="nb-NO" sz="2800" b="0" i="0" u="none" strike="noStrike" cap="none" spc="0" normalizeH="0" baseline="0" dirty="0">
                          <a:ln>
                            <a:noFill/>
                          </a:ln>
                          <a:solidFill>
                            <a:srgbClr val="535353"/>
                          </a:solidFill>
                          <a:effectLst/>
                          <a:uFillTx/>
                          <a:latin typeface="+mn-lt"/>
                          <a:ea typeface="HurmeGeometricSans3 Light"/>
                          <a:cs typeface="HurmeGeometricSans3 Light"/>
                          <a:sym typeface="HurmeGeometricSans3 Light"/>
                        </a:rPr>
                        <a:t>Befolkning 16 år +</a:t>
                      </a:r>
                    </a:p>
                    <a:p>
                      <a:pPr algn="l"/>
                      <a:endParaRPr lang="nb-NO" sz="2800" dirty="0">
                        <a:solidFill>
                          <a:srgbClr val="53535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847490"/>
                  </a:ext>
                </a:extLst>
              </a:tr>
              <a:tr h="1473013">
                <a:tc>
                  <a:txBody>
                    <a:bodyPr/>
                    <a:lstStyle/>
                    <a:p>
                      <a:pPr algn="l"/>
                      <a:r>
                        <a:rPr lang="nb-NO" sz="2800" dirty="0">
                          <a:solidFill>
                            <a:srgbClr val="535353"/>
                          </a:solidFill>
                        </a:rPr>
                        <a:t>Antall respondenter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800" dirty="0">
                          <a:solidFill>
                            <a:srgbClr val="535353"/>
                          </a:solidFill>
                        </a:rPr>
                        <a:t>1066</a:t>
                      </a:r>
                    </a:p>
                    <a:p>
                      <a:pPr algn="l"/>
                      <a:endParaRPr lang="nb-NO" sz="2800" dirty="0">
                        <a:solidFill>
                          <a:srgbClr val="53535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3322101"/>
                  </a:ext>
                </a:extLst>
              </a:tr>
              <a:tr h="1182937">
                <a:tc>
                  <a:txBody>
                    <a:bodyPr/>
                    <a:lstStyle/>
                    <a:p>
                      <a:pPr algn="l"/>
                      <a:r>
                        <a:rPr lang="nb-NO" sz="2800" dirty="0">
                          <a:solidFill>
                            <a:srgbClr val="535353"/>
                          </a:solidFill>
                        </a:rPr>
                        <a:t>Utsendelse :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800" dirty="0">
                          <a:solidFill>
                            <a:srgbClr val="535353"/>
                          </a:solidFill>
                        </a:rPr>
                        <a:t>Webpanel (CAWI)</a:t>
                      </a:r>
                    </a:p>
                    <a:p>
                      <a:pPr algn="l"/>
                      <a:endParaRPr lang="nb-NO" sz="2800" dirty="0">
                        <a:solidFill>
                          <a:srgbClr val="53535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7216241"/>
                  </a:ext>
                </a:extLst>
              </a:tr>
              <a:tr h="1273003">
                <a:tc>
                  <a:txBody>
                    <a:bodyPr/>
                    <a:lstStyle/>
                    <a:p>
                      <a:pPr algn="l"/>
                      <a:r>
                        <a:rPr lang="nb-NO" sz="2800" dirty="0">
                          <a:solidFill>
                            <a:srgbClr val="535353"/>
                          </a:solidFill>
                        </a:rPr>
                        <a:t>Tidsperiode :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800" dirty="0">
                          <a:solidFill>
                            <a:srgbClr val="535353"/>
                          </a:solidFill>
                        </a:rPr>
                        <a:t>04.12 – 12.12.2024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3573579"/>
                  </a:ext>
                </a:extLst>
              </a:tr>
              <a:tr h="1182937">
                <a:tc>
                  <a:txBody>
                    <a:bodyPr/>
                    <a:lstStyle/>
                    <a:p>
                      <a:pPr algn="l"/>
                      <a:r>
                        <a:rPr lang="nb-NO" sz="2800" dirty="0">
                          <a:solidFill>
                            <a:srgbClr val="535353"/>
                          </a:solidFill>
                        </a:rPr>
                        <a:t>Vekting av data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800" dirty="0">
                          <a:solidFill>
                            <a:srgbClr val="535353"/>
                          </a:solidFill>
                        </a:rPr>
                        <a:t>Dataene er vektet på kjønn, alder og geografi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2146963"/>
                  </a:ext>
                </a:extLst>
              </a:tr>
              <a:tr h="1182937">
                <a:tc>
                  <a:txBody>
                    <a:bodyPr/>
                    <a:lstStyle/>
                    <a:p>
                      <a:pPr algn="l"/>
                      <a:r>
                        <a:rPr lang="nb-NO" sz="2800" dirty="0">
                          <a:solidFill>
                            <a:srgbClr val="535353"/>
                          </a:solidFill>
                        </a:rPr>
                        <a:t>Ansvarlig konsulent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800" dirty="0">
                          <a:solidFill>
                            <a:srgbClr val="535353"/>
                          </a:solidFill>
                        </a:rPr>
                        <a:t>Idar Eidset, Senior rådgiver</a:t>
                      </a:r>
                    </a:p>
                    <a:p>
                      <a:pPr algn="l"/>
                      <a:r>
                        <a:rPr lang="nb-NO" sz="2400" dirty="0">
                          <a:solidFill>
                            <a:srgbClr val="535353"/>
                          </a:solidFill>
                          <a:hlinkClick r:id="rId2"/>
                        </a:rPr>
                        <a:t>idar.eidset@responsanalyse.no</a:t>
                      </a:r>
                      <a:r>
                        <a:rPr lang="nb-NO" sz="2400" dirty="0">
                          <a:solidFill>
                            <a:srgbClr val="535353"/>
                          </a:solidFill>
                        </a:rPr>
                        <a:t> // </a:t>
                      </a:r>
                      <a:r>
                        <a:rPr lang="nb-NO" sz="2400" dirty="0" err="1">
                          <a:solidFill>
                            <a:srgbClr val="535353"/>
                          </a:solidFill>
                        </a:rPr>
                        <a:t>tlf</a:t>
                      </a:r>
                      <a:r>
                        <a:rPr lang="nb-NO" sz="2400" dirty="0">
                          <a:solidFill>
                            <a:srgbClr val="535353"/>
                          </a:solidFill>
                        </a:rPr>
                        <a:t>: 907 86 694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9956926"/>
                  </a:ext>
                </a:extLst>
              </a:tr>
            </a:tbl>
          </a:graphicData>
        </a:graphic>
      </p:graphicFrame>
      <p:sp>
        <p:nvSpPr>
          <p:cNvPr id="2" name="Tittel 1"/>
          <p:cNvSpPr>
            <a:spLocks noGrp="1"/>
          </p:cNvSpPr>
          <p:nvPr>
            <p:ph type="title" idx="4294967295"/>
          </p:nvPr>
        </p:nvSpPr>
        <p:spPr>
          <a:xfrm>
            <a:off x="1063167" y="592275"/>
            <a:ext cx="21634450" cy="1860550"/>
          </a:xfrm>
        </p:spPr>
        <p:txBody>
          <a:bodyPr>
            <a:normAutofit/>
          </a:bodyPr>
          <a:lstStyle/>
          <a:p>
            <a:r>
              <a:rPr lang="nb-NO" sz="4000" b="1" dirty="0">
                <a:latin typeface="+mj-lt"/>
                <a:cs typeface="Arial" panose="020B0604020202020204" pitchFamily="34" charset="0"/>
              </a:rPr>
              <a:t>OM UNDERSØKELSEN</a:t>
            </a:r>
          </a:p>
        </p:txBody>
      </p:sp>
      <p:sp>
        <p:nvSpPr>
          <p:cNvPr id="3" name="Plassholder for innhold 2"/>
          <p:cNvSpPr>
            <a:spLocks noGrp="1"/>
          </p:cNvSpPr>
          <p:nvPr>
            <p:ph idx="4294967295"/>
          </p:nvPr>
        </p:nvSpPr>
        <p:spPr>
          <a:xfrm>
            <a:off x="14468006" y="2494606"/>
            <a:ext cx="8548741" cy="9871075"/>
          </a:xfrm>
          <a:noFill/>
        </p:spPr>
        <p:txBody>
          <a:bodyPr>
            <a:normAutofit/>
          </a:bodyPr>
          <a:lstStyle/>
          <a:p>
            <a:pPr lvl="1">
              <a:buClr>
                <a:schemeClr val="accent2"/>
              </a:buClr>
              <a:buFont typeface="Arial" panose="020B0604020202020204" pitchFamily="34" charset="0"/>
              <a:buChar char="•"/>
            </a:pPr>
            <a:endParaRPr lang="nb-NO" sz="2800" dirty="0">
              <a:solidFill>
                <a:srgbClr val="535353"/>
              </a:solidFill>
              <a:latin typeface="+mn-lt"/>
            </a:endParaRPr>
          </a:p>
          <a:p>
            <a:pPr lvl="1">
              <a:buClr>
                <a:schemeClr val="accent2"/>
              </a:buClr>
              <a:buFont typeface="Arial" panose="020B0604020202020204" pitchFamily="34" charset="0"/>
              <a:buChar char="•"/>
            </a:pPr>
            <a:r>
              <a:rPr lang="nb-NO" sz="2800" dirty="0">
                <a:solidFill>
                  <a:srgbClr val="535353"/>
                </a:solidFill>
                <a:latin typeface="+mn-lt"/>
              </a:rPr>
              <a:t>Undersøkelsen er gjennomført av Respons Analyse på oppdrag for </a:t>
            </a:r>
            <a:r>
              <a:rPr lang="nb-NO" sz="2800" dirty="0" err="1">
                <a:solidFill>
                  <a:srgbClr val="535353"/>
                </a:solidFill>
                <a:latin typeface="+mn-lt"/>
              </a:rPr>
              <a:t>Nucleus</a:t>
            </a:r>
            <a:r>
              <a:rPr lang="nb-NO" sz="2800" dirty="0">
                <a:solidFill>
                  <a:srgbClr val="535353"/>
                </a:solidFill>
                <a:latin typeface="+mn-lt"/>
              </a:rPr>
              <a:t>/TONO</a:t>
            </a:r>
          </a:p>
          <a:p>
            <a:pPr marL="635000" lvl="1" indent="0">
              <a:buClr>
                <a:schemeClr val="accent2"/>
              </a:buClr>
              <a:buNone/>
            </a:pPr>
            <a:endParaRPr lang="nb-NO" sz="2800" dirty="0">
              <a:solidFill>
                <a:srgbClr val="535353"/>
              </a:solidFill>
              <a:latin typeface="+mn-lt"/>
            </a:endParaRPr>
          </a:p>
          <a:p>
            <a:pPr lvl="1">
              <a:buClr>
                <a:schemeClr val="accent2"/>
              </a:buClr>
              <a:buFont typeface="Arial" panose="020B0604020202020204" pitchFamily="34" charset="0"/>
              <a:buChar char="•"/>
            </a:pPr>
            <a:r>
              <a:rPr lang="nb-NO" sz="2800" dirty="0">
                <a:solidFill>
                  <a:srgbClr val="535353"/>
                </a:solidFill>
                <a:latin typeface="+mn-lt"/>
              </a:rPr>
              <a:t>Bakgrunn og formål for undersøkelsen er å kartlegge folks holdninger og preferanser knyttet til julemusikk og norske julesanger.</a:t>
            </a:r>
          </a:p>
          <a:p>
            <a:pPr lvl="1">
              <a:buClr>
                <a:schemeClr val="accent2"/>
              </a:buClr>
              <a:buFont typeface="Arial" panose="020B0604020202020204" pitchFamily="34" charset="0"/>
              <a:buChar char="•"/>
            </a:pPr>
            <a:endParaRPr lang="nb-NO" sz="2800" dirty="0">
              <a:solidFill>
                <a:srgbClr val="535353"/>
              </a:solidFill>
              <a:latin typeface="+mn-lt"/>
            </a:endParaRPr>
          </a:p>
          <a:p>
            <a:pPr lvl="1">
              <a:buClr>
                <a:schemeClr val="accent2"/>
              </a:buClr>
              <a:buFont typeface="Arial" panose="020B0604020202020204" pitchFamily="34" charset="0"/>
              <a:buChar char="•"/>
            </a:pPr>
            <a:r>
              <a:rPr lang="nb-NO" sz="2800" dirty="0">
                <a:solidFill>
                  <a:srgbClr val="535353"/>
                </a:solidFill>
                <a:latin typeface="+mn-lt"/>
              </a:rPr>
              <a:t>Undersøkelsen er gjennomført på Responspanelet mot 1066 representativt for befolkningen 16 år + </a:t>
            </a:r>
          </a:p>
          <a:p>
            <a:pPr marL="635000" lvl="1" indent="0">
              <a:buClr>
                <a:schemeClr val="accent2"/>
              </a:buClr>
              <a:buNone/>
            </a:pPr>
            <a:endParaRPr lang="nb-NO" sz="2800" dirty="0">
              <a:solidFill>
                <a:srgbClr val="535353"/>
              </a:solidFill>
              <a:latin typeface="+mn-lt"/>
            </a:endParaRPr>
          </a:p>
          <a:p>
            <a:pPr lvl="1">
              <a:buClr>
                <a:schemeClr val="accent2"/>
              </a:buClr>
              <a:buFont typeface="Arial" panose="020B0604020202020204" pitchFamily="34" charset="0"/>
              <a:buChar char="•"/>
            </a:pPr>
            <a:r>
              <a:rPr lang="nb-NO" sz="2800" dirty="0">
                <a:solidFill>
                  <a:srgbClr val="535353"/>
                </a:solidFill>
                <a:latin typeface="+mn-lt"/>
              </a:rPr>
              <a:t>Feilmarginene i undersøkelsen ligger mellom +/- 1,4% og +/- 3,2% avhengig av svarandelen i alternativet. Feilmarginen er høyest ved 50%.</a:t>
            </a:r>
          </a:p>
          <a:p>
            <a:pPr lvl="1">
              <a:buClr>
                <a:schemeClr val="accent2"/>
              </a:buClr>
              <a:buFont typeface="Arial" panose="020B0604020202020204" pitchFamily="34" charset="0"/>
              <a:buChar char="•"/>
            </a:pPr>
            <a:endParaRPr lang="nb-NO" sz="2800" dirty="0">
              <a:solidFill>
                <a:srgbClr val="535353"/>
              </a:solidFill>
              <a:latin typeface="+mn-lt"/>
            </a:endParaRPr>
          </a:p>
        </p:txBody>
      </p:sp>
      <p:pic>
        <p:nvPicPr>
          <p:cNvPr id="5" name="Grafikk 4" descr="Kundeomtale med heldekkende fyll">
            <a:extLst>
              <a:ext uri="{FF2B5EF4-FFF2-40B4-BE49-F238E27FC236}">
                <a16:creationId xmlns:a16="http://schemas.microsoft.com/office/drawing/2014/main" id="{E3D44447-5130-4802-8383-C8031B382E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749" y="3940165"/>
            <a:ext cx="1023822" cy="1023822"/>
          </a:xfrm>
          <a:prstGeom prst="rect">
            <a:avLst/>
          </a:prstGeom>
        </p:spPr>
      </p:pic>
      <p:pic>
        <p:nvPicPr>
          <p:cNvPr id="13" name="Grafikk 12" descr="Målgruppe med heldekkende fyll">
            <a:extLst>
              <a:ext uri="{FF2B5EF4-FFF2-40B4-BE49-F238E27FC236}">
                <a16:creationId xmlns:a16="http://schemas.microsoft.com/office/drawing/2014/main" id="{25E570AF-81A5-473C-B7CC-F55D3E86BE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681" y="2659885"/>
            <a:ext cx="1142069" cy="1142069"/>
          </a:xfrm>
          <a:prstGeom prst="rect">
            <a:avLst/>
          </a:prstGeom>
        </p:spPr>
      </p:pic>
      <p:pic>
        <p:nvPicPr>
          <p:cNvPr id="17" name="Grafikk 16" descr="Internett med heldekkende fyll">
            <a:extLst>
              <a:ext uri="{FF2B5EF4-FFF2-40B4-BE49-F238E27FC236}">
                <a16:creationId xmlns:a16="http://schemas.microsoft.com/office/drawing/2014/main" id="{AA0FC4CF-ABFE-43D7-8649-192000D662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3167" y="5583809"/>
            <a:ext cx="914400" cy="914400"/>
          </a:xfrm>
          <a:prstGeom prst="rect">
            <a:avLst/>
          </a:prstGeom>
        </p:spPr>
      </p:pic>
      <p:pic>
        <p:nvPicPr>
          <p:cNvPr id="19" name="Grafikk 18" descr="Månedskalender med heldekkende fyll">
            <a:extLst>
              <a:ext uri="{FF2B5EF4-FFF2-40B4-BE49-F238E27FC236}">
                <a16:creationId xmlns:a16="http://schemas.microsoft.com/office/drawing/2014/main" id="{AA1F1FCC-58DF-433A-A23C-18B3D932D7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1201" y="7088270"/>
            <a:ext cx="798331" cy="914400"/>
          </a:xfrm>
          <a:prstGeom prst="rect">
            <a:avLst/>
          </a:prstGeom>
        </p:spPr>
      </p:pic>
      <p:pic>
        <p:nvPicPr>
          <p:cNvPr id="24" name="Grafikk 23" descr="Justitias vekt med heldekkende fyll">
            <a:extLst>
              <a:ext uri="{FF2B5EF4-FFF2-40B4-BE49-F238E27FC236}">
                <a16:creationId xmlns:a16="http://schemas.microsoft.com/office/drawing/2014/main" id="{2D512DC1-EEA6-4568-BEF9-E549C6CC445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8327" y="8280064"/>
            <a:ext cx="914400" cy="914400"/>
          </a:xfrm>
          <a:prstGeom prst="rect">
            <a:avLst/>
          </a:prstGeom>
        </p:spPr>
      </p:pic>
      <p:cxnSp>
        <p:nvCxnSpPr>
          <p:cNvPr id="9" name="Rett linje 8">
            <a:extLst>
              <a:ext uri="{FF2B5EF4-FFF2-40B4-BE49-F238E27FC236}">
                <a16:creationId xmlns:a16="http://schemas.microsoft.com/office/drawing/2014/main" id="{0D654D99-9F04-4EB8-9D0F-4B3014EB3C08}"/>
              </a:ext>
            </a:extLst>
          </p:cNvPr>
          <p:cNvCxnSpPr/>
          <p:nvPr/>
        </p:nvCxnSpPr>
        <p:spPr>
          <a:xfrm>
            <a:off x="14108760" y="2494606"/>
            <a:ext cx="0" cy="10030514"/>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7" name="Rett linje 6">
            <a:extLst>
              <a:ext uri="{FF2B5EF4-FFF2-40B4-BE49-F238E27FC236}">
                <a16:creationId xmlns:a16="http://schemas.microsoft.com/office/drawing/2014/main" id="{EC79F320-A093-41E5-9017-1CC42E13D156}"/>
              </a:ext>
            </a:extLst>
          </p:cNvPr>
          <p:cNvCxnSpPr>
            <a:cxnSpLocks/>
          </p:cNvCxnSpPr>
          <p:nvPr/>
        </p:nvCxnSpPr>
        <p:spPr>
          <a:xfrm flipV="1">
            <a:off x="0" y="10751706"/>
            <a:ext cx="12586447" cy="37521"/>
          </a:xfrm>
          <a:prstGeom prst="line">
            <a:avLst/>
          </a:prstGeom>
          <a:ln w="3175" cap="flat" cmpd="sng" algn="ctr">
            <a:solidFill>
              <a:schemeClr val="bg1">
                <a:lumMod val="9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480656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C26E16-5B19-449A-A3EE-95425D6AFFDA}"/>
              </a:ext>
            </a:extLst>
          </p:cNvPr>
          <p:cNvSpPr>
            <a:spLocks noGrp="1"/>
          </p:cNvSpPr>
          <p:nvPr>
            <p:ph type="title"/>
          </p:nvPr>
        </p:nvSpPr>
        <p:spPr/>
        <p:txBody>
          <a:bodyPr/>
          <a:lstStyle/>
          <a:p>
            <a:r>
              <a:rPr lang="nb-NO" dirty="0"/>
              <a:t>Spørsmål i undersøkelsen</a:t>
            </a:r>
          </a:p>
        </p:txBody>
      </p:sp>
      <p:sp>
        <p:nvSpPr>
          <p:cNvPr id="3" name="Plassholder for lysbildenummer 2">
            <a:extLst>
              <a:ext uri="{FF2B5EF4-FFF2-40B4-BE49-F238E27FC236}">
                <a16:creationId xmlns:a16="http://schemas.microsoft.com/office/drawing/2014/main" id="{C0F8B20A-9135-4D8E-9B59-46DEFDD87BB0}"/>
              </a:ext>
            </a:extLst>
          </p:cNvPr>
          <p:cNvSpPr>
            <a:spLocks noGrp="1"/>
          </p:cNvSpPr>
          <p:nvPr>
            <p:ph type="sldNum" sz="quarter" idx="2"/>
          </p:nvPr>
        </p:nvSpPr>
        <p:spPr>
          <a:xfrm>
            <a:off x="22684572" y="12950190"/>
            <a:ext cx="384722" cy="379591"/>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fld id="{0EEBC1A0-42E1-474A-8B89-066EB82D0CD9}" type="slidenum">
              <a:rPr lang="nb-NO" smtClean="0"/>
              <a:pPr/>
              <a:t>3</a:t>
            </a:fld>
            <a:endParaRPr lang="nb-NO" dirty="0"/>
          </a:p>
        </p:txBody>
      </p:sp>
      <p:sp>
        <p:nvSpPr>
          <p:cNvPr id="7" name="Undertittel 2">
            <a:extLst>
              <a:ext uri="{FF2B5EF4-FFF2-40B4-BE49-F238E27FC236}">
                <a16:creationId xmlns:a16="http://schemas.microsoft.com/office/drawing/2014/main" id="{49B22414-656C-6F3F-1705-6090B1D18F65}"/>
              </a:ext>
            </a:extLst>
          </p:cNvPr>
          <p:cNvSpPr>
            <a:spLocks noGrp="1"/>
          </p:cNvSpPr>
          <p:nvPr>
            <p:ph idx="10"/>
          </p:nvPr>
        </p:nvSpPr>
        <p:spPr>
          <a:xfrm>
            <a:off x="1401762" y="2640013"/>
            <a:ext cx="21820187" cy="9871075"/>
          </a:xfrm>
        </p:spPr>
        <p:txBody>
          <a:bodyPr>
            <a:normAutofit/>
          </a:bodyPr>
          <a:lstStyle/>
          <a:p>
            <a:pPr marL="0" indent="0" algn="l">
              <a:buNone/>
            </a:pPr>
            <a:r>
              <a:rPr lang="nb-NO" sz="3200" dirty="0">
                <a:solidFill>
                  <a:srgbClr val="535353"/>
                </a:solidFill>
              </a:rPr>
              <a:t>Det er stilt 5 spørsmål i undersøkelsen:</a:t>
            </a:r>
          </a:p>
          <a:p>
            <a:pPr marL="1149350" lvl="1" indent="-514350">
              <a:buFont typeface="+mj-lt"/>
              <a:buAutoNum type="arabicPeriod"/>
            </a:pPr>
            <a:r>
              <a:rPr lang="nb-NO" dirty="0"/>
              <a:t>Hva foretrekker du av moderne julemusikk eller tradisjonelle julesanger?</a:t>
            </a:r>
          </a:p>
          <a:p>
            <a:pPr marL="1149350" lvl="1" indent="-514350">
              <a:buFont typeface="+mj-lt"/>
              <a:buAutoNum type="arabicPeriod"/>
            </a:pPr>
            <a:r>
              <a:rPr lang="nb-NO" dirty="0"/>
              <a:t>Bruker du mer penger på julegaver enn du ellers ville ha gjort hvis det er god julestemning med julemusikk i butikken?</a:t>
            </a:r>
          </a:p>
          <a:p>
            <a:pPr marL="1149350" lvl="1" indent="-514350">
              <a:buFont typeface="+mj-lt"/>
              <a:buAutoNum type="arabicPeriod"/>
            </a:pPr>
            <a:r>
              <a:rPr lang="nb-NO" dirty="0"/>
              <a:t>Har du noen gang sunget eller nynnet med på julemusikk i det offentlige rom slik som butikker, kjøpesentre </a:t>
            </a:r>
            <a:r>
              <a:rPr lang="nb-NO" dirty="0" err="1"/>
              <a:t>o.l</a:t>
            </a:r>
            <a:r>
              <a:rPr lang="nb-NO" dirty="0"/>
              <a:t>?</a:t>
            </a:r>
          </a:p>
          <a:p>
            <a:pPr marL="1149350" lvl="1" indent="-514350">
              <a:buFont typeface="+mj-lt"/>
              <a:buAutoNum type="arabicPeriod"/>
            </a:pPr>
            <a:r>
              <a:rPr lang="nb-NO" dirty="0"/>
              <a:t>Hvor ofte pleier du å gå på julekonserter?</a:t>
            </a:r>
          </a:p>
          <a:p>
            <a:pPr marL="1149350" lvl="1" indent="-514350">
              <a:buFont typeface="+mj-lt"/>
              <a:buAutoNum type="arabicPeriod"/>
            </a:pPr>
            <a:r>
              <a:rPr lang="nb-NO" dirty="0"/>
              <a:t>Hvilke er dine favoritter blant norske julesanger og andre som er oversatt til norsk?  </a:t>
            </a:r>
          </a:p>
          <a:p>
            <a:pPr marL="0" indent="0" algn="l">
              <a:buNone/>
            </a:pPr>
            <a:endParaRPr lang="nb-NO" sz="3200" dirty="0">
              <a:solidFill>
                <a:srgbClr val="535353"/>
              </a:solidFill>
            </a:endParaRPr>
          </a:p>
          <a:p>
            <a:pPr marL="0" indent="0" algn="l">
              <a:buNone/>
            </a:pPr>
            <a:r>
              <a:rPr lang="nb-NO" sz="3200" dirty="0">
                <a:solidFill>
                  <a:srgbClr val="535353"/>
                </a:solidFill>
              </a:rPr>
              <a:t>På de neste sidene presenteres resultatene fra disse spørsmålene med kommentarer til hovedtrekkene og eventuelle funn i bakgrunnsmaterialet</a:t>
            </a:r>
          </a:p>
        </p:txBody>
      </p:sp>
    </p:spTree>
    <p:extLst>
      <p:ext uri="{BB962C8B-B14F-4D97-AF65-F5344CB8AC3E}">
        <p14:creationId xmlns:p14="http://schemas.microsoft.com/office/powerpoint/2010/main" val="16602426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A756BDDB-4646-46C6-802D-3E36CDBF90F9}"/>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FBC7A04A-B31F-40CA-BAE0-63197B826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E486539D-2953-4414-96DC-9A0A31C4930E}"/>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86D87949-B983-6D01-0CE2-AFC61A968228}"/>
              </a:ext>
            </a:extLst>
          </p:cNvPr>
          <p:cNvSpPr>
            <a:spLocks noGrp="1"/>
          </p:cNvSpPr>
          <p:nvPr>
            <p:ph type="body" sz="quarter" idx="10"/>
          </p:nvPr>
        </p:nvSpPr>
        <p:spPr/>
        <p:txBody>
          <a:bodyPr/>
          <a:lstStyle/>
          <a:p>
            <a:r>
              <a:rPr lang="nb-NO" dirty="0"/>
              <a:t>Resultater</a:t>
            </a:r>
          </a:p>
        </p:txBody>
      </p:sp>
    </p:spTree>
    <p:extLst>
      <p:ext uri="{BB962C8B-B14F-4D97-AF65-F5344CB8AC3E}">
        <p14:creationId xmlns:p14="http://schemas.microsoft.com/office/powerpoint/2010/main" val="41385516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5B44A57F-567C-4310-9042-659C509BA8DC}"/>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A14AA766-D6A0-4766-B942-2833116CCC77}"/>
              </a:ext>
            </a:extLst>
          </p:cNvPr>
          <p:cNvSpPr>
            <a:spLocks noGrp="1"/>
          </p:cNvSpPr>
          <p:nvPr>
            <p:ph type="title"/>
          </p:nvPr>
        </p:nvSpPr>
        <p:spPr/>
        <p:txBody>
          <a:bodyPr/>
          <a:lstStyle/>
          <a:p>
            <a:r>
              <a:rPr lang="nb-NO" dirty="0"/>
              <a:t>Hva foretrekker du av moderne julemusikk eller tradisjonelle julesanger?</a:t>
            </a:r>
          </a:p>
        </p:txBody>
      </p:sp>
      <p:graphicFrame>
        <p:nvGraphicFramePr>
          <p:cNvPr id="8" name="Plassholder for innhold 7">
            <a:extLst>
              <a:ext uri="{FF2B5EF4-FFF2-40B4-BE49-F238E27FC236}">
                <a16:creationId xmlns:a16="http://schemas.microsoft.com/office/drawing/2014/main" id="{C0CAA26A-3BCE-4156-8FC0-B6EC7E258500}"/>
              </a:ext>
            </a:extLst>
          </p:cNvPr>
          <p:cNvGraphicFramePr>
            <a:graphicFrameLocks noGrp="1"/>
          </p:cNvGraphicFramePr>
          <p:nvPr>
            <p:ph idx="10"/>
            <p:extLst>
              <p:ext uri="{D42A27DB-BD31-4B8C-83A1-F6EECF244321}">
                <p14:modId xmlns:p14="http://schemas.microsoft.com/office/powerpoint/2010/main" val="2118899564"/>
              </p:ext>
            </p:extLst>
          </p:nvPr>
        </p:nvGraphicFramePr>
        <p:xfrm>
          <a:off x="849086" y="2640013"/>
          <a:ext cx="11001603" cy="9871075"/>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2">
            <a:extLst>
              <a:ext uri="{FF2B5EF4-FFF2-40B4-BE49-F238E27FC236}">
                <a16:creationId xmlns:a16="http://schemas.microsoft.com/office/drawing/2014/main" id="{6A407708-7C1F-77FB-1685-B60AAD56AC00}"/>
              </a:ext>
            </a:extLst>
          </p:cNvPr>
          <p:cNvSpPr txBox="1">
            <a:spLocks/>
          </p:cNvSpPr>
          <p:nvPr/>
        </p:nvSpPr>
        <p:spPr>
          <a:xfrm>
            <a:off x="14468006" y="2494606"/>
            <a:ext cx="8548741" cy="9871075"/>
          </a:xfrm>
          <a:prstGeom prst="rect">
            <a:avLst/>
          </a:prstGeom>
          <a:noFill/>
          <a:ln w="12700">
            <a:miter lim="400000"/>
          </a:ln>
          <a:extLst>
            <a:ext uri="{C572A759-6A51-4108-AA02-DFA0A04FC94B}">
              <ma14:wrappingTextBoxFlag xmlns:ma14="http://schemas.microsoft.com/office/mac/drawingml/2011/main" xmlns="" val="1"/>
            </a:ext>
          </a:extLst>
        </p:spPr>
        <p:txBody>
          <a:bodyPr lIns="50800" tIns="50800" rIns="50800" bIns="50800">
            <a:normAutofit fontScale="92500" lnSpcReduction="10000"/>
          </a:bodyPr>
          <a:lstStyle>
            <a:lvl1pPr marL="635000" marR="0" indent="-635000" algn="l" defTabSz="825500" rtl="0" latinLnBrk="0">
              <a:lnSpc>
                <a:spcPct val="100000"/>
              </a:lnSpc>
              <a:spcBef>
                <a:spcPts val="1800"/>
              </a:spcBef>
              <a:spcAft>
                <a:spcPts val="600"/>
              </a:spcAft>
              <a:buClr>
                <a:schemeClr val="accent1"/>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chemeClr val="accent1"/>
              </a:buClr>
              <a:buSzPct val="125000"/>
              <a:buFont typeface="Courier New" panose="02070309020205020404" pitchFamily="49" charset="0"/>
              <a:buChar char="o"/>
              <a:tabLst/>
              <a:defRPr lang="en-US" sz="28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lvl="1" hangingPunct="1">
              <a:buClr>
                <a:schemeClr val="accent2"/>
              </a:buClr>
            </a:pPr>
            <a:r>
              <a:rPr lang="nb-NO" sz="2800" dirty="0">
                <a:solidFill>
                  <a:srgbClr val="535353"/>
                </a:solidFill>
                <a:latin typeface="+mn-lt"/>
              </a:rPr>
              <a:t>På spørsmål om en foretrekker moderne eller tradisjonell julemusikk, er det i sum tradisjonell julemusikk som blir foretrukket av flest. Riktig nok svarer halvparten av de spurte at de liker begge deler like godt, men i tillegg svarer 34 % at de fortrekker tradisjonelle julesanger fremfor moderne, mens det bare er 2 % som fortrekker moderne framfor tradisjonelle</a:t>
            </a:r>
          </a:p>
          <a:p>
            <a:pPr lvl="1" hangingPunct="1">
              <a:buClr>
                <a:schemeClr val="accent2"/>
              </a:buClr>
            </a:pPr>
            <a:r>
              <a:rPr lang="nb-NO" sz="2800" dirty="0">
                <a:solidFill>
                  <a:srgbClr val="535353"/>
                </a:solidFill>
                <a:latin typeface="+mn-lt"/>
              </a:rPr>
              <a:t>Kvinner er mer altetende når det gjelder julemusikk enn menn, i den forstand at langt flere svarer at de liker begge deler like mye. 61% av kvinnene svarer dette mot 39 % blant mennene</a:t>
            </a:r>
          </a:p>
          <a:p>
            <a:pPr lvl="1" hangingPunct="1">
              <a:buClr>
                <a:schemeClr val="accent2"/>
              </a:buClr>
            </a:pPr>
            <a:r>
              <a:rPr lang="nb-NO" sz="2800" dirty="0">
                <a:solidFill>
                  <a:srgbClr val="535353"/>
                </a:solidFill>
                <a:latin typeface="+mn-lt"/>
              </a:rPr>
              <a:t>Blant mennene er de flere som foretrekker tradisjonell foran moderne enn blant kvinnene (39 % mot 29 %). Blant mennene er det også 16% som ikke liker julemusikk, mens tilsvarende andel blant kvinnen er 5 %</a:t>
            </a:r>
          </a:p>
          <a:p>
            <a:pPr lvl="1" hangingPunct="1">
              <a:buClr>
                <a:schemeClr val="accent2"/>
              </a:buClr>
            </a:pPr>
            <a:r>
              <a:rPr lang="nb-NO" sz="2800" dirty="0">
                <a:solidFill>
                  <a:srgbClr val="535353"/>
                </a:solidFill>
                <a:latin typeface="+mn-lt"/>
              </a:rPr>
              <a:t>Aldersmessig er der imidlertid relativt små forskjeller, bortsett fra at blant de eldste er det flere som foretrekker tradisjonelle julesanger alene. Også blant de under 30 år er det omtrent halvparten som liker begge deler og omtrent 1/3 som foretrekker tradisjonell julemusikk foran moderne</a:t>
            </a:r>
          </a:p>
          <a:p>
            <a:pPr lvl="1" hangingPunct="1">
              <a:buClr>
                <a:schemeClr val="accent2"/>
              </a:buClr>
            </a:pPr>
            <a:endParaRPr lang="nb-NO" sz="2800" dirty="0">
              <a:solidFill>
                <a:srgbClr val="535353"/>
              </a:solidFill>
              <a:latin typeface="+mn-lt"/>
            </a:endParaRPr>
          </a:p>
        </p:txBody>
      </p:sp>
    </p:spTree>
    <p:extLst>
      <p:ext uri="{BB962C8B-B14F-4D97-AF65-F5344CB8AC3E}">
        <p14:creationId xmlns:p14="http://schemas.microsoft.com/office/powerpoint/2010/main" val="22366501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4AA766-D6A0-4766-B942-2833116CCC77}"/>
              </a:ext>
            </a:extLst>
          </p:cNvPr>
          <p:cNvSpPr>
            <a:spLocks noGrp="1"/>
          </p:cNvSpPr>
          <p:nvPr>
            <p:ph type="title"/>
          </p:nvPr>
        </p:nvSpPr>
        <p:spPr/>
        <p:txBody>
          <a:bodyPr/>
          <a:lstStyle/>
          <a:p>
            <a:r>
              <a:rPr lang="nb-NO" dirty="0"/>
              <a:t>Bruker du mer penger på julegaver enn du ellers ville ha gjort hvis det er god julestemning med julemusikk i butikken?</a:t>
            </a:r>
            <a:endParaRPr lang="nb-NO" sz="3200" dirty="0"/>
          </a:p>
        </p:txBody>
      </p:sp>
      <p:graphicFrame>
        <p:nvGraphicFramePr>
          <p:cNvPr id="8" name="Plassholder for innhold 7">
            <a:extLst>
              <a:ext uri="{FF2B5EF4-FFF2-40B4-BE49-F238E27FC236}">
                <a16:creationId xmlns:a16="http://schemas.microsoft.com/office/drawing/2014/main" id="{C0CAA26A-3BCE-4156-8FC0-B6EC7E258500}"/>
              </a:ext>
            </a:extLst>
          </p:cNvPr>
          <p:cNvGraphicFramePr>
            <a:graphicFrameLocks noGrp="1"/>
          </p:cNvGraphicFramePr>
          <p:nvPr>
            <p:ph idx="10"/>
            <p:extLst>
              <p:ext uri="{D42A27DB-BD31-4B8C-83A1-F6EECF244321}">
                <p14:modId xmlns:p14="http://schemas.microsoft.com/office/powerpoint/2010/main" val="2173606943"/>
              </p:ext>
            </p:extLst>
          </p:nvPr>
        </p:nvGraphicFramePr>
        <p:xfrm>
          <a:off x="1085851" y="2640013"/>
          <a:ext cx="10764838" cy="9871075"/>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2">
            <a:extLst>
              <a:ext uri="{FF2B5EF4-FFF2-40B4-BE49-F238E27FC236}">
                <a16:creationId xmlns:a16="http://schemas.microsoft.com/office/drawing/2014/main" id="{65D74D22-CDD6-C7C8-1B62-114624730E3D}"/>
              </a:ext>
            </a:extLst>
          </p:cNvPr>
          <p:cNvSpPr txBox="1">
            <a:spLocks/>
          </p:cNvSpPr>
          <p:nvPr/>
        </p:nvSpPr>
        <p:spPr>
          <a:xfrm>
            <a:off x="14468006" y="2494606"/>
            <a:ext cx="8548741" cy="9871075"/>
          </a:xfrm>
          <a:prstGeom prst="rect">
            <a:avLst/>
          </a:prstGeom>
          <a:noFill/>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635000" marR="0" indent="-635000" algn="l" defTabSz="825500" rtl="0" latinLnBrk="0">
              <a:lnSpc>
                <a:spcPct val="100000"/>
              </a:lnSpc>
              <a:spcBef>
                <a:spcPts val="1800"/>
              </a:spcBef>
              <a:spcAft>
                <a:spcPts val="600"/>
              </a:spcAft>
              <a:buClr>
                <a:schemeClr val="accent1"/>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chemeClr val="accent1"/>
              </a:buClr>
              <a:buSzPct val="125000"/>
              <a:buFont typeface="Courier New" panose="02070309020205020404" pitchFamily="49" charset="0"/>
              <a:buChar char="o"/>
              <a:tabLst/>
              <a:defRPr lang="en-US" sz="28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lvl="1" hangingPunct="1">
              <a:buClr>
                <a:schemeClr val="accent2"/>
              </a:buClr>
            </a:pPr>
            <a:r>
              <a:rPr lang="nb-NO" sz="2800" dirty="0">
                <a:solidFill>
                  <a:srgbClr val="535353"/>
                </a:solidFill>
                <a:latin typeface="+mn-lt"/>
              </a:rPr>
              <a:t>Julestemning med julemusikk i butikkene ser ikke ut til å påvirke folk i særlig grad til å bruke mer penger på julegaver enn de ellers ville ha gjort. I alle fall er det få som innrømmer det</a:t>
            </a:r>
          </a:p>
          <a:p>
            <a:pPr lvl="1" hangingPunct="1">
              <a:buClr>
                <a:schemeClr val="accent2"/>
              </a:buClr>
            </a:pPr>
            <a:r>
              <a:rPr lang="nb-NO" sz="2800" dirty="0">
                <a:solidFill>
                  <a:srgbClr val="535353"/>
                </a:solidFill>
                <a:latin typeface="+mn-lt"/>
              </a:rPr>
              <a:t>Bare 6 % svarer at det hender at julestemningen i butikken gjør at en bruker mer penger, men det er også 7 % som svarer at de da bruker mindre penger. </a:t>
            </a:r>
          </a:p>
          <a:p>
            <a:pPr lvl="1" hangingPunct="1">
              <a:buClr>
                <a:schemeClr val="accent2"/>
              </a:buClr>
            </a:pPr>
            <a:r>
              <a:rPr lang="nb-NO" sz="2800" dirty="0">
                <a:solidFill>
                  <a:srgbClr val="535353"/>
                </a:solidFill>
                <a:latin typeface="+mn-lt"/>
              </a:rPr>
              <a:t>74 % svarer imidlertid at julestemning og julestemning ikke påvirker dem til å bruke mer penger på julegaver enn de ellers ville ha gjort</a:t>
            </a:r>
          </a:p>
          <a:p>
            <a:pPr lvl="1" hangingPunct="1">
              <a:buClr>
                <a:schemeClr val="accent2"/>
              </a:buClr>
            </a:pPr>
            <a:r>
              <a:rPr lang="nb-NO" sz="2800" dirty="0">
                <a:solidFill>
                  <a:srgbClr val="535353"/>
                </a:solidFill>
                <a:latin typeface="+mn-lt"/>
              </a:rPr>
              <a:t>Menn og kvinner er like når det gjelder dette, men vi ser en liten tendens til at de yngste (under 30 år) i litt større grad lar seg påvirke  til å bruke mer penger. Blant disse svar 10 % at det hender, mens denne andelen synker til 2 % blant de over 60 år.</a:t>
            </a:r>
          </a:p>
        </p:txBody>
      </p:sp>
    </p:spTree>
    <p:extLst>
      <p:ext uri="{BB962C8B-B14F-4D97-AF65-F5344CB8AC3E}">
        <p14:creationId xmlns:p14="http://schemas.microsoft.com/office/powerpoint/2010/main" val="37019239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B10E5-8811-CACA-F643-FF8F3799FF2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CAC6272-2264-84DA-FBB5-4962A9EAEE2A}"/>
              </a:ext>
            </a:extLst>
          </p:cNvPr>
          <p:cNvSpPr>
            <a:spLocks noGrp="1"/>
          </p:cNvSpPr>
          <p:nvPr>
            <p:ph type="title"/>
          </p:nvPr>
        </p:nvSpPr>
        <p:spPr/>
        <p:txBody>
          <a:bodyPr/>
          <a:lstStyle/>
          <a:p>
            <a:r>
              <a:rPr lang="nb-NO" dirty="0"/>
              <a:t>Har du noen gang sunget eller nynnet med på julemusikk i det offentlige rom slik som butikker, kjøpesentre o.l.?</a:t>
            </a:r>
            <a:endParaRPr lang="nb-NO" sz="3200" dirty="0"/>
          </a:p>
        </p:txBody>
      </p:sp>
      <p:graphicFrame>
        <p:nvGraphicFramePr>
          <p:cNvPr id="8" name="Plassholder for innhold 7">
            <a:extLst>
              <a:ext uri="{FF2B5EF4-FFF2-40B4-BE49-F238E27FC236}">
                <a16:creationId xmlns:a16="http://schemas.microsoft.com/office/drawing/2014/main" id="{D5D55D48-F555-08C5-471C-5A29699BCE07}"/>
              </a:ext>
            </a:extLst>
          </p:cNvPr>
          <p:cNvGraphicFramePr>
            <a:graphicFrameLocks noGrp="1"/>
          </p:cNvGraphicFramePr>
          <p:nvPr>
            <p:ph idx="10"/>
            <p:extLst>
              <p:ext uri="{D42A27DB-BD31-4B8C-83A1-F6EECF244321}">
                <p14:modId xmlns:p14="http://schemas.microsoft.com/office/powerpoint/2010/main" val="1310868523"/>
              </p:ext>
            </p:extLst>
          </p:nvPr>
        </p:nvGraphicFramePr>
        <p:xfrm>
          <a:off x="1085851" y="2640013"/>
          <a:ext cx="10764838" cy="9871075"/>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2">
            <a:extLst>
              <a:ext uri="{FF2B5EF4-FFF2-40B4-BE49-F238E27FC236}">
                <a16:creationId xmlns:a16="http://schemas.microsoft.com/office/drawing/2014/main" id="{ED944FDC-32FB-6F62-81E8-40E32D78B227}"/>
              </a:ext>
            </a:extLst>
          </p:cNvPr>
          <p:cNvSpPr txBox="1">
            <a:spLocks/>
          </p:cNvSpPr>
          <p:nvPr/>
        </p:nvSpPr>
        <p:spPr>
          <a:xfrm>
            <a:off x="14468006" y="2494606"/>
            <a:ext cx="8548741" cy="9871075"/>
          </a:xfrm>
          <a:prstGeom prst="rect">
            <a:avLst/>
          </a:prstGeom>
          <a:noFill/>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marL="635000" marR="0" indent="-635000" algn="l" defTabSz="825500" rtl="0" latinLnBrk="0">
              <a:lnSpc>
                <a:spcPct val="100000"/>
              </a:lnSpc>
              <a:spcBef>
                <a:spcPts val="1800"/>
              </a:spcBef>
              <a:spcAft>
                <a:spcPts val="600"/>
              </a:spcAft>
              <a:buClr>
                <a:schemeClr val="accent1"/>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chemeClr val="accent1"/>
              </a:buClr>
              <a:buSzPct val="125000"/>
              <a:buFont typeface="Courier New" panose="02070309020205020404" pitchFamily="49" charset="0"/>
              <a:buChar char="o"/>
              <a:tabLst/>
              <a:defRPr lang="en-US" sz="28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lvl="1" hangingPunct="1">
              <a:buClr>
                <a:schemeClr val="accent2"/>
              </a:buClr>
            </a:pPr>
            <a:r>
              <a:rPr lang="nb-NO" sz="2800" dirty="0">
                <a:solidFill>
                  <a:srgbClr val="535353"/>
                </a:solidFill>
                <a:latin typeface="+mn-lt"/>
              </a:rPr>
              <a:t>Litt over halvparten (52 %) svarer at det har hendt at de har sunget eller nynnet med på julemusikk i det offentlige rom</a:t>
            </a:r>
          </a:p>
          <a:p>
            <a:pPr lvl="1" hangingPunct="1">
              <a:buClr>
                <a:schemeClr val="accent2"/>
              </a:buClr>
            </a:pPr>
            <a:r>
              <a:rPr lang="nb-NO" sz="2800" dirty="0">
                <a:solidFill>
                  <a:srgbClr val="535353"/>
                </a:solidFill>
                <a:latin typeface="+mn-lt"/>
              </a:rPr>
              <a:t>6 % oppgir at de har gjort dette ofte, mens ytterligere  22 % svarer at de har gjort dette av og til. En kan altså si at nær 3 av 10 gjør dette ofte eller av og til. </a:t>
            </a:r>
          </a:p>
          <a:p>
            <a:pPr lvl="1" hangingPunct="1">
              <a:buClr>
                <a:schemeClr val="accent2"/>
              </a:buClr>
            </a:pPr>
            <a:r>
              <a:rPr lang="nb-NO" sz="2800" dirty="0">
                <a:solidFill>
                  <a:srgbClr val="535353"/>
                </a:solidFill>
                <a:latin typeface="+mn-lt"/>
              </a:rPr>
              <a:t>Kvinner er klart mer åpne for å nynne med enn menn. Mens 34 % av kvinnene har gjort dette ofte eller av og til, er tilsvarende andel 21 % blant mennene</a:t>
            </a:r>
          </a:p>
          <a:p>
            <a:pPr lvl="1" hangingPunct="1">
              <a:buClr>
                <a:schemeClr val="accent2"/>
              </a:buClr>
            </a:pPr>
            <a:r>
              <a:rPr lang="nb-NO" sz="2800" dirty="0">
                <a:solidFill>
                  <a:srgbClr val="535353"/>
                </a:solidFill>
                <a:latin typeface="+mn-lt"/>
              </a:rPr>
              <a:t>Dette er også lang vanligere blant de yngste. Blant de under 30 år svarer 39 % at de har gjort dette ofte eller av og til, mens denne andelen synker til 14 % blant de over 60 år</a:t>
            </a:r>
          </a:p>
          <a:p>
            <a:pPr lvl="1" hangingPunct="1">
              <a:buClr>
                <a:schemeClr val="accent2"/>
              </a:buClr>
            </a:pPr>
            <a:r>
              <a:rPr lang="nb-NO" sz="2800" dirty="0">
                <a:solidFill>
                  <a:srgbClr val="535353"/>
                </a:solidFill>
                <a:latin typeface="+mn-lt"/>
              </a:rPr>
              <a:t>41 % svarer at de aldri har gjort dette. Blant mennene er denne andelen 47 %, mens den er 35 % blant kvinnene</a:t>
            </a:r>
          </a:p>
        </p:txBody>
      </p:sp>
    </p:spTree>
    <p:extLst>
      <p:ext uri="{BB962C8B-B14F-4D97-AF65-F5344CB8AC3E}">
        <p14:creationId xmlns:p14="http://schemas.microsoft.com/office/powerpoint/2010/main" val="12235986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DC7F0-809B-C1AB-D41E-D427CC71E42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F625115-8CFB-960C-2939-55CD4E8F3AB3}"/>
              </a:ext>
            </a:extLst>
          </p:cNvPr>
          <p:cNvSpPr>
            <a:spLocks noGrp="1"/>
          </p:cNvSpPr>
          <p:nvPr>
            <p:ph type="title"/>
          </p:nvPr>
        </p:nvSpPr>
        <p:spPr/>
        <p:txBody>
          <a:bodyPr/>
          <a:lstStyle/>
          <a:p>
            <a:r>
              <a:rPr lang="nb-NO" dirty="0"/>
              <a:t>Hvor ofte pleier du å gå på julekonserter?</a:t>
            </a:r>
            <a:endParaRPr lang="nb-NO" sz="3200" dirty="0"/>
          </a:p>
        </p:txBody>
      </p:sp>
      <p:graphicFrame>
        <p:nvGraphicFramePr>
          <p:cNvPr id="8" name="Plassholder for innhold 7">
            <a:extLst>
              <a:ext uri="{FF2B5EF4-FFF2-40B4-BE49-F238E27FC236}">
                <a16:creationId xmlns:a16="http://schemas.microsoft.com/office/drawing/2014/main" id="{29266B2F-FBEA-5DB5-CB6E-BF1C22788E75}"/>
              </a:ext>
            </a:extLst>
          </p:cNvPr>
          <p:cNvGraphicFramePr>
            <a:graphicFrameLocks noGrp="1"/>
          </p:cNvGraphicFramePr>
          <p:nvPr>
            <p:ph idx="10"/>
            <p:extLst>
              <p:ext uri="{D42A27DB-BD31-4B8C-83A1-F6EECF244321}">
                <p14:modId xmlns:p14="http://schemas.microsoft.com/office/powerpoint/2010/main" val="3211754876"/>
              </p:ext>
            </p:extLst>
          </p:nvPr>
        </p:nvGraphicFramePr>
        <p:xfrm>
          <a:off x="1085851" y="2640013"/>
          <a:ext cx="10764838" cy="9871075"/>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2">
            <a:extLst>
              <a:ext uri="{FF2B5EF4-FFF2-40B4-BE49-F238E27FC236}">
                <a16:creationId xmlns:a16="http://schemas.microsoft.com/office/drawing/2014/main" id="{C6EF740E-61A1-28FB-1738-B7D8335C6969}"/>
              </a:ext>
            </a:extLst>
          </p:cNvPr>
          <p:cNvSpPr txBox="1">
            <a:spLocks/>
          </p:cNvSpPr>
          <p:nvPr/>
        </p:nvSpPr>
        <p:spPr>
          <a:xfrm>
            <a:off x="14468006" y="2494606"/>
            <a:ext cx="8548741" cy="9871075"/>
          </a:xfrm>
          <a:prstGeom prst="rect">
            <a:avLst/>
          </a:prstGeom>
          <a:noFill/>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635000" marR="0" indent="-635000" algn="l" defTabSz="825500" rtl="0" latinLnBrk="0">
              <a:lnSpc>
                <a:spcPct val="100000"/>
              </a:lnSpc>
              <a:spcBef>
                <a:spcPts val="1800"/>
              </a:spcBef>
              <a:spcAft>
                <a:spcPts val="600"/>
              </a:spcAft>
              <a:buClr>
                <a:schemeClr val="accent1"/>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chemeClr val="accent1"/>
              </a:buClr>
              <a:buSzPct val="125000"/>
              <a:buFont typeface="Courier New" panose="02070309020205020404" pitchFamily="49" charset="0"/>
              <a:buChar char="o"/>
              <a:tabLst/>
              <a:defRPr lang="en-US" sz="28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lvl="1" hangingPunct="1">
              <a:buClr>
                <a:schemeClr val="accent2"/>
              </a:buClr>
            </a:pPr>
            <a:r>
              <a:rPr lang="nb-NO" sz="2800" dirty="0">
                <a:solidFill>
                  <a:srgbClr val="535353"/>
                </a:solidFill>
                <a:latin typeface="+mn-lt"/>
              </a:rPr>
              <a:t>Til sammen 43 % svarer at de pleier å gå på julekonserter. De aller fleste av disse gjør det imidlertid bare 1-2 ganger i året</a:t>
            </a:r>
          </a:p>
          <a:p>
            <a:pPr lvl="1" hangingPunct="1">
              <a:buClr>
                <a:schemeClr val="accent2"/>
              </a:buClr>
            </a:pPr>
            <a:r>
              <a:rPr lang="nb-NO" sz="2800" dirty="0">
                <a:solidFill>
                  <a:srgbClr val="535353"/>
                </a:solidFill>
                <a:latin typeface="+mn-lt"/>
              </a:rPr>
              <a:t>Også her er det en relativt tydelig forskjell mellom menn og kvinner. Mens 52 % av kvinnene går på julekonserter, er denne andelen 34 % blant mennene</a:t>
            </a:r>
          </a:p>
          <a:p>
            <a:pPr lvl="1" hangingPunct="1">
              <a:buClr>
                <a:schemeClr val="accent2"/>
              </a:buClr>
            </a:pPr>
            <a:r>
              <a:rPr lang="nb-NO" sz="2800" dirty="0">
                <a:solidFill>
                  <a:srgbClr val="535353"/>
                </a:solidFill>
                <a:latin typeface="+mn-lt"/>
              </a:rPr>
              <a:t>Vi ser også en svak tendens til at andelen som går på julekonserter øker med alder. Høyest er denne andelen blant de over 60 år med 51 %, mens den er lavest blant de under 30 år med 37 %  </a:t>
            </a:r>
          </a:p>
        </p:txBody>
      </p:sp>
    </p:spTree>
    <p:extLst>
      <p:ext uri="{BB962C8B-B14F-4D97-AF65-F5344CB8AC3E}">
        <p14:creationId xmlns:p14="http://schemas.microsoft.com/office/powerpoint/2010/main" val="37763251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4AA766-D6A0-4766-B942-2833116CCC77}"/>
              </a:ext>
            </a:extLst>
          </p:cNvPr>
          <p:cNvSpPr>
            <a:spLocks noGrp="1"/>
          </p:cNvSpPr>
          <p:nvPr>
            <p:ph type="title"/>
          </p:nvPr>
        </p:nvSpPr>
        <p:spPr/>
        <p:txBody>
          <a:bodyPr>
            <a:normAutofit fontScale="90000"/>
          </a:bodyPr>
          <a:lstStyle/>
          <a:p>
            <a:r>
              <a:rPr lang="nb-NO" dirty="0"/>
              <a:t>Hvilke(n) er din(n)e favoritt-julesang(er), blant norske julesanger og andre som er oversatt til norsk? </a:t>
            </a:r>
            <a:r>
              <a:rPr lang="nb-NO" sz="3600" dirty="0"/>
              <a:t>Maks 3 svar</a:t>
            </a:r>
            <a:br>
              <a:rPr lang="nb-NO" dirty="0"/>
            </a:br>
            <a:r>
              <a:rPr lang="nb-NO" sz="3200" dirty="0"/>
              <a:t>Rangert</a:t>
            </a:r>
          </a:p>
        </p:txBody>
      </p:sp>
      <p:sp>
        <p:nvSpPr>
          <p:cNvPr id="4" name="Plassholder for innhold 2">
            <a:extLst>
              <a:ext uri="{FF2B5EF4-FFF2-40B4-BE49-F238E27FC236}">
                <a16:creationId xmlns:a16="http://schemas.microsoft.com/office/drawing/2014/main" id="{65D74D22-CDD6-C7C8-1B62-114624730E3D}"/>
              </a:ext>
            </a:extLst>
          </p:cNvPr>
          <p:cNvSpPr txBox="1">
            <a:spLocks/>
          </p:cNvSpPr>
          <p:nvPr/>
        </p:nvSpPr>
        <p:spPr>
          <a:xfrm>
            <a:off x="14468006" y="2494606"/>
            <a:ext cx="8548741" cy="9871075"/>
          </a:xfrm>
          <a:prstGeom prst="rect">
            <a:avLst/>
          </a:prstGeom>
          <a:noFill/>
          <a:ln w="12700">
            <a:miter lim="400000"/>
          </a:ln>
          <a:extLst>
            <a:ext uri="{C572A759-6A51-4108-AA02-DFA0A04FC94B}">
              <ma14:wrappingTextBoxFlag xmlns="" xmlns:ma14="http://schemas.microsoft.com/office/mac/drawingml/2011/main" val="1"/>
            </a:ext>
          </a:extLst>
        </p:spPr>
        <p:txBody>
          <a:bodyPr lIns="50800" tIns="50800" rIns="50800" bIns="50800">
            <a:normAutofit fontScale="92500" lnSpcReduction="20000"/>
          </a:bodyPr>
          <a:lstStyle>
            <a:lvl1pPr marL="635000" marR="0" indent="-635000" algn="l" defTabSz="825500" rtl="0" latinLnBrk="0">
              <a:lnSpc>
                <a:spcPct val="100000"/>
              </a:lnSpc>
              <a:spcBef>
                <a:spcPts val="1800"/>
              </a:spcBef>
              <a:spcAft>
                <a:spcPts val="600"/>
              </a:spcAft>
              <a:buClr>
                <a:schemeClr val="accent1"/>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chemeClr val="accent1"/>
              </a:buClr>
              <a:buSzPct val="125000"/>
              <a:buFont typeface="Courier New" panose="02070309020205020404" pitchFamily="49" charset="0"/>
              <a:buChar char="o"/>
              <a:tabLst/>
              <a:defRPr lang="en-US" sz="28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lvl="1" hangingPunct="1">
              <a:buClr>
                <a:schemeClr val="accent2"/>
              </a:buClr>
            </a:pPr>
            <a:r>
              <a:rPr lang="nb-NO" sz="2800" dirty="0">
                <a:solidFill>
                  <a:srgbClr val="535353"/>
                </a:solidFill>
                <a:latin typeface="+mn-lt"/>
              </a:rPr>
              <a:t>Avslutningsvis ba vi om at en oppga hva som var deres favoritter blant norske julesanger. Man kunne her velge fra en liste med 29 sanger, og en kunne velge maks 3 av dem. Her har vi satt opp en liste som er rangert etter hvor mange prosent som har gitt de enkelte sin stemme</a:t>
            </a:r>
          </a:p>
          <a:p>
            <a:pPr lvl="1" hangingPunct="1">
              <a:buClr>
                <a:schemeClr val="accent2"/>
              </a:buClr>
            </a:pPr>
            <a:r>
              <a:rPr lang="nb-NO" sz="2800" dirty="0">
                <a:solidFill>
                  <a:srgbClr val="535353"/>
                </a:solidFill>
                <a:latin typeface="+mn-lt"/>
              </a:rPr>
              <a:t>«Deilig er jorden» er en relativt klar vinner. 45 % velger denne som en av sine favoritter. Dette er også en av de få sangene der andelen er tilnærmet lik mellom menn og kvinner (43 % blant menn og 46 % blant kvinnene).</a:t>
            </a:r>
          </a:p>
          <a:p>
            <a:pPr lvl="1" hangingPunct="1">
              <a:buClr>
                <a:schemeClr val="accent2"/>
              </a:buClr>
            </a:pPr>
            <a:r>
              <a:rPr lang="nb-NO" sz="2800" dirty="0">
                <a:solidFill>
                  <a:srgbClr val="535353"/>
                </a:solidFill>
                <a:latin typeface="+mn-lt"/>
              </a:rPr>
              <a:t>Med unntak av de under 30 år er «Deilig er jorden» favoritten i alle aldersgruppene, og særlig blant de over 60 år (59 %). Blant de under 30 år er imidlertid «Jul i svingen» favoritten med 45 %, mens «En stjerne skinner i natt» er nummer 2 med 38 %. Først på tredje plass med 36 % kommer «Deilig er jorden» blant de yngste</a:t>
            </a:r>
          </a:p>
          <a:p>
            <a:pPr lvl="1" hangingPunct="1">
              <a:buClr>
                <a:schemeClr val="accent2"/>
              </a:buClr>
            </a:pPr>
            <a:r>
              <a:rPr lang="nb-NO" sz="2800" dirty="0">
                <a:solidFill>
                  <a:srgbClr val="535353"/>
                </a:solidFill>
                <a:latin typeface="+mn-lt"/>
              </a:rPr>
              <a:t>Det er et generelt trekk for de fleste av de øvrige sangene at andelen som har dem som favoritt er en del høyere blant kvinner enn blant menn</a:t>
            </a:r>
          </a:p>
          <a:p>
            <a:pPr lvl="1" hangingPunct="1">
              <a:buClr>
                <a:schemeClr val="accent2"/>
              </a:buClr>
            </a:pPr>
            <a:r>
              <a:rPr lang="nb-NO" sz="2800" dirty="0">
                <a:solidFill>
                  <a:srgbClr val="535353"/>
                </a:solidFill>
                <a:latin typeface="+mn-lt"/>
              </a:rPr>
              <a:t>Geografisk er der noen forskjeller. F.eks. er «Nordnorsk julesalme» den største favoritten for innbyggerne i Nord-Norge med 56 %. Men «Deilig er jorden» er blant de topp tre favorittene i </a:t>
            </a:r>
            <a:r>
              <a:rPr lang="nb-NO" sz="2800">
                <a:solidFill>
                  <a:srgbClr val="535353"/>
                </a:solidFill>
                <a:latin typeface="+mn-lt"/>
              </a:rPr>
              <a:t>alle landsdelene</a:t>
            </a:r>
            <a:endParaRPr lang="nb-NO" sz="2800" dirty="0">
              <a:solidFill>
                <a:srgbClr val="535353"/>
              </a:solidFill>
              <a:latin typeface="+mn-lt"/>
            </a:endParaRPr>
          </a:p>
        </p:txBody>
      </p:sp>
      <p:graphicFrame>
        <p:nvGraphicFramePr>
          <p:cNvPr id="6" name="Tabell 5">
            <a:extLst>
              <a:ext uri="{FF2B5EF4-FFF2-40B4-BE49-F238E27FC236}">
                <a16:creationId xmlns:a16="http://schemas.microsoft.com/office/drawing/2014/main" id="{0678702E-5CDA-5CB2-976A-26416E43CAAF}"/>
              </a:ext>
            </a:extLst>
          </p:cNvPr>
          <p:cNvGraphicFramePr>
            <a:graphicFrameLocks noGrp="1"/>
          </p:cNvGraphicFramePr>
          <p:nvPr>
            <p:extLst>
              <p:ext uri="{D42A27DB-BD31-4B8C-83A1-F6EECF244321}">
                <p14:modId xmlns:p14="http://schemas.microsoft.com/office/powerpoint/2010/main" val="4140534622"/>
              </p:ext>
            </p:extLst>
          </p:nvPr>
        </p:nvGraphicFramePr>
        <p:xfrm>
          <a:off x="921702" y="2693510"/>
          <a:ext cx="5955347" cy="9422288"/>
        </p:xfrm>
        <a:graphic>
          <a:graphicData uri="http://schemas.openxmlformats.org/drawingml/2006/table">
            <a:tbl>
              <a:tblPr firstRow="1" firstCol="1" bandRow="1"/>
              <a:tblGrid>
                <a:gridCol w="369334">
                  <a:extLst>
                    <a:ext uri="{9D8B030D-6E8A-4147-A177-3AD203B41FA5}">
                      <a16:colId xmlns:a16="http://schemas.microsoft.com/office/drawing/2014/main" val="108509074"/>
                    </a:ext>
                  </a:extLst>
                </a:gridCol>
                <a:gridCol w="3600678">
                  <a:extLst>
                    <a:ext uri="{9D8B030D-6E8A-4147-A177-3AD203B41FA5}">
                      <a16:colId xmlns:a16="http://schemas.microsoft.com/office/drawing/2014/main" val="1594204064"/>
                    </a:ext>
                  </a:extLst>
                </a:gridCol>
                <a:gridCol w="1985335">
                  <a:extLst>
                    <a:ext uri="{9D8B030D-6E8A-4147-A177-3AD203B41FA5}">
                      <a16:colId xmlns:a16="http://schemas.microsoft.com/office/drawing/2014/main" val="2511968660"/>
                    </a:ext>
                  </a:extLst>
                </a:gridCol>
              </a:tblGrid>
              <a:tr h="588893">
                <a:tc>
                  <a:txBody>
                    <a:bodyPr/>
                    <a:lstStyle/>
                    <a:p>
                      <a:r>
                        <a:rPr lang="nb-NO" sz="1600" b="1" kern="100" dirty="0">
                          <a:effectLst/>
                          <a:latin typeface="Aptos" panose="020B0004020202020204" pitchFamily="34" charset="0"/>
                          <a:ea typeface="Aptos" panose="020B0004020202020204" pitchFamily="34" charset="0"/>
                          <a:cs typeface="Times New Roman" panose="02020603050405020304" pitchFamily="18" charset="0"/>
                        </a:rPr>
                        <a:t>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9050" cap="flat" cmpd="sng" algn="ctr">
                      <a:solidFill>
                        <a:srgbClr val="D86DCB"/>
                      </a:solidFill>
                      <a:prstDash val="solid"/>
                      <a:round/>
                      <a:headEnd type="none" w="med" len="med"/>
                      <a:tailEnd type="none" w="med" len="med"/>
                    </a:lnB>
                    <a:noFill/>
                  </a:tcPr>
                </a:tc>
                <a:tc>
                  <a:txBody>
                    <a:bodyPr/>
                    <a:lstStyle/>
                    <a:p>
                      <a:r>
                        <a:rPr lang="nb-NO" sz="1600" b="1" kern="100" dirty="0">
                          <a:effectLst/>
                          <a:latin typeface="Aptos" panose="020B0004020202020204" pitchFamily="34" charset="0"/>
                          <a:ea typeface="Aptos" panose="020B0004020202020204" pitchFamily="34" charset="0"/>
                          <a:cs typeface="Times New Roman" panose="02020603050405020304" pitchFamily="18" charset="0"/>
                        </a:rPr>
                        <a:t>Sang (Artist)</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9050" cap="flat" cmpd="sng" algn="ctr">
                      <a:solidFill>
                        <a:srgbClr val="D86DCB"/>
                      </a:solidFill>
                      <a:prstDash val="solid"/>
                      <a:round/>
                      <a:headEnd type="none" w="med" len="med"/>
                      <a:tailEnd type="none" w="med" len="med"/>
                    </a:lnB>
                    <a:noFill/>
                  </a:tcPr>
                </a:tc>
                <a:tc>
                  <a:txBody>
                    <a:bodyPr/>
                    <a:lstStyle/>
                    <a:p>
                      <a:r>
                        <a:rPr lang="nb-NO" sz="1600" b="1" kern="100" dirty="0">
                          <a:effectLst/>
                          <a:latin typeface="Aptos" panose="020B0004020202020204" pitchFamily="34" charset="0"/>
                          <a:ea typeface="Aptos" panose="020B0004020202020204" pitchFamily="34" charset="0"/>
                          <a:cs typeface="Times New Roman" panose="02020603050405020304" pitchFamily="18" charset="0"/>
                        </a:rPr>
                        <a:t>Prosent</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9050" cap="flat" cmpd="sng" algn="ctr">
                      <a:solidFill>
                        <a:srgbClr val="D86DCB"/>
                      </a:solidFill>
                      <a:prstDash val="solid"/>
                      <a:round/>
                      <a:headEnd type="none" w="med" len="med"/>
                      <a:tailEnd type="none" w="med" len="med"/>
                    </a:lnB>
                    <a:noFill/>
                  </a:tcPr>
                </a:tc>
                <a:extLst>
                  <a:ext uri="{0D108BD9-81ED-4DB2-BD59-A6C34878D82A}">
                    <a16:rowId xmlns:a16="http://schemas.microsoft.com/office/drawing/2014/main" val="4088746155"/>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1</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9050" cap="flat" cmpd="sng" algn="ctr">
                      <a:solidFill>
                        <a:srgbClr val="D86DCB"/>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Deilig er jorden – Tradisjonell</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9050" cap="flat" cmpd="sng" algn="ctr">
                      <a:solidFill>
                        <a:srgbClr val="D86DCB"/>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45 %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9050" cap="flat" cmpd="sng" algn="ctr">
                      <a:solidFill>
                        <a:srgbClr val="D86DCB"/>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756617066"/>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2</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En stjerne skinner i natt – Oslo Gospel Choir</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36 %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1892720665"/>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3</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Himmel på jord – Kurt Nilsen</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30 %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1705928917"/>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4</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en-US" sz="1600" kern="100" dirty="0">
                          <a:effectLst/>
                          <a:latin typeface="Calibri" panose="020F0502020204030204" pitchFamily="34" charset="0"/>
                          <a:ea typeface="Aptos" panose="020B0004020202020204" pitchFamily="34" charset="0"/>
                          <a:cs typeface="Times New Roman" panose="02020603050405020304" pitchFamily="18" charset="0"/>
                        </a:rPr>
                        <a:t>Home for Christmas – Maria Mena</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29 %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3714391930"/>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5</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Det lyser i stille grender – Tradisjonell</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29 %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3381706451"/>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6</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Nordnorsk julesalme – Trygve Hoff</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29 %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415222369"/>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7</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Julekveldsvisa – Alf Prøysen</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28 %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3002829688"/>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8</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Når himmelen faller ned – Anne Grete Preus</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27 %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348525506"/>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9</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Nå tennes tusen julelys – Tradisjonell</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26 %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39007372"/>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10</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Jul i Svingen – Odd Nordstoga</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21 %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607276351"/>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11</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Glade jul – Tradisjonell</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21 %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1191950455"/>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12</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Musevisa – Alf Prøysen</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18 %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1166596618"/>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13</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Selmas sang – Eva Weel Skram (fra Snøfall)</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17 %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2535826210"/>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14</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Stjernesludd – DumDum Boys / Sivert Høyem</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17 %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1795831754"/>
                  </a:ext>
                </a:extLst>
              </a:tr>
              <a:tr h="588893">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15</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Romjulsdrøm – Alf Prøysen</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15 %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160712029"/>
                  </a:ext>
                </a:extLst>
              </a:tr>
            </a:tbl>
          </a:graphicData>
        </a:graphic>
      </p:graphicFrame>
      <p:graphicFrame>
        <p:nvGraphicFramePr>
          <p:cNvPr id="9" name="Tabell 8">
            <a:extLst>
              <a:ext uri="{FF2B5EF4-FFF2-40B4-BE49-F238E27FC236}">
                <a16:creationId xmlns:a16="http://schemas.microsoft.com/office/drawing/2014/main" id="{F0DF3FB1-1BBC-3555-0FB0-ACC72A0DA3AD}"/>
              </a:ext>
            </a:extLst>
          </p:cNvPr>
          <p:cNvGraphicFramePr>
            <a:graphicFrameLocks noGrp="1"/>
          </p:cNvGraphicFramePr>
          <p:nvPr>
            <p:extLst>
              <p:ext uri="{D42A27DB-BD31-4B8C-83A1-F6EECF244321}">
                <p14:modId xmlns:p14="http://schemas.microsoft.com/office/powerpoint/2010/main" val="3050732947"/>
              </p:ext>
            </p:extLst>
          </p:nvPr>
        </p:nvGraphicFramePr>
        <p:xfrm>
          <a:off x="7246303" y="2693510"/>
          <a:ext cx="5754370" cy="9422281"/>
        </p:xfrm>
        <a:graphic>
          <a:graphicData uri="http://schemas.openxmlformats.org/drawingml/2006/table">
            <a:tbl>
              <a:tblPr firstRow="1" firstCol="1" bandRow="1"/>
              <a:tblGrid>
                <a:gridCol w="356870">
                  <a:extLst>
                    <a:ext uri="{9D8B030D-6E8A-4147-A177-3AD203B41FA5}">
                      <a16:colId xmlns:a16="http://schemas.microsoft.com/office/drawing/2014/main" val="2508082717"/>
                    </a:ext>
                  </a:extLst>
                </a:gridCol>
                <a:gridCol w="3479165">
                  <a:extLst>
                    <a:ext uri="{9D8B030D-6E8A-4147-A177-3AD203B41FA5}">
                      <a16:colId xmlns:a16="http://schemas.microsoft.com/office/drawing/2014/main" val="3088010119"/>
                    </a:ext>
                  </a:extLst>
                </a:gridCol>
                <a:gridCol w="1918335">
                  <a:extLst>
                    <a:ext uri="{9D8B030D-6E8A-4147-A177-3AD203B41FA5}">
                      <a16:colId xmlns:a16="http://schemas.microsoft.com/office/drawing/2014/main" val="132827230"/>
                    </a:ext>
                  </a:extLst>
                </a:gridCol>
              </a:tblGrid>
              <a:tr h="523460">
                <a:tc>
                  <a:txBody>
                    <a:bodyPr/>
                    <a:lstStyle/>
                    <a:p>
                      <a:r>
                        <a:rPr lang="nb-NO" sz="1600" b="1" kern="100" dirty="0">
                          <a:effectLst/>
                          <a:latin typeface="Aptos" panose="020B0004020202020204" pitchFamily="34" charset="0"/>
                          <a:ea typeface="Aptos" panose="020B0004020202020204" pitchFamily="34" charset="0"/>
                          <a:cs typeface="Times New Roman" panose="02020603050405020304" pitchFamily="18" charset="0"/>
                        </a:rPr>
                        <a:t>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9050" cap="flat" cmpd="sng" algn="ctr">
                      <a:solidFill>
                        <a:srgbClr val="D86DCB"/>
                      </a:solidFill>
                      <a:prstDash val="solid"/>
                      <a:round/>
                      <a:headEnd type="none" w="med" len="med"/>
                      <a:tailEnd type="none" w="med" len="med"/>
                    </a:lnB>
                    <a:noFill/>
                  </a:tcPr>
                </a:tc>
                <a:tc>
                  <a:txBody>
                    <a:bodyPr/>
                    <a:lstStyle/>
                    <a:p>
                      <a:r>
                        <a:rPr lang="nb-NO" sz="1600" b="1" kern="100" dirty="0">
                          <a:effectLst/>
                          <a:latin typeface="Aptos" panose="020B0004020202020204" pitchFamily="34" charset="0"/>
                          <a:ea typeface="Aptos" panose="020B0004020202020204" pitchFamily="34" charset="0"/>
                          <a:cs typeface="Times New Roman" panose="02020603050405020304" pitchFamily="18" charset="0"/>
                        </a:rPr>
                        <a:t>Sang (Artist)</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9050" cap="flat" cmpd="sng" algn="ctr">
                      <a:solidFill>
                        <a:srgbClr val="D86DCB"/>
                      </a:solidFill>
                      <a:prstDash val="solid"/>
                      <a:round/>
                      <a:headEnd type="none" w="med" len="med"/>
                      <a:tailEnd type="none" w="med" len="med"/>
                    </a:lnB>
                    <a:noFill/>
                  </a:tcPr>
                </a:tc>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Prosent</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9050" cap="flat" cmpd="sng" algn="ctr">
                      <a:solidFill>
                        <a:srgbClr val="D86DCB"/>
                      </a:solidFill>
                      <a:prstDash val="solid"/>
                      <a:round/>
                      <a:headEnd type="none" w="med" len="med"/>
                      <a:tailEnd type="none" w="med" len="med"/>
                    </a:lnB>
                    <a:noFill/>
                  </a:tcPr>
                </a:tc>
                <a:extLst>
                  <a:ext uri="{0D108BD9-81ED-4DB2-BD59-A6C34878D82A}">
                    <a16:rowId xmlns:a16="http://schemas.microsoft.com/office/drawing/2014/main" val="632515073"/>
                  </a:ext>
                </a:extLst>
              </a:tr>
              <a:tr h="523460">
                <a:tc>
                  <a:txBody>
                    <a:bodyPr/>
                    <a:lstStyle/>
                    <a:p>
                      <a:r>
                        <a:rPr lang="nb-NO" sz="1600" b="1" kern="100" dirty="0">
                          <a:effectLst/>
                          <a:latin typeface="Aptos" panose="020B0004020202020204" pitchFamily="34" charset="0"/>
                          <a:ea typeface="Aptos" panose="020B0004020202020204" pitchFamily="34" charset="0"/>
                          <a:cs typeface="Times New Roman" panose="02020603050405020304" pitchFamily="18" charset="0"/>
                        </a:rPr>
                        <a:t>16</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9050" cap="flat" cmpd="sng" algn="ctr">
                      <a:solidFill>
                        <a:srgbClr val="D86DCB"/>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Mitt hjerte alltid vanker – Tradisjonell</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9050" cap="flat" cmpd="sng" algn="ctr">
                      <a:solidFill>
                        <a:srgbClr val="D86DCB"/>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a:effectLst/>
                          <a:latin typeface="Calibri" panose="020F0502020204030204" pitchFamily="34" charset="0"/>
                          <a:ea typeface="Aptos" panose="020B0004020202020204" pitchFamily="34" charset="0"/>
                          <a:cs typeface="Times New Roman" panose="02020603050405020304" pitchFamily="18" charset="0"/>
                        </a:rPr>
                        <a:t>15 %</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9050" cap="flat" cmpd="sng" algn="ctr">
                      <a:solidFill>
                        <a:srgbClr val="D86DCB"/>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3269108720"/>
                  </a:ext>
                </a:extLst>
              </a:tr>
              <a:tr h="523460">
                <a:tc>
                  <a:txBody>
                    <a:bodyPr/>
                    <a:lstStyle/>
                    <a:p>
                      <a:r>
                        <a:rPr lang="nb-NO" sz="1600" b="1" kern="100" dirty="0">
                          <a:effectLst/>
                          <a:latin typeface="Aptos" panose="020B0004020202020204" pitchFamily="34" charset="0"/>
                          <a:ea typeface="Aptos" panose="020B0004020202020204" pitchFamily="34" charset="0"/>
                          <a:cs typeface="Times New Roman" panose="02020603050405020304" pitchFamily="18" charset="0"/>
                        </a:rPr>
                        <a:t>17</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Tenn lys – Fra Adventstid av Eyvind Skeie og Sigvald Tveit</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14 %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435599077"/>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18</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Hei hå, nå er det jul igjen – Per Asplin</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14 %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412761579"/>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19</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På låven sitter nissen – Tradisjonell</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13 %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3942935190"/>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20</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Julekveld i skogen – Rolf Just Nilsen</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13 %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3433449257"/>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21</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Bjelleklang - Tradisjonell</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11 %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1886032335"/>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22</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Et barn er født i Betlehem – Tradisjonell</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10 %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2141059876"/>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23</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dirty="0">
                          <a:effectLst/>
                          <a:latin typeface="Calibri" panose="020F0502020204030204" pitchFamily="34" charset="0"/>
                          <a:ea typeface="Aptos" panose="020B0004020202020204" pitchFamily="34" charset="0"/>
                          <a:cs typeface="Times New Roman" panose="02020603050405020304" pitchFamily="18" charset="0"/>
                        </a:rPr>
                        <a:t>Når snøen smelter – Astrid S</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10 %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1113516190"/>
                  </a:ext>
                </a:extLst>
              </a:tr>
              <a:tr h="1046921">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24</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a:effectLst/>
                          <a:latin typeface="Calibri" panose="020F0502020204030204" pitchFamily="34" charset="0"/>
                          <a:ea typeface="Aptos" panose="020B0004020202020204" pitchFamily="34" charset="0"/>
                          <a:cs typeface="Times New Roman" panose="02020603050405020304" pitchFamily="18" charset="0"/>
                        </a:rPr>
                        <a:t>Sonjas sang til julestjernen – Fra filmen Reisen til julestjernen</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10 %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2038634352"/>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25</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a:effectLst/>
                          <a:latin typeface="Calibri" panose="020F0502020204030204" pitchFamily="34" charset="0"/>
                          <a:ea typeface="Aptos" panose="020B0004020202020204" pitchFamily="34" charset="0"/>
                          <a:cs typeface="Times New Roman" panose="02020603050405020304" pitchFamily="18" charset="0"/>
                        </a:rPr>
                        <a:t>Vårres jul – Hans Rotmo</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9 %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1292318450"/>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26</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a:effectLst/>
                          <a:latin typeface="Calibri" panose="020F0502020204030204" pitchFamily="34" charset="0"/>
                          <a:ea typeface="Aptos" panose="020B0004020202020204" pitchFamily="34" charset="0"/>
                          <a:cs typeface="Times New Roman" panose="02020603050405020304" pitchFamily="18" charset="0"/>
                        </a:rPr>
                        <a:t>Julen er her – Sissel Kyrkjebø &amp; Odd Nordstoga</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9 %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944748687"/>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27</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a:effectLst/>
                          <a:latin typeface="Calibri" panose="020F0502020204030204" pitchFamily="34" charset="0"/>
                          <a:ea typeface="Aptos" panose="020B0004020202020204" pitchFamily="34" charset="0"/>
                          <a:cs typeface="Times New Roman" panose="02020603050405020304" pitchFamily="18" charset="0"/>
                        </a:rPr>
                        <a:t>Spikke Sage Lime Banke – Per Asplin</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5 %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592103714"/>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28</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a:effectLst/>
                          <a:latin typeface="Calibri" panose="020F0502020204030204" pitchFamily="34" charset="0"/>
                          <a:ea typeface="Aptos" panose="020B0004020202020204" pitchFamily="34" charset="0"/>
                          <a:cs typeface="Times New Roman" panose="02020603050405020304" pitchFamily="18" charset="0"/>
                        </a:rPr>
                        <a:t>Du er ikke alene – Victoria Nadine</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4 %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3113260202"/>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29</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a:effectLst/>
                          <a:latin typeface="Calibri" panose="020F0502020204030204" pitchFamily="34" charset="0"/>
                          <a:ea typeface="Aptos" panose="020B0004020202020204" pitchFamily="34" charset="0"/>
                          <a:cs typeface="Times New Roman" panose="02020603050405020304" pitchFamily="18" charset="0"/>
                        </a:rPr>
                        <a:t>Desember – Gabrielle</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2 %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149199955"/>
                  </a:ext>
                </a:extLst>
              </a:tr>
              <a:tr h="523460">
                <a:tc>
                  <a:txBody>
                    <a:bodyPr/>
                    <a:lstStyle/>
                    <a:p>
                      <a:r>
                        <a:rPr lang="nb-NO" sz="1600" b="1" kern="100">
                          <a:effectLst/>
                          <a:latin typeface="Aptos" panose="020B0004020202020204" pitchFamily="34" charset="0"/>
                          <a:ea typeface="Aptos" panose="020B0004020202020204" pitchFamily="34" charset="0"/>
                          <a:cs typeface="Times New Roman" panose="02020603050405020304" pitchFamily="18" charset="0"/>
                        </a:rPr>
                        <a:t>30</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kern="100">
                          <a:effectLst/>
                          <a:latin typeface="Calibri" panose="020F0502020204030204" pitchFamily="34" charset="0"/>
                          <a:ea typeface="Aptos" panose="020B0004020202020204" pitchFamily="34" charset="0"/>
                          <a:cs typeface="Times New Roman" panose="02020603050405020304" pitchFamily="18" charset="0"/>
                        </a:rPr>
                        <a:t>Andre</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kern="100" dirty="0">
                          <a:effectLst/>
                          <a:latin typeface="Calibri" panose="020F0502020204030204" pitchFamily="34" charset="0"/>
                          <a:ea typeface="Aptos" panose="020B0004020202020204" pitchFamily="34" charset="0"/>
                          <a:cs typeface="Times New Roman" panose="02020603050405020304" pitchFamily="18" charset="0"/>
                        </a:rPr>
                        <a:t>7 %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4200113477"/>
                  </a:ext>
                </a:extLst>
              </a:tr>
              <a:tr h="523460">
                <a:tc>
                  <a:txBody>
                    <a:bodyPr/>
                    <a:lstStyle/>
                    <a:p>
                      <a:r>
                        <a:rPr lang="nb-NO" sz="1600" b="1" i="1" kern="100">
                          <a:effectLst/>
                          <a:latin typeface="Aptos" panose="020B0004020202020204" pitchFamily="34" charset="0"/>
                          <a:ea typeface="Aptos" panose="020B0004020202020204" pitchFamily="34" charset="0"/>
                          <a:cs typeface="Times New Roman" panose="02020603050405020304" pitchFamily="18" charset="0"/>
                        </a:rPr>
                        <a:t> </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r>
                        <a:rPr lang="nb-NO" sz="1600" i="1" kern="100">
                          <a:effectLst/>
                          <a:latin typeface="Calibri" panose="020F0502020204030204" pitchFamily="34" charset="0"/>
                          <a:ea typeface="Aptos" panose="020B0004020202020204" pitchFamily="34" charset="0"/>
                          <a:cs typeface="Times New Roman" panose="02020603050405020304" pitchFamily="18" charset="0"/>
                        </a:rPr>
                        <a:t>Ingen</a:t>
                      </a:r>
                      <a:endParaRPr lang="nb-NO"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tc>
                  <a:txBody>
                    <a:bodyPr/>
                    <a:lstStyle/>
                    <a:p>
                      <a:pPr algn="ctr"/>
                      <a:r>
                        <a:rPr lang="nb-NO" sz="1600" i="1" kern="100" dirty="0">
                          <a:effectLst/>
                          <a:latin typeface="Calibri" panose="020F0502020204030204" pitchFamily="34" charset="0"/>
                          <a:ea typeface="Aptos" panose="020B0004020202020204" pitchFamily="34" charset="0"/>
                          <a:cs typeface="Times New Roman" panose="02020603050405020304" pitchFamily="18" charset="0"/>
                        </a:rPr>
                        <a:t>4 %</a:t>
                      </a:r>
                      <a:endParaRPr lang="nb-NO"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E59EDC"/>
                      </a:solidFill>
                      <a:prstDash val="solid"/>
                      <a:round/>
                      <a:headEnd type="none" w="med" len="med"/>
                      <a:tailEnd type="none" w="med" len="med"/>
                    </a:lnL>
                    <a:lnR w="12700" cap="flat" cmpd="sng" algn="ctr">
                      <a:solidFill>
                        <a:srgbClr val="E59EDC"/>
                      </a:solidFill>
                      <a:prstDash val="solid"/>
                      <a:round/>
                      <a:headEnd type="none" w="med" len="med"/>
                      <a:tailEnd type="none" w="med" len="med"/>
                    </a:lnR>
                    <a:lnT w="12700" cap="flat" cmpd="sng" algn="ctr">
                      <a:solidFill>
                        <a:srgbClr val="E59EDC"/>
                      </a:solidFill>
                      <a:prstDash val="solid"/>
                      <a:round/>
                      <a:headEnd type="none" w="med" len="med"/>
                      <a:tailEnd type="none" w="med" len="med"/>
                    </a:lnT>
                    <a:lnB w="12700" cap="flat" cmpd="sng" algn="ctr">
                      <a:solidFill>
                        <a:srgbClr val="E59EDC"/>
                      </a:solidFill>
                      <a:prstDash val="solid"/>
                      <a:round/>
                      <a:headEnd type="none" w="med" len="med"/>
                      <a:tailEnd type="none" w="med" len="med"/>
                    </a:lnB>
                    <a:noFill/>
                  </a:tcPr>
                </a:tc>
                <a:extLst>
                  <a:ext uri="{0D108BD9-81ED-4DB2-BD59-A6C34878D82A}">
                    <a16:rowId xmlns:a16="http://schemas.microsoft.com/office/drawing/2014/main" val="1624872437"/>
                  </a:ext>
                </a:extLst>
              </a:tr>
            </a:tbl>
          </a:graphicData>
        </a:graphic>
      </p:graphicFrame>
    </p:spTree>
    <p:extLst>
      <p:ext uri="{BB962C8B-B14F-4D97-AF65-F5344CB8AC3E}">
        <p14:creationId xmlns:p14="http://schemas.microsoft.com/office/powerpoint/2010/main" val="1131025748"/>
      </p:ext>
    </p:extLst>
  </p:cSld>
  <p:clrMapOvr>
    <a:masterClrMapping/>
  </p:clrMapOvr>
  <p:transition spd="med"/>
</p:sld>
</file>

<file path=ppt/theme/theme1.xml><?xml version="1.0" encoding="utf-8"?>
<a:theme xmlns:a="http://schemas.openxmlformats.org/drawingml/2006/main" name="2_Black">
  <a:themeElements>
    <a:clrScheme name="Respons standard malfarger">
      <a:dk1>
        <a:sysClr val="windowText" lastClr="000000"/>
      </a:dk1>
      <a:lt1>
        <a:sysClr val="window" lastClr="FFFFFF"/>
      </a:lt1>
      <a:dk2>
        <a:srgbClr val="44546A"/>
      </a:dk2>
      <a:lt2>
        <a:srgbClr val="E7E6E6"/>
      </a:lt2>
      <a:accent1>
        <a:srgbClr val="D94A94"/>
      </a:accent1>
      <a:accent2>
        <a:srgbClr val="3D4A9A"/>
      </a:accent2>
      <a:accent3>
        <a:srgbClr val="52AAE0"/>
      </a:accent3>
      <a:accent4>
        <a:srgbClr val="3EB074"/>
      </a:accent4>
      <a:accent5>
        <a:srgbClr val="FFEA5E"/>
      </a:accent5>
      <a:accent6>
        <a:srgbClr val="E83F45"/>
      </a:accent6>
      <a:hlink>
        <a:srgbClr val="61C3DB"/>
      </a:hlink>
      <a:folHlink>
        <a:srgbClr val="D690A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0DCCD35CB9D8C4CAECB9819014009F1" ma:contentTypeVersion="20" ma:contentTypeDescription="Opprett et nytt dokument." ma:contentTypeScope="" ma:versionID="e3c374b058e5f358402441f1896b8c79">
  <xsd:schema xmlns:xsd="http://www.w3.org/2001/XMLSchema" xmlns:xs="http://www.w3.org/2001/XMLSchema" xmlns:p="http://schemas.microsoft.com/office/2006/metadata/properties" xmlns:ns2="4c8da0b8-70d7-475d-899d-f40c64c98e01" xmlns:ns3="cd62bf22-67a3-48e8-9a7b-168a9d066e6b" targetNamespace="http://schemas.microsoft.com/office/2006/metadata/properties" ma:root="true" ma:fieldsID="ca15aca892305614ec53baf0d6e3203c" ns2:_="" ns3:_="">
    <xsd:import namespace="4c8da0b8-70d7-475d-899d-f40c64c98e01"/>
    <xsd:import namespace="cd62bf22-67a3-48e8-9a7b-168a9d066e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da0b8-70d7-475d-899d-f40c64c98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44d0cb33-5511-45eb-bb1d-5f55490235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62bf22-67a3-48e8-9a7b-168a9d066e6b"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a7b104ba-ae48-4296-b491-cf0396b85abb}" ma:internalName="TaxCatchAll" ma:showField="CatchAllData" ma:web="cd62bf22-67a3-48e8-9a7b-168a9d066e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d62bf22-67a3-48e8-9a7b-168a9d066e6b">
      <UserInfo>
        <DisplayName>Eline Meyer</DisplayName>
        <AccountId>14</AccountId>
        <AccountType/>
      </UserInfo>
      <UserInfo>
        <DisplayName>Erik Tveit</DisplayName>
        <AccountId>92</AccountId>
        <AccountType/>
      </UserInfo>
      <UserInfo>
        <DisplayName>Anne Gretteberg Meyer</DisplayName>
        <AccountId>18</AccountId>
        <AccountType/>
      </UserInfo>
    </SharedWithUsers>
    <lcf76f155ced4ddcb4097134ff3c332f xmlns="4c8da0b8-70d7-475d-899d-f40c64c98e01">
      <Terms xmlns="http://schemas.microsoft.com/office/infopath/2007/PartnerControls"/>
    </lcf76f155ced4ddcb4097134ff3c332f>
    <TaxCatchAll xmlns="cd62bf22-67a3-48e8-9a7b-168a9d066e6b" xsi:nil="true"/>
  </documentManagement>
</p:properties>
</file>

<file path=customXml/itemProps1.xml><?xml version="1.0" encoding="utf-8"?>
<ds:datastoreItem xmlns:ds="http://schemas.openxmlformats.org/officeDocument/2006/customXml" ds:itemID="{34EC748E-FF1F-4824-9E09-83B5CA389B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8da0b8-70d7-475d-899d-f40c64c98e01"/>
    <ds:schemaRef ds:uri="cd62bf22-67a3-48e8-9a7b-168a9d066e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129DA7-E9DF-4D9B-BB89-52F8B6635C2F}">
  <ds:schemaRefs>
    <ds:schemaRef ds:uri="http://schemas.microsoft.com/sharepoint/v3/contenttype/forms"/>
  </ds:schemaRefs>
</ds:datastoreItem>
</file>

<file path=customXml/itemProps3.xml><?xml version="1.0" encoding="utf-8"?>
<ds:datastoreItem xmlns:ds="http://schemas.openxmlformats.org/officeDocument/2006/customXml" ds:itemID="{F3C109E3-DDA0-421B-9149-874ED2492EB4}">
  <ds:schemaRefs>
    <ds:schemaRef ds:uri="http://purl.org/dc/terms/"/>
    <ds:schemaRef ds:uri="http://schemas.openxmlformats.org/package/2006/metadata/core-properties"/>
    <ds:schemaRef ds:uri="http://schemas.microsoft.com/office/2006/documentManagement/types"/>
    <ds:schemaRef ds:uri="cd62bf22-67a3-48e8-9a7b-168a9d066e6b"/>
    <ds:schemaRef ds:uri="http://schemas.microsoft.com/office/infopath/2007/PartnerControls"/>
    <ds:schemaRef ds:uri="http://purl.org/dc/elements/1.1/"/>
    <ds:schemaRef ds:uri="http://schemas.microsoft.com/office/2006/metadata/properties"/>
    <ds:schemaRef ds:uri="4c8da0b8-70d7-475d-899d-f40c64c98e0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1053</TotalTime>
  <Words>1542</Words>
  <Application>Microsoft Macintosh PowerPoint</Application>
  <PresentationFormat>Egendefinert</PresentationFormat>
  <Paragraphs>166</Paragraphs>
  <Slides>12</Slides>
  <Notes>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12</vt:i4>
      </vt:variant>
    </vt:vector>
  </HeadingPairs>
  <TitlesOfParts>
    <vt:vector size="19" baseType="lpstr">
      <vt:lpstr>Aptos</vt:lpstr>
      <vt:lpstr>Arial</vt:lpstr>
      <vt:lpstr>Calibri</vt:lpstr>
      <vt:lpstr>Courier New</vt:lpstr>
      <vt:lpstr>Helvetica Neue</vt:lpstr>
      <vt:lpstr>HurmeGeometricSans3 Light</vt:lpstr>
      <vt:lpstr>2_Black</vt:lpstr>
      <vt:lpstr>Nucleus/TONO Undersøkelse om holdning og preferanser til julemusikk</vt:lpstr>
      <vt:lpstr>OM UNDERSØKELSEN</vt:lpstr>
      <vt:lpstr>Spørsmål i undersøkelsen</vt:lpstr>
      <vt:lpstr>PowerPoint-presentasjon</vt:lpstr>
      <vt:lpstr>Hva foretrekker du av moderne julemusikk eller tradisjonelle julesanger?</vt:lpstr>
      <vt:lpstr>Bruker du mer penger på julegaver enn du ellers ville ha gjort hvis det er god julestemning med julemusikk i butikken?</vt:lpstr>
      <vt:lpstr>Har du noen gang sunget eller nynnet med på julemusikk i det offentlige rom slik som butikker, kjøpesentre o.l.?</vt:lpstr>
      <vt:lpstr>Hvor ofte pleier du å gå på julekonserter?</vt:lpstr>
      <vt:lpstr>Hvilke(n) er din(n)e favoritt-julesang(er), blant norske julesanger og andre som er oversatt til norsk? Maks 3 svar Rangert</vt:lpstr>
      <vt:lpstr>PowerPoint-presentasjon</vt:lpstr>
      <vt:lpstr>FEILMARGINER Feilmarginverdiene ved et 95 % konfidensintervall for et utvalg basestørrelser og prosentfordelinger. </vt:lpstr>
      <vt:lpstr>Takk!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Gretteberg Meyer</dc:creator>
  <cp:lastModifiedBy>Atle Hommersand</cp:lastModifiedBy>
  <cp:revision>19</cp:revision>
  <dcterms:modified xsi:type="dcterms:W3CDTF">2024-12-13T09:28:39Z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0x01010070DCCD35CB9D8C4CAECB9819014009F1</vt:lpwstr>
  </property>
  <property fmtid="{D5CDD505-2E9C-101B-9397-08002B2CF9AE}" pid="3" name="MediaServiceImageTags">
    <vt:lpwstr/>
  </property>
</Properties>
</file>