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60" r:id="rId3"/>
    <p:sldId id="285" r:id="rId4"/>
    <p:sldId id="262" r:id="rId5"/>
    <p:sldId id="266" r:id="rId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248" y="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89128D-EE09-06A9-BB36-304777FD74C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15B5558-D141-2D6C-6EEA-873685F4E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A962D713-81AB-3556-70B1-AC0F9457E372}"/>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5" name="Plassholder for bunntekst 4">
            <a:extLst>
              <a:ext uri="{FF2B5EF4-FFF2-40B4-BE49-F238E27FC236}">
                <a16:creationId xmlns:a16="http://schemas.microsoft.com/office/drawing/2014/main" id="{D41A3062-4F53-35A3-046F-14940C06450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9E99DBD-9B8D-D7A2-9469-3C28AA7F7800}"/>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199732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A24D97-8A80-3B70-FD3B-7853A69A7E1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A04BE8C-2727-3ABC-6EC6-564854023AF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7BE5656-529B-02BD-A2E8-52829E196A93}"/>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5" name="Plassholder for bunntekst 4">
            <a:extLst>
              <a:ext uri="{FF2B5EF4-FFF2-40B4-BE49-F238E27FC236}">
                <a16:creationId xmlns:a16="http://schemas.microsoft.com/office/drawing/2014/main" id="{B0435920-17C5-0704-704A-B3FC2511323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E16B8E6-FDA5-A4C4-108C-25E3DACEB607}"/>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131498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BB9BF19-E90D-2252-4D6B-1D05BD28C6C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FF869CE-8308-576E-1159-B66DE830C34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95227D-0B6E-15AF-BD29-3A856DACBC59}"/>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5" name="Plassholder for bunntekst 4">
            <a:extLst>
              <a:ext uri="{FF2B5EF4-FFF2-40B4-BE49-F238E27FC236}">
                <a16:creationId xmlns:a16="http://schemas.microsoft.com/office/drawing/2014/main" id="{9BC48B7C-6B20-E3DF-8FB8-CC37C84A21F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5646618-2EF2-8FFE-DDEB-EE09B4E88906}"/>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252570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4DC599-9CA9-89F8-1DD7-9C1690DC6C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3A7FA8C-F442-A5A7-AFBC-0493C2A6DBE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D0AE561-40FB-9FC1-13D6-EF15DF1AB028}"/>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5" name="Plassholder for bunntekst 4">
            <a:extLst>
              <a:ext uri="{FF2B5EF4-FFF2-40B4-BE49-F238E27FC236}">
                <a16:creationId xmlns:a16="http://schemas.microsoft.com/office/drawing/2014/main" id="{B396116E-60AA-AE4B-B2B4-FD7F1B48C2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C52C76-17FA-30F4-96C7-E11450BB4B8E}"/>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298332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558888-1537-1012-6945-FF36C5BC10D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CBD8678-9837-AC93-C8A3-C9F3C36E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665318A-0A1F-DF67-87E4-449A5EB6EC7B}"/>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5" name="Plassholder for bunntekst 4">
            <a:extLst>
              <a:ext uri="{FF2B5EF4-FFF2-40B4-BE49-F238E27FC236}">
                <a16:creationId xmlns:a16="http://schemas.microsoft.com/office/drawing/2014/main" id="{752972A0-6301-0E81-1E5C-ED15A7C02A5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EEA8955-7622-E07B-F5C8-2FFECD552924}"/>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82346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FAE3E6-A035-5D70-9752-5948C0978A8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E2B1CC9-1679-E403-CA6C-2A9B511913F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13A0C34-DA57-3D7E-1D99-0542E812BCC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B261902-028C-E57B-51E3-308110D926E5}"/>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6" name="Plassholder for bunntekst 5">
            <a:extLst>
              <a:ext uri="{FF2B5EF4-FFF2-40B4-BE49-F238E27FC236}">
                <a16:creationId xmlns:a16="http://schemas.microsoft.com/office/drawing/2014/main" id="{F42156A4-4E37-53B6-A6F1-F8B69B5C85B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1F59B09-4748-3EE3-6396-6CA0DE9BDCEC}"/>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319644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E576DB-5988-5CBF-6FEF-4FF5D70168E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30DC089-A55E-F9F2-5BE5-FB800E601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10854B1-11A1-5B82-8D8B-923BFEDA00D7}"/>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01B7F97-F641-D5E2-B0C8-4AFCE11AA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3D5E0A8-6C8F-E463-5014-9602654F17F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17385C23-4922-3E3B-BD14-02DD010D6FBF}"/>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8" name="Plassholder for bunntekst 7">
            <a:extLst>
              <a:ext uri="{FF2B5EF4-FFF2-40B4-BE49-F238E27FC236}">
                <a16:creationId xmlns:a16="http://schemas.microsoft.com/office/drawing/2014/main" id="{807BB6EB-AF86-DCBE-C0E6-C57C6E72147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6AF002FE-0A5C-94D9-CF24-29FC1C0EB8E6}"/>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278460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041DF2-908D-C71C-29C2-71051955915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E6F3FB2-688C-6382-4587-032BBA1E389B}"/>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4" name="Plassholder for bunntekst 3">
            <a:extLst>
              <a:ext uri="{FF2B5EF4-FFF2-40B4-BE49-F238E27FC236}">
                <a16:creationId xmlns:a16="http://schemas.microsoft.com/office/drawing/2014/main" id="{87E57FA7-93C5-3CE4-DB3B-9A2A153D69F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07F7D74-E2D2-9AAC-BA68-99172D21BA01}"/>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28008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D633E89-9B8A-ED24-3ADC-73778BB2B0C0}"/>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3" name="Plassholder for bunntekst 2">
            <a:extLst>
              <a:ext uri="{FF2B5EF4-FFF2-40B4-BE49-F238E27FC236}">
                <a16:creationId xmlns:a16="http://schemas.microsoft.com/office/drawing/2014/main" id="{6170C8CA-B2CD-5969-FD43-5FEBCF65849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9E4EC4F-6033-32A1-56AD-55EFCA0A3D30}"/>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2950111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A5FDC-5DC5-3649-B790-C627FCCC77D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8EE3726-A773-3BFA-73EC-3332681C6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D8A37B2-EBAD-5A53-EEB4-F763C3911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5410070-B65B-4B56-686F-B1B02CCD9A86}"/>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6" name="Plassholder for bunntekst 5">
            <a:extLst>
              <a:ext uri="{FF2B5EF4-FFF2-40B4-BE49-F238E27FC236}">
                <a16:creationId xmlns:a16="http://schemas.microsoft.com/office/drawing/2014/main" id="{0ADE367E-8D07-34E6-81A0-52BEBFB7798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9C9C6A8-F9CC-9410-3554-BA85E0DB8167}"/>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67868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A5F11C-A42F-EC96-CCC6-B9CAB252390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EF3A141-CF97-7126-B759-2ED5F82BB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862070F-71BD-194C-29D4-6B6BD8FD6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33A1E65-62BE-9EA4-111B-0385385BE865}"/>
              </a:ext>
            </a:extLst>
          </p:cNvPr>
          <p:cNvSpPr>
            <a:spLocks noGrp="1"/>
          </p:cNvSpPr>
          <p:nvPr>
            <p:ph type="dt" sz="half" idx="10"/>
          </p:nvPr>
        </p:nvSpPr>
        <p:spPr/>
        <p:txBody>
          <a:bodyPr/>
          <a:lstStyle/>
          <a:p>
            <a:fld id="{E3D96584-6487-4399-B2AC-82DC6C9C5398}" type="datetimeFigureOut">
              <a:rPr lang="nb-NO" smtClean="0"/>
              <a:t>06.04.2025</a:t>
            </a:fld>
            <a:endParaRPr lang="nb-NO"/>
          </a:p>
        </p:txBody>
      </p:sp>
      <p:sp>
        <p:nvSpPr>
          <p:cNvPr id="6" name="Plassholder for bunntekst 5">
            <a:extLst>
              <a:ext uri="{FF2B5EF4-FFF2-40B4-BE49-F238E27FC236}">
                <a16:creationId xmlns:a16="http://schemas.microsoft.com/office/drawing/2014/main" id="{19F91C23-42CF-2B30-E706-E9E58278253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D51970E-D41B-65E2-FE67-D698C5852422}"/>
              </a:ext>
            </a:extLst>
          </p:cNvPr>
          <p:cNvSpPr>
            <a:spLocks noGrp="1"/>
          </p:cNvSpPr>
          <p:nvPr>
            <p:ph type="sldNum" sz="quarter" idx="12"/>
          </p:nvPr>
        </p:nvSpPr>
        <p:spPr/>
        <p:txBody>
          <a:bodyPr/>
          <a:lstStyle/>
          <a:p>
            <a:fld id="{5712E000-B73B-437E-8312-71BAAB41E199}" type="slidenum">
              <a:rPr lang="nb-NO" smtClean="0"/>
              <a:t>‹#›</a:t>
            </a:fld>
            <a:endParaRPr lang="nb-NO"/>
          </a:p>
        </p:txBody>
      </p:sp>
    </p:spTree>
    <p:extLst>
      <p:ext uri="{BB962C8B-B14F-4D97-AF65-F5344CB8AC3E}">
        <p14:creationId xmlns:p14="http://schemas.microsoft.com/office/powerpoint/2010/main" val="174789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420A530-9CEB-D8C2-A26A-CC002300B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8F53019-E2CB-1154-E580-83AD32B435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F54EDF-E7F7-51DB-3705-E8A9DCB8FD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96584-6487-4399-B2AC-82DC6C9C5398}" type="datetimeFigureOut">
              <a:rPr lang="nb-NO" smtClean="0"/>
              <a:t>06.04.2025</a:t>
            </a:fld>
            <a:endParaRPr lang="nb-NO"/>
          </a:p>
        </p:txBody>
      </p:sp>
      <p:sp>
        <p:nvSpPr>
          <p:cNvPr id="5" name="Plassholder for bunntekst 4">
            <a:extLst>
              <a:ext uri="{FF2B5EF4-FFF2-40B4-BE49-F238E27FC236}">
                <a16:creationId xmlns:a16="http://schemas.microsoft.com/office/drawing/2014/main" id="{0187FA40-6959-CE88-7A1C-EB068C401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FA1ED02-50F8-518F-3DAB-514266666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2E000-B73B-437E-8312-71BAAB41E199}" type="slidenum">
              <a:rPr lang="nb-NO" smtClean="0"/>
              <a:t>‹#›</a:t>
            </a:fld>
            <a:endParaRPr lang="nb-NO"/>
          </a:p>
        </p:txBody>
      </p:sp>
    </p:spTree>
    <p:extLst>
      <p:ext uri="{BB962C8B-B14F-4D97-AF65-F5344CB8AC3E}">
        <p14:creationId xmlns:p14="http://schemas.microsoft.com/office/powerpoint/2010/main" val="2670021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4BDC975-FDFA-8401-4F67-040AB73922BB}"/>
              </a:ext>
            </a:extLst>
          </p:cNvPr>
          <p:cNvSpPr>
            <a:spLocks noGrp="1"/>
          </p:cNvSpPr>
          <p:nvPr>
            <p:ph type="title"/>
          </p:nvPr>
        </p:nvSpPr>
        <p:spPr>
          <a:xfrm>
            <a:off x="603938" y="640081"/>
            <a:ext cx="2608655" cy="5257799"/>
          </a:xfrm>
        </p:spPr>
        <p:txBody>
          <a:bodyPr vert="horz" lIns="91440" tIns="45720" rIns="91440" bIns="45720" rtlCol="0">
            <a:normAutofit/>
          </a:bodyPr>
          <a:lstStyle/>
          <a:p>
            <a:r>
              <a:rPr lang="en-US" sz="2500">
                <a:solidFill>
                  <a:srgbClr val="2C2C2C"/>
                </a:solidFill>
              </a:rPr>
              <a:t>Stranda hamnevesen KF investerer i ny kai- og ladeinfrastruktur for å løyse krava til nullutslepp i Geirangerfjorden. Eit Fjordnettverk støttar transport, kommunikasjon og miljøkrav i verdsarvfjorden.</a:t>
            </a:r>
          </a:p>
        </p:txBody>
      </p:sp>
      <p:sp>
        <p:nvSpPr>
          <p:cNvPr id="17"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e 2">
            <a:extLst>
              <a:ext uri="{FF2B5EF4-FFF2-40B4-BE49-F238E27FC236}">
                <a16:creationId xmlns:a16="http://schemas.microsoft.com/office/drawing/2014/main" id="{6C9BA15E-6EC2-F4D6-02A6-58C1F4DC6002}"/>
              </a:ext>
            </a:extLst>
          </p:cNvPr>
          <p:cNvPicPr>
            <a:picLocks noChangeAspect="1"/>
          </p:cNvPicPr>
          <p:nvPr/>
        </p:nvPicPr>
        <p:blipFill>
          <a:blip r:embed="rId2"/>
          <a:srcRect l="354" r="206" b="1"/>
          <a:stretch/>
        </p:blipFill>
        <p:spPr>
          <a:xfrm>
            <a:off x="4062964" y="942538"/>
            <a:ext cx="7163222" cy="4808332"/>
          </a:xfrm>
          <a:prstGeom prst="rect">
            <a:avLst/>
          </a:prstGeom>
          <a:effectLst/>
        </p:spPr>
      </p:pic>
    </p:spTree>
    <p:extLst>
      <p:ext uri="{BB962C8B-B14F-4D97-AF65-F5344CB8AC3E}">
        <p14:creationId xmlns:p14="http://schemas.microsoft.com/office/powerpoint/2010/main" val="1604668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29143A10-BB23-F5E1-D4D7-5F53CAC2DAA4}"/>
              </a:ext>
            </a:extLst>
          </p:cNvPr>
          <p:cNvSpPr>
            <a:spLocks noGrp="1"/>
          </p:cNvSpPr>
          <p:nvPr>
            <p:ph type="title"/>
          </p:nvPr>
        </p:nvSpPr>
        <p:spPr>
          <a:xfrm>
            <a:off x="477981" y="1122363"/>
            <a:ext cx="4023360" cy="3204134"/>
          </a:xfrm>
        </p:spPr>
        <p:txBody>
          <a:bodyPr vert="horz" lIns="91440" tIns="45720" rIns="91440" bIns="45720" rtlCol="0" anchor="b">
            <a:normAutofit fontScale="90000"/>
          </a:bodyPr>
          <a:lstStyle/>
          <a:p>
            <a:r>
              <a:rPr lang="en-US" sz="3700" dirty="0"/>
              <a:t>GEIRANGER</a:t>
            </a:r>
            <a:r>
              <a:rPr lang="en-US" sz="3700" kern="1200" dirty="0">
                <a:solidFill>
                  <a:schemeClr val="tx1"/>
                </a:solidFill>
                <a:latin typeface="+mj-lt"/>
                <a:ea typeface="+mj-ea"/>
                <a:cs typeface="+mj-cs"/>
              </a:rPr>
              <a:t> BRYGGE</a:t>
            </a:r>
            <a:br>
              <a:rPr lang="en-US" sz="3700" kern="1200" dirty="0">
                <a:solidFill>
                  <a:schemeClr val="tx1"/>
                </a:solidFill>
                <a:latin typeface="+mj-lt"/>
                <a:ea typeface="+mj-ea"/>
                <a:cs typeface="+mj-cs"/>
              </a:rPr>
            </a:br>
            <a:br>
              <a:rPr lang="en-US" sz="3700" kern="1200" dirty="0">
                <a:solidFill>
                  <a:schemeClr val="tx1"/>
                </a:solidFill>
                <a:latin typeface="+mj-lt"/>
                <a:ea typeface="+mj-ea"/>
                <a:cs typeface="+mj-cs"/>
              </a:rPr>
            </a:br>
            <a:r>
              <a:rPr lang="en-US" sz="2000" kern="1200" dirty="0" err="1">
                <a:solidFill>
                  <a:schemeClr val="tx1"/>
                </a:solidFill>
                <a:latin typeface="+mj-lt"/>
                <a:ea typeface="+mj-ea"/>
                <a:cs typeface="+mj-cs"/>
              </a:rPr>
              <a:t>Tilpassa</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til</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ladearm</a:t>
            </a:r>
            <a:r>
              <a:rPr lang="en-US" sz="2000" kern="1200" dirty="0">
                <a:solidFill>
                  <a:schemeClr val="tx1"/>
                </a:solidFill>
                <a:latin typeface="+mj-lt"/>
                <a:ea typeface="+mj-ea"/>
                <a:cs typeface="+mj-cs"/>
              </a:rPr>
              <a:t> og </a:t>
            </a:r>
            <a:r>
              <a:rPr lang="en-US" sz="2000" kern="1200" dirty="0" err="1">
                <a:solidFill>
                  <a:schemeClr val="tx1"/>
                </a:solidFill>
                <a:latin typeface="+mj-lt"/>
                <a:ea typeface="+mj-ea"/>
                <a:cs typeface="+mj-cs"/>
              </a:rPr>
              <a:t>satelitter</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kabler</a:t>
            </a:r>
            <a:r>
              <a:rPr lang="en-US" sz="2000" kern="1200" dirty="0">
                <a:solidFill>
                  <a:schemeClr val="tx1"/>
                </a:solidFill>
                <a:latin typeface="+mj-lt"/>
                <a:ea typeface="+mj-ea"/>
                <a:cs typeface="+mj-cs"/>
              </a:rPr>
              <a:t> og </a:t>
            </a:r>
            <a:r>
              <a:rPr lang="en-US" sz="2000" kern="1200" dirty="0" err="1">
                <a:solidFill>
                  <a:schemeClr val="tx1"/>
                </a:solidFill>
                <a:latin typeface="+mj-lt"/>
                <a:ea typeface="+mj-ea"/>
                <a:cs typeface="+mj-cs"/>
              </a:rPr>
              <a:t>rør</a:t>
            </a:r>
            <a:r>
              <a:rPr lang="en-US" sz="2000" kern="1200" dirty="0">
                <a:solidFill>
                  <a:schemeClr val="tx1"/>
                </a:solidFill>
                <a:latin typeface="+mj-lt"/>
                <a:ea typeface="+mj-ea"/>
                <a:cs typeface="+mj-cs"/>
              </a:rPr>
              <a:t>. </a:t>
            </a:r>
            <a:br>
              <a:rPr lang="en-US" sz="2000" kern="1200" dirty="0">
                <a:solidFill>
                  <a:schemeClr val="tx1"/>
                </a:solidFill>
                <a:latin typeface="+mj-lt"/>
                <a:ea typeface="+mj-ea"/>
                <a:cs typeface="+mj-cs"/>
              </a:rPr>
            </a:br>
            <a:r>
              <a:rPr lang="en-US" sz="2000" kern="1200" dirty="0" err="1">
                <a:solidFill>
                  <a:schemeClr val="tx1"/>
                </a:solidFill>
                <a:latin typeface="+mj-lt"/>
                <a:ea typeface="+mj-ea"/>
                <a:cs typeface="+mj-cs"/>
              </a:rPr>
              <a:t>Betong</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ligg</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trygt</a:t>
            </a:r>
            <a:r>
              <a:rPr lang="en-US" sz="2000" kern="1200" dirty="0">
                <a:solidFill>
                  <a:schemeClr val="tx1"/>
                </a:solidFill>
                <a:latin typeface="+mj-lt"/>
                <a:ea typeface="+mj-ea"/>
                <a:cs typeface="+mj-cs"/>
              </a:rPr>
              <a:t> i </a:t>
            </a:r>
            <a:r>
              <a:rPr lang="en-US" sz="2000" kern="1200" dirty="0" err="1">
                <a:solidFill>
                  <a:schemeClr val="tx1"/>
                </a:solidFill>
                <a:latin typeface="+mj-lt"/>
                <a:ea typeface="+mj-ea"/>
                <a:cs typeface="+mj-cs"/>
              </a:rPr>
              <a:t>sjø</a:t>
            </a:r>
            <a:r>
              <a:rPr lang="en-US" sz="2000" kern="1200" dirty="0">
                <a:solidFill>
                  <a:schemeClr val="tx1"/>
                </a:solidFill>
                <a:latin typeface="+mj-lt"/>
                <a:ea typeface="+mj-ea"/>
                <a:cs typeface="+mj-cs"/>
              </a:rPr>
              <a:t> og </a:t>
            </a:r>
            <a:r>
              <a:rPr lang="en-US" sz="2000" kern="1200" dirty="0" err="1">
                <a:solidFill>
                  <a:schemeClr val="tx1"/>
                </a:solidFill>
                <a:latin typeface="+mj-lt"/>
                <a:ea typeface="+mj-ea"/>
                <a:cs typeface="+mj-cs"/>
              </a:rPr>
              <a:t>sikrar</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stabilitet</a:t>
            </a:r>
            <a:r>
              <a:rPr lang="en-US" sz="2000" dirty="0"/>
              <a:t>.</a:t>
            </a:r>
            <a:br>
              <a:rPr lang="en-US" sz="2000" kern="1200" dirty="0">
                <a:solidFill>
                  <a:schemeClr val="tx1"/>
                </a:solidFill>
                <a:latin typeface="+mj-lt"/>
                <a:ea typeface="+mj-ea"/>
                <a:cs typeface="+mj-cs"/>
              </a:rPr>
            </a:br>
            <a:r>
              <a:rPr lang="en-US" sz="2000" kern="1200" dirty="0" err="1">
                <a:solidFill>
                  <a:schemeClr val="tx1"/>
                </a:solidFill>
                <a:latin typeface="+mj-lt"/>
                <a:ea typeface="+mj-ea"/>
                <a:cs typeface="+mj-cs"/>
              </a:rPr>
              <a:t>Trygg</a:t>
            </a:r>
            <a:r>
              <a:rPr lang="en-US" sz="2000" kern="1200" dirty="0">
                <a:solidFill>
                  <a:schemeClr val="tx1"/>
                </a:solidFill>
                <a:latin typeface="+mj-lt"/>
                <a:ea typeface="+mj-ea"/>
                <a:cs typeface="+mj-cs"/>
              </a:rPr>
              <a:t> og </a:t>
            </a:r>
            <a:r>
              <a:rPr lang="en-US" sz="2000" kern="1200" dirty="0" err="1">
                <a:solidFill>
                  <a:schemeClr val="tx1"/>
                </a:solidFill>
                <a:latin typeface="+mj-lt"/>
                <a:ea typeface="+mj-ea"/>
                <a:cs typeface="+mj-cs"/>
              </a:rPr>
              <a:t>praktisk</a:t>
            </a:r>
            <a:r>
              <a:rPr lang="en-US" sz="2000" kern="1200" dirty="0">
                <a:solidFill>
                  <a:schemeClr val="tx1"/>
                </a:solidFill>
                <a:latin typeface="+mj-lt"/>
                <a:ea typeface="+mj-ea"/>
                <a:cs typeface="+mj-cs"/>
              </a:rPr>
              <a:t> </a:t>
            </a:r>
            <a:r>
              <a:rPr lang="en-US" sz="2000" kern="1200" dirty="0" err="1">
                <a:solidFill>
                  <a:schemeClr val="tx1"/>
                </a:solidFill>
                <a:latin typeface="+mj-lt"/>
                <a:ea typeface="+mj-ea"/>
                <a:cs typeface="+mj-cs"/>
              </a:rPr>
              <a:t>løysning</a:t>
            </a:r>
            <a:r>
              <a:rPr lang="en-US" sz="2000" kern="1200" dirty="0">
                <a:solidFill>
                  <a:schemeClr val="tx1"/>
                </a:solidFill>
                <a:latin typeface="+mj-lt"/>
                <a:ea typeface="+mj-ea"/>
                <a:cs typeface="+mj-cs"/>
              </a:rPr>
              <a:t> for </a:t>
            </a:r>
            <a:r>
              <a:rPr lang="en-US" sz="2000" kern="1200" dirty="0" err="1">
                <a:solidFill>
                  <a:schemeClr val="tx1"/>
                </a:solidFill>
                <a:latin typeface="+mj-lt"/>
                <a:ea typeface="+mj-ea"/>
                <a:cs typeface="+mj-cs"/>
              </a:rPr>
              <a:t>passasjerar</a:t>
            </a:r>
            <a:r>
              <a:rPr lang="en-US" sz="2000" kern="1200" dirty="0">
                <a:solidFill>
                  <a:schemeClr val="tx1"/>
                </a:solidFill>
                <a:latin typeface="+mj-lt"/>
                <a:ea typeface="+mj-ea"/>
                <a:cs typeface="+mj-cs"/>
              </a:rPr>
              <a:t> og </a:t>
            </a:r>
            <a:r>
              <a:rPr lang="en-US" sz="2000" kern="1200" dirty="0" err="1">
                <a:solidFill>
                  <a:schemeClr val="tx1"/>
                </a:solidFill>
                <a:latin typeface="+mj-lt"/>
                <a:ea typeface="+mj-ea"/>
                <a:cs typeface="+mj-cs"/>
              </a:rPr>
              <a:t>brukarar</a:t>
            </a:r>
            <a:br>
              <a:rPr lang="en-US" sz="2000" kern="1200" dirty="0">
                <a:solidFill>
                  <a:schemeClr val="tx1"/>
                </a:solidFill>
                <a:latin typeface="+mj-lt"/>
                <a:ea typeface="+mj-ea"/>
                <a:cs typeface="+mj-cs"/>
              </a:rPr>
            </a:br>
            <a:r>
              <a:rPr lang="en-US" sz="2000" kern="1200" dirty="0" err="1">
                <a:solidFill>
                  <a:schemeClr val="tx1"/>
                </a:solidFill>
                <a:latin typeface="+mj-lt"/>
                <a:ea typeface="+mj-ea"/>
                <a:cs typeface="+mj-cs"/>
              </a:rPr>
              <a:t>Kjellar</a:t>
            </a:r>
            <a:r>
              <a:rPr lang="en-US" sz="2000" dirty="0" err="1"/>
              <a:t>brygge</a:t>
            </a:r>
            <a:r>
              <a:rPr lang="en-US" sz="2000" dirty="0"/>
              <a:t> med </a:t>
            </a:r>
            <a:r>
              <a:rPr lang="en-US" sz="2000" dirty="0" err="1"/>
              <a:t>muligheter</a:t>
            </a:r>
            <a:r>
              <a:rPr lang="en-US" sz="2000" dirty="0"/>
              <a:t> </a:t>
            </a:r>
            <a:r>
              <a:rPr lang="en-US" sz="2000" dirty="0" err="1"/>
              <a:t>som</a:t>
            </a:r>
            <a:r>
              <a:rPr lang="en-US" sz="2000" dirty="0"/>
              <a:t> </a:t>
            </a:r>
            <a:r>
              <a:rPr lang="en-US" sz="2000" dirty="0" err="1"/>
              <a:t>dusj</a:t>
            </a:r>
            <a:r>
              <a:rPr lang="en-US" sz="2000" dirty="0"/>
              <a:t>, </a:t>
            </a:r>
            <a:r>
              <a:rPr lang="en-US" sz="2000" dirty="0" err="1"/>
              <a:t>toalett</a:t>
            </a:r>
            <a:r>
              <a:rPr lang="en-US" sz="2000" dirty="0"/>
              <a:t>, </a:t>
            </a:r>
            <a:r>
              <a:rPr lang="en-US" sz="2000" dirty="0" err="1"/>
              <a:t>teknisk</a:t>
            </a:r>
            <a:r>
              <a:rPr lang="en-US" sz="2000" dirty="0"/>
              <a:t> rom og lager</a:t>
            </a:r>
            <a:endParaRPr lang="en-US" sz="20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Bilde 6">
            <a:extLst>
              <a:ext uri="{FF2B5EF4-FFF2-40B4-BE49-F238E27FC236}">
                <a16:creationId xmlns:a16="http://schemas.microsoft.com/office/drawing/2014/main" id="{8A54E402-032F-F5DF-4474-16BE36A38278}"/>
              </a:ext>
            </a:extLst>
          </p:cNvPr>
          <p:cNvPicPr>
            <a:picLocks noChangeAspect="1"/>
          </p:cNvPicPr>
          <p:nvPr/>
        </p:nvPicPr>
        <p:blipFill>
          <a:blip r:embed="rId2"/>
          <a:stretch>
            <a:fillRect/>
          </a:stretch>
        </p:blipFill>
        <p:spPr>
          <a:xfrm>
            <a:off x="10843332" y="5708073"/>
            <a:ext cx="979860" cy="895969"/>
          </a:xfrm>
          <a:prstGeom prst="rect">
            <a:avLst/>
          </a:prstGeom>
        </p:spPr>
      </p:pic>
      <p:pic>
        <p:nvPicPr>
          <p:cNvPr id="10" name="Bilde 9">
            <a:extLst>
              <a:ext uri="{FF2B5EF4-FFF2-40B4-BE49-F238E27FC236}">
                <a16:creationId xmlns:a16="http://schemas.microsoft.com/office/drawing/2014/main" id="{08CD658E-5737-C9A8-745F-7977E9B385B9}"/>
              </a:ext>
            </a:extLst>
          </p:cNvPr>
          <p:cNvPicPr>
            <a:picLocks noChangeAspect="1"/>
          </p:cNvPicPr>
          <p:nvPr/>
        </p:nvPicPr>
        <p:blipFill>
          <a:blip r:embed="rId3"/>
          <a:stretch>
            <a:fillRect/>
          </a:stretch>
        </p:blipFill>
        <p:spPr>
          <a:xfrm>
            <a:off x="4807869" y="125988"/>
            <a:ext cx="7535309" cy="4567931"/>
          </a:xfrm>
          <a:prstGeom prst="rect">
            <a:avLst/>
          </a:prstGeom>
        </p:spPr>
      </p:pic>
    </p:spTree>
    <p:extLst>
      <p:ext uri="{BB962C8B-B14F-4D97-AF65-F5344CB8AC3E}">
        <p14:creationId xmlns:p14="http://schemas.microsoft.com/office/powerpoint/2010/main" val="30895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51BE7F-5F76-E1A8-EE3F-E6F7C7BBB93A}"/>
              </a:ext>
            </a:extLst>
          </p:cNvPr>
          <p:cNvSpPr>
            <a:spLocks noGrp="1"/>
          </p:cNvSpPr>
          <p:nvPr>
            <p:ph type="title"/>
          </p:nvPr>
        </p:nvSpPr>
        <p:spPr>
          <a:xfrm>
            <a:off x="359172" y="1144769"/>
            <a:ext cx="3724217" cy="2896432"/>
          </a:xfrm>
        </p:spPr>
        <p:txBody>
          <a:bodyPr vert="horz" lIns="91440" tIns="45720" rIns="91440" bIns="45720" rtlCol="0" anchor="b">
            <a:normAutofit/>
          </a:bodyPr>
          <a:lstStyle/>
          <a:p>
            <a:r>
              <a:rPr lang="en-US" sz="4000"/>
              <a:t>GEIRANGER BRYGGE</a:t>
            </a:r>
            <a:br>
              <a:rPr lang="en-US" sz="4000"/>
            </a:br>
            <a:endParaRPr lang="en-US" sz="4000" dirty="0"/>
          </a:p>
        </p:txBody>
      </p:sp>
      <p:pic>
        <p:nvPicPr>
          <p:cNvPr id="6" name="Bilde 5" descr="Et bilde som inneholder fjell, kart, i luften&#10;&#10;KI-generert innhold kan være feil.">
            <a:extLst>
              <a:ext uri="{FF2B5EF4-FFF2-40B4-BE49-F238E27FC236}">
                <a16:creationId xmlns:a16="http://schemas.microsoft.com/office/drawing/2014/main" id="{26B584DA-5B6C-B22D-5484-6F8F3A73A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151" y="950794"/>
            <a:ext cx="3675888" cy="1782807"/>
          </a:xfrm>
          <a:prstGeom prst="rect">
            <a:avLst/>
          </a:prstGeom>
        </p:spPr>
      </p:pic>
      <p:pic>
        <p:nvPicPr>
          <p:cNvPr id="4" name="Bilde 3" descr="Et bilde som inneholder kart, skjermbilde&#10;&#10;KI-generert innhold kan være feil.">
            <a:extLst>
              <a:ext uri="{FF2B5EF4-FFF2-40B4-BE49-F238E27FC236}">
                <a16:creationId xmlns:a16="http://schemas.microsoft.com/office/drawing/2014/main" id="{AC83FA3A-CF7C-5DB0-3D79-F74D188D8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896" y="950794"/>
            <a:ext cx="3675888" cy="1782807"/>
          </a:xfrm>
          <a:prstGeom prst="rect">
            <a:avLst/>
          </a:prstGeom>
        </p:spPr>
      </p:pic>
      <p:pic>
        <p:nvPicPr>
          <p:cNvPr id="10" name="Bilde 9" descr="Et bilde som inneholder himmel, transport, fartøy, Skalamodell&#10;&#10;KI-generert innhold kan være feil.">
            <a:extLst>
              <a:ext uri="{FF2B5EF4-FFF2-40B4-BE49-F238E27FC236}">
                <a16:creationId xmlns:a16="http://schemas.microsoft.com/office/drawing/2014/main" id="{363A24ED-CB5D-2D00-0F20-028408FC3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6151" y="3994926"/>
            <a:ext cx="3675888" cy="1782805"/>
          </a:xfrm>
          <a:prstGeom prst="rect">
            <a:avLst/>
          </a:prstGeom>
        </p:spPr>
      </p:pic>
      <p:pic>
        <p:nvPicPr>
          <p:cNvPr id="8" name="Bilde 7" descr="Et bilde som inneholder transport, fartøy, skip, kjøretøy&#10;&#10;KI-generert innhold kan være feil.">
            <a:extLst>
              <a:ext uri="{FF2B5EF4-FFF2-40B4-BE49-F238E27FC236}">
                <a16:creationId xmlns:a16="http://schemas.microsoft.com/office/drawing/2014/main" id="{CA5C21D0-07EA-96F7-8FAF-25E60520F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0333" y="3994926"/>
            <a:ext cx="3675888" cy="1782807"/>
          </a:xfrm>
          <a:prstGeom prst="rect">
            <a:avLst/>
          </a:prstGeom>
        </p:spPr>
      </p:pic>
      <p:pic>
        <p:nvPicPr>
          <p:cNvPr id="3" name="Bilde 2">
            <a:extLst>
              <a:ext uri="{FF2B5EF4-FFF2-40B4-BE49-F238E27FC236}">
                <a16:creationId xmlns:a16="http://schemas.microsoft.com/office/drawing/2014/main" id="{609F17C2-854C-D123-7B4E-945FF75EFA83}"/>
              </a:ext>
            </a:extLst>
          </p:cNvPr>
          <p:cNvPicPr>
            <a:picLocks noChangeAspect="1"/>
          </p:cNvPicPr>
          <p:nvPr/>
        </p:nvPicPr>
        <p:blipFill>
          <a:blip r:embed="rId6"/>
          <a:stretch>
            <a:fillRect/>
          </a:stretch>
        </p:blipFill>
        <p:spPr>
          <a:xfrm>
            <a:off x="11179835" y="6062540"/>
            <a:ext cx="697482" cy="634746"/>
          </a:xfrm>
          <a:prstGeom prst="rect">
            <a:avLst/>
          </a:prstGeom>
        </p:spPr>
      </p:pic>
    </p:spTree>
    <p:extLst>
      <p:ext uri="{BB962C8B-B14F-4D97-AF65-F5344CB8AC3E}">
        <p14:creationId xmlns:p14="http://schemas.microsoft.com/office/powerpoint/2010/main" val="188752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143A10-BB23-F5E1-D4D7-5F53CAC2DAA4}"/>
              </a:ext>
            </a:extLst>
          </p:cNvPr>
          <p:cNvSpPr>
            <a:spLocks noGrp="1"/>
          </p:cNvSpPr>
          <p:nvPr>
            <p:ph type="title"/>
          </p:nvPr>
        </p:nvSpPr>
        <p:spPr>
          <a:xfrm>
            <a:off x="638881" y="457200"/>
            <a:ext cx="10909640" cy="1368614"/>
          </a:xfrm>
        </p:spPr>
        <p:txBody>
          <a:bodyPr vert="horz" lIns="91440" tIns="45720" rIns="91440" bIns="45720" rtlCol="0" anchor="ctr">
            <a:normAutofit fontScale="90000"/>
          </a:bodyPr>
          <a:lstStyle/>
          <a:p>
            <a:r>
              <a:rPr lang="en-US" sz="4000" dirty="0"/>
              <a:t>HELLESYLT BRYGGE</a:t>
            </a:r>
            <a:br>
              <a:rPr lang="en-US" sz="2100" dirty="0"/>
            </a:br>
            <a:r>
              <a:rPr lang="en-US" sz="2100" dirty="0" err="1"/>
              <a:t>Framtidsretta</a:t>
            </a:r>
            <a:r>
              <a:rPr lang="en-US" sz="2100" dirty="0"/>
              <a:t> </a:t>
            </a:r>
            <a:r>
              <a:rPr lang="en-US" sz="2100" dirty="0" err="1"/>
              <a:t>kjellarkai</a:t>
            </a:r>
            <a:r>
              <a:rPr lang="en-US" sz="2100" dirty="0"/>
              <a:t> festa </a:t>
            </a:r>
            <a:r>
              <a:rPr lang="en-US" sz="2100" dirty="0" err="1"/>
              <a:t>til</a:t>
            </a:r>
            <a:r>
              <a:rPr lang="en-US" sz="2100" dirty="0"/>
              <a:t> Hellesylt kai. Er 50 m lang og 5,5 m brei. </a:t>
            </a:r>
            <a:r>
              <a:rPr lang="en-US" sz="2100" dirty="0" err="1"/>
              <a:t>Tilpassa</a:t>
            </a:r>
            <a:r>
              <a:rPr lang="en-US" sz="2100" dirty="0"/>
              <a:t> </a:t>
            </a:r>
            <a:r>
              <a:rPr lang="en-US" sz="2100" dirty="0" err="1"/>
              <a:t>større</a:t>
            </a:r>
            <a:r>
              <a:rPr lang="en-US" sz="2100" dirty="0"/>
              <a:t> </a:t>
            </a:r>
            <a:r>
              <a:rPr lang="en-US" sz="2100" dirty="0" err="1"/>
              <a:t>fartøy</a:t>
            </a:r>
            <a:r>
              <a:rPr lang="en-US" sz="2100" dirty="0"/>
              <a:t>, </a:t>
            </a:r>
            <a:r>
              <a:rPr lang="en-US" sz="2100" dirty="0" err="1"/>
              <a:t>ladestraum</a:t>
            </a:r>
            <a:r>
              <a:rPr lang="en-US" sz="2100" dirty="0"/>
              <a:t> og </a:t>
            </a:r>
            <a:r>
              <a:rPr lang="en-US" sz="2100" dirty="0" err="1"/>
              <a:t>landstraum</a:t>
            </a:r>
            <a:r>
              <a:rPr lang="en-US" sz="2100" dirty="0"/>
              <a:t>. </a:t>
            </a:r>
            <a:r>
              <a:rPr lang="en-US" sz="2100" dirty="0" err="1"/>
              <a:t>Betong</a:t>
            </a:r>
            <a:r>
              <a:rPr lang="en-US" sz="2100" dirty="0"/>
              <a:t> </a:t>
            </a:r>
            <a:r>
              <a:rPr lang="en-US" sz="2100" dirty="0" err="1"/>
              <a:t>ligg</a:t>
            </a:r>
            <a:r>
              <a:rPr lang="en-US" sz="2100" dirty="0"/>
              <a:t> </a:t>
            </a:r>
            <a:r>
              <a:rPr lang="en-US" sz="2100" dirty="0" err="1"/>
              <a:t>trygt</a:t>
            </a:r>
            <a:r>
              <a:rPr lang="en-US" sz="2100" dirty="0"/>
              <a:t> og </a:t>
            </a:r>
            <a:r>
              <a:rPr lang="en-US" sz="2100" dirty="0" err="1"/>
              <a:t>sikrar</a:t>
            </a:r>
            <a:r>
              <a:rPr lang="en-US" sz="2100" dirty="0"/>
              <a:t> </a:t>
            </a:r>
            <a:r>
              <a:rPr lang="en-US" sz="2100" dirty="0" err="1"/>
              <a:t>stabilitet</a:t>
            </a:r>
            <a:r>
              <a:rPr lang="en-US" sz="2100" dirty="0"/>
              <a:t>. </a:t>
            </a:r>
            <a:r>
              <a:rPr lang="en-US" sz="2100" dirty="0" err="1"/>
              <a:t>Landgang</a:t>
            </a:r>
            <a:r>
              <a:rPr lang="en-US" sz="2100" dirty="0"/>
              <a:t> 18 m.   </a:t>
            </a:r>
            <a:br>
              <a:rPr lang="en-US" sz="2100" dirty="0"/>
            </a:br>
            <a:r>
              <a:rPr lang="en-US" sz="2000" dirty="0"/>
              <a:t>Sum </a:t>
            </a:r>
            <a:r>
              <a:rPr lang="en-US" sz="2000" dirty="0" err="1"/>
              <a:t>uten</a:t>
            </a:r>
            <a:r>
              <a:rPr lang="en-US" sz="2000" dirty="0"/>
              <a:t> </a:t>
            </a:r>
            <a:r>
              <a:rPr lang="en-US" sz="2000" dirty="0" err="1"/>
              <a:t>innredning</a:t>
            </a:r>
            <a:r>
              <a:rPr lang="en-US" sz="2000" dirty="0"/>
              <a:t>, men med </a:t>
            </a:r>
            <a:r>
              <a:rPr lang="en-US" sz="2000" dirty="0" err="1"/>
              <a:t>isolert</a:t>
            </a:r>
            <a:r>
              <a:rPr lang="en-US" sz="2000" dirty="0"/>
              <a:t> </a:t>
            </a:r>
            <a:r>
              <a:rPr lang="en-US" sz="2000" dirty="0" err="1"/>
              <a:t>skrog</a:t>
            </a:r>
            <a:r>
              <a:rPr lang="en-US" sz="2000" dirty="0"/>
              <a:t>  og </a:t>
            </a:r>
            <a:r>
              <a:rPr lang="en-US" sz="2000" dirty="0" err="1"/>
              <a:t>trapp</a:t>
            </a:r>
            <a:r>
              <a:rPr lang="en-US" sz="2000" dirty="0"/>
              <a:t> </a:t>
            </a:r>
            <a:r>
              <a:rPr lang="en-US" sz="2000" dirty="0" err="1"/>
              <a:t>ned</a:t>
            </a:r>
            <a:r>
              <a:rPr lang="en-US" sz="2000" dirty="0"/>
              <a:t> for </a:t>
            </a:r>
            <a:r>
              <a:rPr lang="en-US" sz="2000" dirty="0" err="1"/>
              <a:t>seinere</a:t>
            </a:r>
            <a:r>
              <a:rPr lang="en-US" sz="2000" dirty="0"/>
              <a:t> </a:t>
            </a:r>
            <a:r>
              <a:rPr lang="en-US" sz="2000" dirty="0" err="1"/>
              <a:t>innredning</a:t>
            </a:r>
            <a:r>
              <a:rPr lang="en-US" sz="2000" dirty="0"/>
              <a:t>, </a:t>
            </a:r>
            <a:r>
              <a:rPr lang="en-US" sz="2000" dirty="0" err="1"/>
              <a:t>samt</a:t>
            </a:r>
            <a:r>
              <a:rPr lang="en-US" sz="2000" dirty="0"/>
              <a:t> </a:t>
            </a:r>
            <a:r>
              <a:rPr lang="en-US" sz="2000" dirty="0" err="1"/>
              <a:t>trappehus</a:t>
            </a:r>
            <a:r>
              <a:rPr lang="en-US" sz="2000" dirty="0"/>
              <a:t> med </a:t>
            </a:r>
            <a:r>
              <a:rPr lang="en-US" sz="2000" dirty="0" err="1"/>
              <a:t>uinnreda</a:t>
            </a:r>
            <a:r>
              <a:rPr lang="en-US" sz="2000" dirty="0"/>
              <a:t>, </a:t>
            </a:r>
            <a:r>
              <a:rPr lang="en-US" sz="2000" dirty="0" err="1"/>
              <a:t>ikkje</a:t>
            </a:r>
            <a:r>
              <a:rPr lang="en-US" sz="2000" dirty="0"/>
              <a:t> </a:t>
            </a:r>
            <a:r>
              <a:rPr lang="en-US" sz="2000" dirty="0" err="1"/>
              <a:t>isolert</a:t>
            </a:r>
            <a:r>
              <a:rPr lang="en-US" sz="2000" dirty="0"/>
              <a:t> og </a:t>
            </a:r>
            <a:r>
              <a:rPr lang="en-US" sz="2000" dirty="0" err="1"/>
              <a:t>uten</a:t>
            </a:r>
            <a:r>
              <a:rPr lang="en-US" sz="2000" dirty="0"/>
              <a:t> </a:t>
            </a:r>
            <a:r>
              <a:rPr lang="en-US" sz="2000" dirty="0" err="1"/>
              <a:t>dør</a:t>
            </a:r>
            <a:r>
              <a:rPr lang="en-US" sz="2000" dirty="0"/>
              <a:t> HWC</a:t>
            </a:r>
          </a:p>
        </p:txBody>
      </p:sp>
      <p:pic>
        <p:nvPicPr>
          <p:cNvPr id="6" name="Bilde 5">
            <a:extLst>
              <a:ext uri="{FF2B5EF4-FFF2-40B4-BE49-F238E27FC236}">
                <a16:creationId xmlns:a16="http://schemas.microsoft.com/office/drawing/2014/main" id="{DF846B35-506B-9B7C-3E90-05877A509F84}"/>
              </a:ext>
            </a:extLst>
          </p:cNvPr>
          <p:cNvPicPr>
            <a:picLocks noChangeAspect="1"/>
          </p:cNvPicPr>
          <p:nvPr/>
        </p:nvPicPr>
        <p:blipFill>
          <a:blip r:embed="rId2"/>
          <a:stretch>
            <a:fillRect/>
          </a:stretch>
        </p:blipFill>
        <p:spPr>
          <a:xfrm>
            <a:off x="1184948" y="2188396"/>
            <a:ext cx="4749508" cy="4060004"/>
          </a:xfrm>
          <a:prstGeom prst="rect">
            <a:avLst/>
          </a:prstGeom>
        </p:spPr>
      </p:pic>
      <p:pic>
        <p:nvPicPr>
          <p:cNvPr id="10" name="Bilde 9">
            <a:extLst>
              <a:ext uri="{FF2B5EF4-FFF2-40B4-BE49-F238E27FC236}">
                <a16:creationId xmlns:a16="http://schemas.microsoft.com/office/drawing/2014/main" id="{12918E13-FC84-D5B7-7083-EB48FF6FA611}"/>
              </a:ext>
            </a:extLst>
          </p:cNvPr>
          <p:cNvPicPr>
            <a:picLocks noChangeAspect="1"/>
          </p:cNvPicPr>
          <p:nvPr/>
        </p:nvPicPr>
        <p:blipFill>
          <a:blip r:embed="rId3"/>
          <a:stretch>
            <a:fillRect/>
          </a:stretch>
        </p:blipFill>
        <p:spPr>
          <a:xfrm>
            <a:off x="6208776" y="2281426"/>
            <a:ext cx="5614416" cy="1936972"/>
          </a:xfrm>
          <a:prstGeom prst="rect">
            <a:avLst/>
          </a:prstGeom>
        </p:spPr>
      </p:pic>
      <p:pic>
        <p:nvPicPr>
          <p:cNvPr id="7" name="Bilde 6">
            <a:extLst>
              <a:ext uri="{FF2B5EF4-FFF2-40B4-BE49-F238E27FC236}">
                <a16:creationId xmlns:a16="http://schemas.microsoft.com/office/drawing/2014/main" id="{8A54E402-032F-F5DF-4474-16BE36A38278}"/>
              </a:ext>
            </a:extLst>
          </p:cNvPr>
          <p:cNvPicPr>
            <a:picLocks noChangeAspect="1"/>
          </p:cNvPicPr>
          <p:nvPr/>
        </p:nvPicPr>
        <p:blipFill>
          <a:blip r:embed="rId4"/>
          <a:stretch>
            <a:fillRect/>
          </a:stretch>
        </p:blipFill>
        <p:spPr>
          <a:xfrm>
            <a:off x="10674849" y="5554015"/>
            <a:ext cx="1148343" cy="1050027"/>
          </a:xfrm>
          <a:prstGeom prst="rect">
            <a:avLst/>
          </a:prstGeom>
        </p:spPr>
      </p:pic>
      <p:pic>
        <p:nvPicPr>
          <p:cNvPr id="12" name="Bilde 11">
            <a:extLst>
              <a:ext uri="{FF2B5EF4-FFF2-40B4-BE49-F238E27FC236}">
                <a16:creationId xmlns:a16="http://schemas.microsoft.com/office/drawing/2014/main" id="{5AA158CB-366D-9255-4E62-B544662619F4}"/>
              </a:ext>
            </a:extLst>
          </p:cNvPr>
          <p:cNvPicPr>
            <a:picLocks noChangeAspect="1"/>
          </p:cNvPicPr>
          <p:nvPr/>
        </p:nvPicPr>
        <p:blipFill>
          <a:blip r:embed="rId5"/>
          <a:stretch>
            <a:fillRect/>
          </a:stretch>
        </p:blipFill>
        <p:spPr>
          <a:xfrm>
            <a:off x="6358582" y="4107241"/>
            <a:ext cx="4398461" cy="2141160"/>
          </a:xfrm>
          <a:prstGeom prst="rect">
            <a:avLst/>
          </a:prstGeom>
        </p:spPr>
      </p:pic>
    </p:spTree>
    <p:extLst>
      <p:ext uri="{BB962C8B-B14F-4D97-AF65-F5344CB8AC3E}">
        <p14:creationId xmlns:p14="http://schemas.microsoft.com/office/powerpoint/2010/main" val="279052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D768B77-8742-43A0-AF16-6AC4D378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48B13CA8-CBEA-4805-955D-CEBE32236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4112915"/>
          </a:xfrm>
          <a:prstGeom prst="rect">
            <a:avLst/>
          </a:prstGeom>
          <a:ln>
            <a:noFill/>
          </a:ln>
          <a:effectLst>
            <a:outerShdw blurRad="596900" dist="381000" dir="8820000" sx="90000" sy="90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9143A10-BB23-F5E1-D4D7-5F53CAC2DAA4}"/>
              </a:ext>
            </a:extLst>
          </p:cNvPr>
          <p:cNvSpPr>
            <a:spLocks noGrp="1"/>
          </p:cNvSpPr>
          <p:nvPr>
            <p:ph type="title"/>
          </p:nvPr>
        </p:nvSpPr>
        <p:spPr>
          <a:xfrm>
            <a:off x="765612" y="777240"/>
            <a:ext cx="5327455" cy="2675309"/>
          </a:xfrm>
        </p:spPr>
        <p:txBody>
          <a:bodyPr vert="horz" lIns="91440" tIns="45720" rIns="91440" bIns="45720" rtlCol="0" anchor="t">
            <a:normAutofit fontScale="90000"/>
          </a:bodyPr>
          <a:lstStyle/>
          <a:p>
            <a:br>
              <a:rPr lang="en-US" sz="1200" b="1" kern="1200" dirty="0">
                <a:solidFill>
                  <a:schemeClr val="tx1"/>
                </a:solidFill>
                <a:latin typeface="+mj-lt"/>
                <a:ea typeface="+mj-ea"/>
                <a:cs typeface="+mj-cs"/>
              </a:rPr>
            </a:br>
            <a:br>
              <a:rPr lang="en-US" sz="1200" b="1" kern="1200" dirty="0">
                <a:solidFill>
                  <a:schemeClr val="tx1"/>
                </a:solidFill>
                <a:latin typeface="+mj-lt"/>
                <a:ea typeface="+mj-ea"/>
                <a:cs typeface="+mj-cs"/>
              </a:rPr>
            </a:br>
            <a:br>
              <a:rPr lang="en-US" sz="1200" b="1" kern="1200" dirty="0">
                <a:solidFill>
                  <a:schemeClr val="tx1"/>
                </a:solidFill>
                <a:latin typeface="+mj-lt"/>
                <a:ea typeface="+mj-ea"/>
                <a:cs typeface="+mj-cs"/>
              </a:rPr>
            </a:br>
            <a:r>
              <a:rPr lang="en-US" sz="1800" b="1" kern="1200" dirty="0">
                <a:solidFill>
                  <a:schemeClr val="tx1"/>
                </a:solidFill>
                <a:latin typeface="+mj-lt"/>
                <a:ea typeface="+mj-ea"/>
                <a:cs typeface="+mj-cs"/>
              </a:rPr>
              <a:t>STRANDA BRYGGE</a:t>
            </a:r>
            <a:br>
              <a:rPr lang="en-US" sz="1800" b="1" kern="1200" dirty="0">
                <a:solidFill>
                  <a:schemeClr val="tx1"/>
                </a:solidFill>
                <a:latin typeface="+mj-lt"/>
                <a:ea typeface="+mj-ea"/>
                <a:cs typeface="+mj-cs"/>
              </a:rPr>
            </a:br>
            <a:br>
              <a:rPr lang="en-US" sz="1800" kern="1200" dirty="0">
                <a:solidFill>
                  <a:schemeClr val="tx1"/>
                </a:solidFill>
                <a:latin typeface="+mj-lt"/>
                <a:ea typeface="+mj-ea"/>
                <a:cs typeface="+mj-cs"/>
              </a:rPr>
            </a:br>
            <a:r>
              <a:rPr lang="en-US" sz="1800" kern="1200" dirty="0">
                <a:solidFill>
                  <a:schemeClr val="tx1"/>
                </a:solidFill>
                <a:latin typeface="+mj-lt"/>
                <a:ea typeface="+mj-ea"/>
                <a:cs typeface="+mj-cs"/>
              </a:rPr>
              <a:t>Ny </a:t>
            </a:r>
            <a:r>
              <a:rPr lang="en-US" sz="1800" kern="1200" dirty="0" err="1">
                <a:solidFill>
                  <a:schemeClr val="tx1"/>
                </a:solidFill>
                <a:latin typeface="+mj-lt"/>
                <a:ea typeface="+mj-ea"/>
                <a:cs typeface="+mj-cs"/>
              </a:rPr>
              <a:t>kaiinfrastruktur</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tilpassa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større</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fartøy</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ladestraum</a:t>
            </a:r>
            <a:r>
              <a:rPr lang="en-US" sz="1800" kern="1200" dirty="0">
                <a:solidFill>
                  <a:schemeClr val="tx1"/>
                </a:solidFill>
                <a:latin typeface="+mj-lt"/>
                <a:ea typeface="+mj-ea"/>
                <a:cs typeface="+mj-cs"/>
              </a:rPr>
              <a:t> og </a:t>
            </a:r>
            <a:r>
              <a:rPr lang="en-US" sz="1800" kern="1200" dirty="0" err="1">
                <a:solidFill>
                  <a:schemeClr val="tx1"/>
                </a:solidFill>
                <a:latin typeface="+mj-lt"/>
                <a:ea typeface="+mj-ea"/>
                <a:cs typeface="+mj-cs"/>
              </a:rPr>
              <a:t>landstraum</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kabler</a:t>
            </a:r>
            <a:r>
              <a:rPr lang="en-US" sz="1800" kern="1200" dirty="0">
                <a:solidFill>
                  <a:schemeClr val="tx1"/>
                </a:solidFill>
                <a:latin typeface="+mj-lt"/>
                <a:ea typeface="+mj-ea"/>
                <a:cs typeface="+mj-cs"/>
              </a:rPr>
              <a:t> og </a:t>
            </a:r>
            <a:r>
              <a:rPr lang="en-US" sz="1800" kern="1200" dirty="0" err="1">
                <a:solidFill>
                  <a:schemeClr val="tx1"/>
                </a:solidFill>
                <a:latin typeface="+mj-lt"/>
                <a:ea typeface="+mj-ea"/>
                <a:cs typeface="+mj-cs"/>
              </a:rPr>
              <a:t>rør</a:t>
            </a:r>
            <a:r>
              <a:rPr lang="en-US" sz="1800" kern="1200" dirty="0">
                <a:solidFill>
                  <a:schemeClr val="tx1"/>
                </a:solidFill>
                <a:latin typeface="+mj-lt"/>
                <a:ea typeface="+mj-ea"/>
                <a:cs typeface="+mj-cs"/>
              </a:rPr>
              <a:t>.</a:t>
            </a: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Kjellarkai</a:t>
            </a:r>
            <a:r>
              <a:rPr lang="en-US" sz="1800" kern="1200" dirty="0">
                <a:solidFill>
                  <a:schemeClr val="tx1"/>
                </a:solidFill>
                <a:latin typeface="+mj-lt"/>
                <a:ea typeface="+mj-ea"/>
                <a:cs typeface="+mj-cs"/>
              </a:rPr>
              <a:t> er 50 m lang og 5.5 m brei.</a:t>
            </a: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Brygga</a:t>
            </a:r>
            <a:r>
              <a:rPr lang="en-US" sz="1800" kern="1200" dirty="0">
                <a:solidFill>
                  <a:schemeClr val="tx1"/>
                </a:solidFill>
                <a:latin typeface="+mj-lt"/>
                <a:ea typeface="+mj-ea"/>
                <a:cs typeface="+mj-cs"/>
              </a:rPr>
              <a:t> er solid og tung ei god </a:t>
            </a:r>
            <a:r>
              <a:rPr lang="en-US" sz="1800" kern="1200" dirty="0" err="1">
                <a:solidFill>
                  <a:schemeClr val="tx1"/>
                </a:solidFill>
                <a:latin typeface="+mj-lt"/>
                <a:ea typeface="+mj-ea"/>
                <a:cs typeface="+mj-cs"/>
              </a:rPr>
              <a:t>løysning</a:t>
            </a:r>
            <a:r>
              <a:rPr lang="en-US" sz="1800" kern="1200" dirty="0">
                <a:solidFill>
                  <a:schemeClr val="tx1"/>
                </a:solidFill>
                <a:latin typeface="+mj-lt"/>
                <a:ea typeface="+mj-ea"/>
                <a:cs typeface="+mj-cs"/>
              </a:rPr>
              <a:t> for Stranda.</a:t>
            </a:r>
            <a:br>
              <a:rPr lang="en-US" sz="1800" kern="1200" dirty="0">
                <a:solidFill>
                  <a:schemeClr val="tx1"/>
                </a:solidFill>
                <a:latin typeface="+mj-lt"/>
                <a:ea typeface="+mj-ea"/>
                <a:cs typeface="+mj-cs"/>
              </a:rPr>
            </a:br>
            <a:r>
              <a:rPr lang="en-US" sz="1800" kern="1200" dirty="0" err="1">
                <a:solidFill>
                  <a:schemeClr val="tx1"/>
                </a:solidFill>
                <a:latin typeface="+mj-lt"/>
                <a:ea typeface="+mj-ea"/>
                <a:cs typeface="+mj-cs"/>
              </a:rPr>
              <a:t>Dybdeforholda</a:t>
            </a:r>
            <a:r>
              <a:rPr lang="en-US" sz="1800" kern="1200" dirty="0">
                <a:solidFill>
                  <a:schemeClr val="tx1"/>
                </a:solidFill>
                <a:latin typeface="+mj-lt"/>
                <a:ea typeface="+mj-ea"/>
                <a:cs typeface="+mj-cs"/>
              </a:rPr>
              <a:t> </a:t>
            </a:r>
            <a:r>
              <a:rPr lang="en-US" sz="1800" kern="1200" dirty="0" err="1">
                <a:solidFill>
                  <a:schemeClr val="tx1"/>
                </a:solidFill>
                <a:latin typeface="+mj-lt"/>
                <a:ea typeface="+mj-ea"/>
                <a:cs typeface="+mj-cs"/>
              </a:rPr>
              <a:t>på</a:t>
            </a:r>
            <a:r>
              <a:rPr lang="en-US" sz="1800" kern="1200" dirty="0">
                <a:solidFill>
                  <a:schemeClr val="tx1"/>
                </a:solidFill>
                <a:latin typeface="+mj-lt"/>
                <a:ea typeface="+mj-ea"/>
                <a:cs typeface="+mj-cs"/>
              </a:rPr>
              <a:t> Stranda er </a:t>
            </a:r>
            <a:r>
              <a:rPr lang="en-US" sz="1800" kern="1200" dirty="0" err="1">
                <a:solidFill>
                  <a:schemeClr val="tx1"/>
                </a:solidFill>
                <a:latin typeface="+mj-lt"/>
                <a:ea typeface="+mj-ea"/>
                <a:cs typeface="+mj-cs"/>
              </a:rPr>
              <a:t>utfordrande</a:t>
            </a:r>
            <a:r>
              <a:rPr lang="en-US" sz="1800" kern="1200" dirty="0">
                <a:solidFill>
                  <a:schemeClr val="tx1"/>
                </a:solidFill>
                <a:latin typeface="+mj-lt"/>
                <a:ea typeface="+mj-ea"/>
                <a:cs typeface="+mj-cs"/>
              </a:rPr>
              <a:t> men er </a:t>
            </a:r>
            <a:r>
              <a:rPr lang="en-US" sz="1800" kern="1200" dirty="0" err="1">
                <a:solidFill>
                  <a:schemeClr val="tx1"/>
                </a:solidFill>
                <a:latin typeface="+mj-lt"/>
                <a:ea typeface="+mj-ea"/>
                <a:cs typeface="+mj-cs"/>
              </a:rPr>
              <a:t>løyst</a:t>
            </a:r>
            <a:r>
              <a:rPr lang="en-US" sz="1800" kern="1200" dirty="0">
                <a:solidFill>
                  <a:schemeClr val="tx1"/>
                </a:solidFill>
                <a:latin typeface="+mj-lt"/>
                <a:ea typeface="+mj-ea"/>
                <a:cs typeface="+mj-cs"/>
              </a:rPr>
              <a:t> </a:t>
            </a:r>
            <a:br>
              <a:rPr lang="en-US" sz="1800" kern="1200" dirty="0">
                <a:solidFill>
                  <a:schemeClr val="tx1"/>
                </a:solidFill>
                <a:latin typeface="+mj-lt"/>
                <a:ea typeface="+mj-ea"/>
                <a:cs typeface="+mj-cs"/>
              </a:rPr>
            </a:br>
            <a:br>
              <a:rPr lang="en-US" sz="1800" kern="1200" dirty="0">
                <a:solidFill>
                  <a:schemeClr val="tx1"/>
                </a:solidFill>
                <a:latin typeface="+mj-lt"/>
                <a:ea typeface="+mj-ea"/>
                <a:cs typeface="+mj-cs"/>
              </a:rPr>
            </a:br>
            <a:br>
              <a:rPr lang="en-US" sz="1200" kern="1200" dirty="0">
                <a:solidFill>
                  <a:schemeClr val="tx1"/>
                </a:solidFill>
                <a:latin typeface="+mj-lt"/>
                <a:ea typeface="+mj-ea"/>
                <a:cs typeface="+mj-cs"/>
              </a:rPr>
            </a:br>
            <a:endParaRPr lang="en-US" sz="1200" kern="1200" dirty="0">
              <a:solidFill>
                <a:schemeClr val="tx1"/>
              </a:solidFill>
              <a:latin typeface="+mj-lt"/>
              <a:ea typeface="+mj-ea"/>
              <a:cs typeface="+mj-cs"/>
            </a:endParaRPr>
          </a:p>
        </p:txBody>
      </p:sp>
      <p:pic>
        <p:nvPicPr>
          <p:cNvPr id="8" name="Bilde 7">
            <a:extLst>
              <a:ext uri="{FF2B5EF4-FFF2-40B4-BE49-F238E27FC236}">
                <a16:creationId xmlns:a16="http://schemas.microsoft.com/office/drawing/2014/main" id="{85A0394C-A43F-875D-56E4-C4CBB11916A1}"/>
              </a:ext>
            </a:extLst>
          </p:cNvPr>
          <p:cNvPicPr>
            <a:picLocks noChangeAspect="1"/>
          </p:cNvPicPr>
          <p:nvPr/>
        </p:nvPicPr>
        <p:blipFill>
          <a:blip r:embed="rId2"/>
          <a:srcRect b="7110"/>
          <a:stretch/>
        </p:blipFill>
        <p:spPr>
          <a:xfrm>
            <a:off x="6769594" y="4112928"/>
            <a:ext cx="5422402" cy="2745083"/>
          </a:xfrm>
          <a:prstGeom prst="rect">
            <a:avLst/>
          </a:prstGeom>
        </p:spPr>
      </p:pic>
      <p:pic>
        <p:nvPicPr>
          <p:cNvPr id="3" name="Bilde 2">
            <a:extLst>
              <a:ext uri="{FF2B5EF4-FFF2-40B4-BE49-F238E27FC236}">
                <a16:creationId xmlns:a16="http://schemas.microsoft.com/office/drawing/2014/main" id="{AAA7EFB0-81E4-3143-A900-4FCE97051677}"/>
              </a:ext>
            </a:extLst>
          </p:cNvPr>
          <p:cNvPicPr>
            <a:picLocks noChangeAspect="1"/>
          </p:cNvPicPr>
          <p:nvPr/>
        </p:nvPicPr>
        <p:blipFill>
          <a:blip r:embed="rId3"/>
          <a:srcRect r="9693" b="2"/>
          <a:stretch/>
        </p:blipFill>
        <p:spPr>
          <a:xfrm>
            <a:off x="6769605" y="-11"/>
            <a:ext cx="5422401" cy="4112918"/>
          </a:xfrm>
          <a:prstGeom prst="rect">
            <a:avLst/>
          </a:prstGeom>
          <a:effectLst>
            <a:outerShdw blurRad="254000" dist="190500" dir="5580000" sx="90000" sy="90000" algn="ctr" rotWithShape="0">
              <a:srgbClr val="000000">
                <a:alpha val="25000"/>
              </a:srgbClr>
            </a:outerShdw>
          </a:effectLst>
        </p:spPr>
      </p:pic>
      <p:pic>
        <p:nvPicPr>
          <p:cNvPr id="7" name="Bilde 6">
            <a:extLst>
              <a:ext uri="{FF2B5EF4-FFF2-40B4-BE49-F238E27FC236}">
                <a16:creationId xmlns:a16="http://schemas.microsoft.com/office/drawing/2014/main" id="{8A54E402-032F-F5DF-4474-16BE36A38278}"/>
              </a:ext>
            </a:extLst>
          </p:cNvPr>
          <p:cNvPicPr>
            <a:picLocks noChangeAspect="1"/>
          </p:cNvPicPr>
          <p:nvPr/>
        </p:nvPicPr>
        <p:blipFill>
          <a:blip r:embed="rId4"/>
          <a:stretch>
            <a:fillRect/>
          </a:stretch>
        </p:blipFill>
        <p:spPr>
          <a:xfrm>
            <a:off x="595901" y="5555746"/>
            <a:ext cx="965771" cy="1050027"/>
          </a:xfrm>
          <a:prstGeom prst="rect">
            <a:avLst/>
          </a:prstGeom>
        </p:spPr>
      </p:pic>
    </p:spTree>
    <p:extLst>
      <p:ext uri="{BB962C8B-B14F-4D97-AF65-F5344CB8AC3E}">
        <p14:creationId xmlns:p14="http://schemas.microsoft.com/office/powerpoint/2010/main" val="1938374841"/>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199</Words>
  <Application>Microsoft Office PowerPoint</Application>
  <PresentationFormat>Widescreen</PresentationFormat>
  <Paragraphs>5</Paragraphs>
  <Slides>5</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vt:i4>
      </vt:variant>
    </vt:vector>
  </HeadingPairs>
  <TitlesOfParts>
    <vt:vector size="9" baseType="lpstr">
      <vt:lpstr>Arial</vt:lpstr>
      <vt:lpstr>Calibri</vt:lpstr>
      <vt:lpstr>Calibri Light</vt:lpstr>
      <vt:lpstr>1_Office-tema</vt:lpstr>
      <vt:lpstr>Stranda hamnevesen KF investerer i ny kai- og ladeinfrastruktur for å løyse krava til nullutslepp i Geirangerfjorden. Eit Fjordnettverk støttar transport, kommunikasjon og miljøkrav i verdsarvfjorden.</vt:lpstr>
      <vt:lpstr>GEIRANGER BRYGGE  Tilpassa til ladearm og satelitter, kabler og rør.  Betong ligg trygt i sjø og sikrar stabilitet. Trygg og praktisk løysning for passasjerar og brukarar Kjellarbrygge med muligheter som dusj, toalett, teknisk rom og lager</vt:lpstr>
      <vt:lpstr>GEIRANGER BRYGGE </vt:lpstr>
      <vt:lpstr>HELLESYLT BRYGGE Framtidsretta kjellarkai festa til Hellesylt kai. Er 50 m lang og 5,5 m brei. Tilpassa større fartøy, ladestraum og landstraum. Betong ligg trygt og sikrar stabilitet. Landgang 18 m.    Sum uten innredning, men med isolert skrog  og trapp ned for seinere innredning, samt trappehus med uinnreda, ikkje isolert og uten dør HWC</vt:lpstr>
      <vt:lpstr>   STRANDA BRYGGE  Ny kaiinfrastruktur tilpassa større fartøy, ladestraum og landstraum, kabler og rør. Kjellarkai er 50 m lang og 5.5 m brei. Brygga er solid og tung ei god løysning for Stranda. Dybdeforholda på Stranda er utfordrande men er løyst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Marte Merok</dc:creator>
  <cp:lastModifiedBy>Jan Glendrange</cp:lastModifiedBy>
  <cp:revision>4</cp:revision>
  <dcterms:created xsi:type="dcterms:W3CDTF">2025-04-03T07:45:42Z</dcterms:created>
  <dcterms:modified xsi:type="dcterms:W3CDTF">2025-04-06T19:38:41Z</dcterms:modified>
</cp:coreProperties>
</file>