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1.xml" ContentType="application/vnd.openxmlformats-officedocument.themeOverr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302" r:id="rId7"/>
    <p:sldId id="351" r:id="rId8"/>
    <p:sldId id="366" r:id="rId9"/>
    <p:sldId id="352" r:id="rId10"/>
    <p:sldId id="367" r:id="rId11"/>
    <p:sldId id="353" r:id="rId12"/>
    <p:sldId id="368" r:id="rId13"/>
    <p:sldId id="354" r:id="rId14"/>
    <p:sldId id="369" r:id="rId15"/>
    <p:sldId id="355" r:id="rId16"/>
    <p:sldId id="370" r:id="rId17"/>
    <p:sldId id="356" r:id="rId18"/>
    <p:sldId id="364" r:id="rId19"/>
    <p:sldId id="365" r:id="rId20"/>
    <p:sldId id="303" r:id="rId21"/>
    <p:sldId id="348" r:id="rId22"/>
  </p:sldIdLst>
  <p:sldSz cx="12192000" cy="6858000"/>
  <p:notesSz cx="6786563" cy="99187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B2834F-29C4-4EBC-99BA-5ADFAEC8B373}" name="Marius A Flaget" initials="MAF" userId="eea6d18fc2228676" providerId="Windows Live"/>
  <p188:author id="{81E12560-EC45-EA26-B7F5-E6486D731564}" name="Øystein Moen" initials="ØM" userId="S::om@panor.no::89e311cf-7806-4df9-9c05-2d9c9c8468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D9D9D9"/>
    <a:srgbClr val="FFB9B9"/>
    <a:srgbClr val="FFFF99"/>
    <a:srgbClr val="92D050"/>
    <a:srgbClr val="A6A6A6"/>
    <a:srgbClr val="C0504D"/>
    <a:srgbClr val="D38381"/>
    <a:srgbClr val="0098C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Kjønn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100 eller færre</c:v>
                </c:pt>
                <c:pt idx="1">
                  <c:v>101-250</c:v>
                </c:pt>
                <c:pt idx="2">
                  <c:v>251-400</c:v>
                </c:pt>
                <c:pt idx="3">
                  <c:v>401 eller flere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0.33564814814814803</c:v>
                </c:pt>
                <c:pt idx="1">
                  <c:v>0.29398148148148101</c:v>
                </c:pt>
                <c:pt idx="2">
                  <c:v>0.203703703703704</c:v>
                </c:pt>
                <c:pt idx="3">
                  <c:v>0.16666666666666699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0-42C9-8038-08480AE2BA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Kjønn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5 I svært stor grad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I svært liten grad</c:v>
                </c:pt>
                <c:pt idx="5">
                  <c:v>Usikker</c:v>
                </c:pt>
              </c:strCache>
            </c:strRef>
          </c:cat>
          <c:val>
            <c:numRef>
              <c:f>'Ark1'!$B$2:$B$7</c:f>
              <c:numCache>
                <c:formatCode>0%</c:formatCode>
                <c:ptCount val="6"/>
                <c:pt idx="0">
                  <c:v>0.16621983914209099</c:v>
                </c:pt>
                <c:pt idx="1">
                  <c:v>0.31367292225201099</c:v>
                </c:pt>
                <c:pt idx="2">
                  <c:v>0.29222520107238603</c:v>
                </c:pt>
                <c:pt idx="3">
                  <c:v>0.142091152815013</c:v>
                </c:pt>
                <c:pt idx="4">
                  <c:v>8.0428954423592491E-2</c:v>
                </c:pt>
                <c:pt idx="5">
                  <c:v>5.3619302949061698E-3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0-42C9-8038-08480AE2BA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Kjønn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Barneskole</c:v>
                </c:pt>
                <c:pt idx="1">
                  <c:v>Barne og ungdommskole</c:v>
                </c:pt>
                <c:pt idx="2">
                  <c:v>Ungdomsskole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0.394736842105263</c:v>
                </c:pt>
                <c:pt idx="1">
                  <c:v>0.55371900826446296</c:v>
                </c:pt>
                <c:pt idx="2">
                  <c:v>0.58208955223880599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0-42C9-8038-08480AE2BA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r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Kjønn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'Ark1'!$A$2:$A$8</c:f>
              <c:strCache>
                <c:ptCount val="7"/>
                <c:pt idx="0">
                  <c:v>Har ikke bygningskapasitet</c:v>
                </c:pt>
                <c:pt idx="1">
                  <c:v>Ikke prioritert av skoleeier</c:v>
                </c:pt>
                <c:pt idx="2">
                  <c:v>Mangel på økonomiske ressurser</c:v>
                </c:pt>
                <c:pt idx="3">
                  <c:v>Mangel på lærerressurser</c:v>
                </c:pt>
                <c:pt idx="4">
                  <c:v>Ikke prioritert av skoleledelse</c:v>
                </c:pt>
                <c:pt idx="5">
                  <c:v>Annet:</c:v>
                </c:pt>
                <c:pt idx="6">
                  <c:v>Vet ikke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0.68292682926829296</c:v>
                </c:pt>
                <c:pt idx="1">
                  <c:v>0.26829268292682901</c:v>
                </c:pt>
                <c:pt idx="2">
                  <c:v>0.24390243902438999</c:v>
                </c:pt>
                <c:pt idx="3">
                  <c:v>4.8780487804878002E-2</c:v>
                </c:pt>
                <c:pt idx="4">
                  <c:v>4.8780487804878002E-2</c:v>
                </c:pt>
                <c:pt idx="5">
                  <c:v>0.17073170731707299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0-42C9-8038-08480AE2BA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'Ark1'!$A$2:$A$12</c:f>
              <c:strCache>
                <c:ptCount val="11"/>
                <c:pt idx="0">
                  <c:v>Økonomi</c:v>
                </c:pt>
                <c:pt idx="1">
                  <c:v>Lærerressurser</c:v>
                </c:pt>
                <c:pt idx="2">
                  <c:v>Fungerende utstyr</c:v>
                </c:pt>
                <c:pt idx="3">
                  <c:v>Slitt eller ødelagt utstyr</c:v>
                </c:pt>
                <c:pt idx="4">
                  <c:v>Tilgang på trevirke</c:v>
                </c:pt>
                <c:pt idx="5">
                  <c:v>Rommets egnethet</c:v>
                </c:pt>
                <c:pt idx="6">
                  <c:v>Tid</c:v>
                </c:pt>
                <c:pt idx="7">
                  <c:v>Salen er ikke tilstrekkelig vedlikeholdt</c:v>
                </c:pt>
                <c:pt idx="8">
                  <c:v>Er ikke er i lærerplanen</c:v>
                </c:pt>
                <c:pt idx="9">
                  <c:v>Annet:</c:v>
                </c:pt>
                <c:pt idx="10">
                  <c:v>Vet ikke</c:v>
                </c:pt>
              </c:strCache>
            </c:strRef>
          </c:cat>
          <c:val>
            <c:numRef>
              <c:f>'Ark1'!$B$2:$B$12</c:f>
              <c:numCache>
                <c:formatCode>0%</c:formatCode>
                <c:ptCount val="11"/>
                <c:pt idx="0">
                  <c:v>0.64550264550264502</c:v>
                </c:pt>
                <c:pt idx="1">
                  <c:v>0.56084656084656104</c:v>
                </c:pt>
                <c:pt idx="2">
                  <c:v>0.40211640211640204</c:v>
                </c:pt>
                <c:pt idx="3">
                  <c:v>0.37566137566137597</c:v>
                </c:pt>
                <c:pt idx="4">
                  <c:v>0.28042328042327996</c:v>
                </c:pt>
                <c:pt idx="5">
                  <c:v>0.227513227513228</c:v>
                </c:pt>
                <c:pt idx="6">
                  <c:v>0.22222222222222199</c:v>
                </c:pt>
                <c:pt idx="7">
                  <c:v>0.21164021164021199</c:v>
                </c:pt>
                <c:pt idx="8">
                  <c:v>9.5238095238095205E-2</c:v>
                </c:pt>
                <c:pt idx="9">
                  <c:v>0.14285714285714302</c:v>
                </c:pt>
                <c:pt idx="10">
                  <c:v>1.58730158730159E-2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8-4BC8-9F96-0975A2CEC3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91407640614352"/>
          <c:y val="6.4282836381453337E-2"/>
          <c:w val="0.61934653935746553"/>
          <c:h val="0.80566033151721661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Kjønn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3B-4446-A3F1-31D5B63A80DE}"/>
              </c:ext>
            </c:extLst>
          </c:dPt>
          <c:dPt>
            <c:idx val="1"/>
            <c:bubble3D val="0"/>
            <c:spPr>
              <a:solidFill>
                <a:srgbClr val="EE3A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3B-4446-A3F1-31D5B63A80DE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3B-4446-A3F1-31D5B63A80DE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Usikker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0.48780487804877998</c:v>
                </c:pt>
                <c:pt idx="1">
                  <c:v>0.10487804878048801</c:v>
                </c:pt>
                <c:pt idx="2">
                  <c:v>0.40731707317073201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3B-4446-A3F1-31D5B63A8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91407640614352"/>
          <c:y val="6.4282836381453337E-2"/>
          <c:w val="0.61934653935746553"/>
          <c:h val="0.80566033151721661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Kjønn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13-4F46-870B-5FA7F1A6E185}"/>
              </c:ext>
            </c:extLst>
          </c:dPt>
          <c:dPt>
            <c:idx val="1"/>
            <c:bubble3D val="0"/>
            <c:spPr>
              <a:solidFill>
                <a:srgbClr val="EE3A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13-4F46-870B-5FA7F1A6E185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13-4F46-870B-5FA7F1A6E185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0.86585365853658502</c:v>
                </c:pt>
                <c:pt idx="1">
                  <c:v>2.6829268292682902E-2</c:v>
                </c:pt>
                <c:pt idx="2">
                  <c:v>0.107317073170732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13-4F46-870B-5FA7F1A6E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91407640614352"/>
          <c:y val="6.4282836381453337E-2"/>
          <c:w val="0.61934653935746553"/>
          <c:h val="0.80566033151721661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Kjønn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3B-4446-A3F1-31D5B63A80DE}"/>
              </c:ext>
            </c:extLst>
          </c:dPt>
          <c:dPt>
            <c:idx val="1"/>
            <c:bubble3D val="0"/>
            <c:spPr>
              <a:solidFill>
                <a:srgbClr val="EE3A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3B-4446-A3F1-31D5B63A80DE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3B-4446-A3F1-31D5B63A80DE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0.89663461538461509</c:v>
                </c:pt>
                <c:pt idx="1">
                  <c:v>9.6153846153846194E-3</c:v>
                </c:pt>
                <c:pt idx="2">
                  <c:v>9.375E-2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3B-4446-A3F1-31D5B63A8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Kjønn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Elever</c:v>
                </c:pt>
                <c:pt idx="1">
                  <c:v>Foreldre</c:v>
                </c:pt>
                <c:pt idx="2">
                  <c:v>FAU</c:v>
                </c:pt>
                <c:pt idx="3">
                  <c:v>Andre</c:v>
                </c:pt>
                <c:pt idx="4">
                  <c:v>Sløyd har ikke blitt etterspurt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0.63725490196078394</c:v>
                </c:pt>
                <c:pt idx="1">
                  <c:v>0.22303921568627502</c:v>
                </c:pt>
                <c:pt idx="2">
                  <c:v>7.3529411764705899E-2</c:v>
                </c:pt>
                <c:pt idx="3">
                  <c:v>0.10294117647058799</c:v>
                </c:pt>
                <c:pt idx="4">
                  <c:v>0.31862745098039197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0-42C9-8038-08480AE2BA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173665791776028"/>
          <c:y val="7.4775617469544114E-2"/>
          <c:w val="0.72622174832312614"/>
          <c:h val="0.8480597570502842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Usikker</c:v>
                </c:pt>
              </c:strCache>
            </c:strRef>
          </c:tx>
          <c:spPr>
            <a:solidFill>
              <a:srgbClr val="D9D9D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'Ark1'!$A$12:$A$16</c:f>
              <c:strCache>
                <c:ptCount val="5"/>
                <c:pt idx="0">
                  <c:v>Det er viktig at elevene får en blanding av praktiske og teoretiske fag</c:v>
                </c:pt>
                <c:pt idx="1">
                  <c:v>Kunnskap om praktiske fag er viktig for elevene</c:v>
                </c:pt>
                <c:pt idx="2">
                  <c:v>Praktiske fag burde få en større rolle i lærerplanen</c:v>
                </c:pt>
                <c:pt idx="3">
                  <c:v>Sløyd er et viktig fag</c:v>
                </c:pt>
                <c:pt idx="4">
                  <c:v>Det er viktig at grunnskolen motiverer elevene til å velge yrkesfag på videregående skole</c:v>
                </c:pt>
              </c:strCache>
            </c:strRef>
          </c:cat>
          <c:val>
            <c:numRef>
              <c:f>'Ark1'!$B$12:$B$16</c:f>
              <c:numCache>
                <c:formatCode>General</c:formatCode>
                <c:ptCount val="5"/>
                <c:pt idx="2" formatCode="0%">
                  <c:v>9.9009900990098994E-3</c:v>
                </c:pt>
                <c:pt idx="4" formatCode="0%">
                  <c:v>2.9702970297029698E-2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A-4D1A-AAA1-CD09520EE2CF}"/>
            </c:ext>
          </c:extLst>
        </c:ser>
        <c:ser>
          <c:idx val="2"/>
          <c:order val="1"/>
          <c:tx>
            <c:strRef>
              <c:f>'Ark1'!$C$1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rgbClr val="EE3A4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'Ark1'!$A$12:$A$16</c:f>
              <c:strCache>
                <c:ptCount val="5"/>
                <c:pt idx="0">
                  <c:v>Det er viktig at elevene får en blanding av praktiske og teoretiske fag</c:v>
                </c:pt>
                <c:pt idx="1">
                  <c:v>Kunnskap om praktiske fag er viktig for elevene</c:v>
                </c:pt>
                <c:pt idx="2">
                  <c:v>Praktiske fag burde få en større rolle i lærerplanen</c:v>
                </c:pt>
                <c:pt idx="3">
                  <c:v>Sløyd er et viktig fag</c:v>
                </c:pt>
                <c:pt idx="4">
                  <c:v>Det er viktig at grunnskolen motiverer elevene til å velge yrkesfag på videregående skole</c:v>
                </c:pt>
              </c:strCache>
            </c:strRef>
          </c:cat>
          <c:val>
            <c:numRef>
              <c:f>'Ark1'!$C$12:$C$16</c:f>
              <c:numCache>
                <c:formatCode>General</c:formatCode>
                <c:ptCount val="5"/>
                <c:pt idx="2" formatCode="0%">
                  <c:v>9.9009900990098994E-3</c:v>
                </c:pt>
                <c:pt idx="4" formatCode="0%">
                  <c:v>4.9504950495049497E-3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2A-4D1A-AAA1-CD09520EE2CF}"/>
            </c:ext>
          </c:extLst>
        </c:ser>
        <c:ser>
          <c:idx val="0"/>
          <c:order val="2"/>
          <c:tx>
            <c:strRef>
              <c:f>'Ark1'!$D$1</c:f>
              <c:strCache>
                <c:ptCount val="1"/>
                <c:pt idx="0">
                  <c:v>Verken eller</c:v>
                </c:pt>
              </c:strCache>
            </c:strRef>
          </c:tx>
          <c:spPr>
            <a:solidFill>
              <a:srgbClr val="FFB9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'Ark1'!$A$12:$A$16</c:f>
              <c:strCache>
                <c:ptCount val="5"/>
                <c:pt idx="0">
                  <c:v>Det er viktig at elevene får en blanding av praktiske og teoretiske fag</c:v>
                </c:pt>
                <c:pt idx="1">
                  <c:v>Kunnskap om praktiske fag er viktig for elevene</c:v>
                </c:pt>
                <c:pt idx="2">
                  <c:v>Praktiske fag burde få en større rolle i lærerplanen</c:v>
                </c:pt>
                <c:pt idx="3">
                  <c:v>Sløyd er et viktig fag</c:v>
                </c:pt>
                <c:pt idx="4">
                  <c:v>Det er viktig at grunnskolen motiverer elevene til å velge yrkesfag på videregående skole</c:v>
                </c:pt>
              </c:strCache>
            </c:strRef>
          </c:cat>
          <c:val>
            <c:numRef>
              <c:f>'Ark1'!$D$12:$D$16</c:f>
              <c:numCache>
                <c:formatCode>0%</c:formatCode>
                <c:ptCount val="5"/>
                <c:pt idx="0">
                  <c:v>7.4257425742574297E-3</c:v>
                </c:pt>
                <c:pt idx="1">
                  <c:v>1.9801980198019799E-2</c:v>
                </c:pt>
                <c:pt idx="2">
                  <c:v>4.4554455445544601E-2</c:v>
                </c:pt>
                <c:pt idx="3">
                  <c:v>6.9306930693069299E-2</c:v>
                </c:pt>
                <c:pt idx="4">
                  <c:v>8.9108910891089105E-2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2A-4D1A-AAA1-CD09520EE2CF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0E885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'Ark1'!$A$12:$A$16</c:f>
              <c:strCache>
                <c:ptCount val="5"/>
                <c:pt idx="0">
                  <c:v>Det er viktig at elevene får en blanding av praktiske og teoretiske fag</c:v>
                </c:pt>
                <c:pt idx="1">
                  <c:v>Kunnskap om praktiske fag er viktig for elevene</c:v>
                </c:pt>
                <c:pt idx="2">
                  <c:v>Praktiske fag burde få en større rolle i lærerplanen</c:v>
                </c:pt>
                <c:pt idx="3">
                  <c:v>Sløyd er et viktig fag</c:v>
                </c:pt>
                <c:pt idx="4">
                  <c:v>Det er viktig at grunnskolen motiverer elevene til å velge yrkesfag på videregående skole</c:v>
                </c:pt>
              </c:strCache>
            </c:strRef>
          </c:cat>
          <c:val>
            <c:numRef>
              <c:f>'Ark1'!$E$12:$E$16</c:f>
              <c:numCache>
                <c:formatCode>0%</c:formatCode>
                <c:ptCount val="5"/>
                <c:pt idx="0">
                  <c:v>0.98514851485148502</c:v>
                </c:pt>
                <c:pt idx="1">
                  <c:v>0.97277227722772297</c:v>
                </c:pt>
                <c:pt idx="2">
                  <c:v>0.93564356435643603</c:v>
                </c:pt>
                <c:pt idx="3">
                  <c:v>0.92079207920792105</c:v>
                </c:pt>
                <c:pt idx="4">
                  <c:v>0.87623762376237591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2A-4D1A-AAA1-CD09520EE2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-1992668608"/>
        <c:axId val="-1992675136"/>
      </c:barChart>
      <c:catAx>
        <c:axId val="-19926686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92675136"/>
        <c:crosses val="autoZero"/>
        <c:auto val="1"/>
        <c:lblAlgn val="ctr"/>
        <c:lblOffset val="100"/>
        <c:noMultiLvlLbl val="0"/>
      </c:catAx>
      <c:valAx>
        <c:axId val="-19926751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-199266860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"/>
          <c:y val="0"/>
          <c:w val="1"/>
          <c:h val="8.3256773210538745E-2"/>
        </c:manualLayout>
      </c:layout>
      <c:overlay val="0"/>
      <c:spPr>
        <a:solidFill>
          <a:schemeClr val="bg1"/>
        </a:solidFill>
      </c:spPr>
      <c:txPr>
        <a:bodyPr/>
        <a:lstStyle/>
        <a:p>
          <a:pPr algn="ctr"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900">
          <a:latin typeface="+mj-lt"/>
          <a:ea typeface="Calibri"/>
          <a:cs typeface="Calibri"/>
        </a:defRPr>
      </a:pPr>
      <a:endParaRPr lang="nb-NO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91407640614352"/>
          <c:y val="6.4282836381453337E-2"/>
          <c:w val="0.61934653935746553"/>
          <c:h val="0.80566033151721661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Kjønn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3B-4446-A3F1-31D5B63A80DE}"/>
              </c:ext>
            </c:extLst>
          </c:dPt>
          <c:dPt>
            <c:idx val="1"/>
            <c:bubble3D val="0"/>
            <c:spPr>
              <a:solidFill>
                <a:srgbClr val="EE3A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3B-4446-A3F1-31D5B63A80DE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3B-4446-A3F1-31D5B63A80DE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Usikker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0.69059405940594099</c:v>
                </c:pt>
                <c:pt idx="1">
                  <c:v>5.9405940594059396E-2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3B-4446-A3F1-31D5B63A8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Barneskole</c:v>
                </c:pt>
                <c:pt idx="1">
                  <c:v>Barne og ungdommskole</c:v>
                </c:pt>
                <c:pt idx="2">
                  <c:v>Ungdomsskole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0.46004842615012104</c:v>
                </c:pt>
                <c:pt idx="1">
                  <c:v>0.34382566585956398</c:v>
                </c:pt>
                <c:pt idx="2">
                  <c:v>0.19612590799031501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8-4BC8-9F96-0975A2CEC3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Barneskole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Sløyd bør inn i lærerplanen</c:v>
                </c:pt>
              </c:strCache>
            </c:strRef>
          </c:cat>
          <c:val>
            <c:numRef>
              <c:f>'Ark1'!$B$2</c:f>
              <c:numCache>
                <c:formatCode>0%</c:formatCode>
                <c:ptCount val="1"/>
                <c:pt idx="0">
                  <c:v>0.69822485207100593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C-4113-A64E-F31FE0F93C2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Barne og ungdommskole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Sløyd bør inn i lærerplanen</c:v>
                </c:pt>
              </c:strCache>
            </c:strRef>
          </c:cat>
          <c:val>
            <c:numRef>
              <c:f>'Ark1'!$C$2</c:f>
              <c:numCache>
                <c:formatCode>0%</c:formatCode>
                <c:ptCount val="1"/>
                <c:pt idx="0">
                  <c:v>0.74045801526717592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C-4113-A64E-F31FE0F93C2D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Ungdomsskole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Sløyd bør inn i lærerplanen</c:v>
                </c:pt>
              </c:strCache>
            </c:strRef>
          </c:cat>
          <c:val>
            <c:numRef>
              <c:f>'Ark1'!$D$2</c:f>
              <c:numCache>
                <c:formatCode>0%</c:formatCode>
                <c:ptCount val="1"/>
                <c:pt idx="0">
                  <c:v>0.55072463768115898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6C-4113-A64E-F31FE0F93C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'Ark1'!$A$2:$A$12</c:f>
              <c:strCache>
                <c:ptCount val="11"/>
                <c:pt idx="0">
                  <c:v>Vestland</c:v>
                </c:pt>
                <c:pt idx="1">
                  <c:v>Viken</c:v>
                </c:pt>
                <c:pt idx="2">
                  <c:v>Innlandet</c:v>
                </c:pt>
                <c:pt idx="3">
                  <c:v>Trøndelag</c:v>
                </c:pt>
                <c:pt idx="4">
                  <c:v>Troms og Finnmark</c:v>
                </c:pt>
                <c:pt idx="5">
                  <c:v>Agder</c:v>
                </c:pt>
                <c:pt idx="6">
                  <c:v>Oslo</c:v>
                </c:pt>
                <c:pt idx="7">
                  <c:v>Møre og Romsdal</c:v>
                </c:pt>
                <c:pt idx="8">
                  <c:v>Vestfold og Telemark</c:v>
                </c:pt>
                <c:pt idx="9">
                  <c:v>Rogaland</c:v>
                </c:pt>
                <c:pt idx="10">
                  <c:v>Nordland</c:v>
                </c:pt>
              </c:strCache>
            </c:strRef>
          </c:cat>
          <c:val>
            <c:numRef>
              <c:f>'Ark1'!$B$2:$B$12</c:f>
              <c:numCache>
                <c:formatCode>0%</c:formatCode>
                <c:ptCount val="11"/>
                <c:pt idx="0">
                  <c:v>0.145278450363196</c:v>
                </c:pt>
                <c:pt idx="1">
                  <c:v>0.14285714285714302</c:v>
                </c:pt>
                <c:pt idx="2">
                  <c:v>0.11864406779660999</c:v>
                </c:pt>
                <c:pt idx="3">
                  <c:v>8.9588377723970894E-2</c:v>
                </c:pt>
                <c:pt idx="4">
                  <c:v>8.2324455205811095E-2</c:v>
                </c:pt>
                <c:pt idx="5">
                  <c:v>7.7481840193704604E-2</c:v>
                </c:pt>
                <c:pt idx="6">
                  <c:v>7.7481840193704604E-2</c:v>
                </c:pt>
                <c:pt idx="7">
                  <c:v>7.0217917675544805E-2</c:v>
                </c:pt>
                <c:pt idx="8">
                  <c:v>7.0217917675544805E-2</c:v>
                </c:pt>
                <c:pt idx="9">
                  <c:v>6.5375302663438301E-2</c:v>
                </c:pt>
                <c:pt idx="10">
                  <c:v>5.8111380145278398E-2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8-4BC8-9F96-0975A2CEC3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Kjønn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'Ark1'!$B$2:$B$3</c:f>
              <c:numCache>
                <c:formatCode>0%</c:formatCode>
                <c:ptCount val="2"/>
                <c:pt idx="0">
                  <c:v>0.90375586854460099</c:v>
                </c:pt>
                <c:pt idx="1">
                  <c:v>9.624413145539909E-2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0-42C9-8038-08480AE2BA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1633408"/>
        <c:axId val="2011645472"/>
      </c:barChart>
      <c:catAx>
        <c:axId val="201163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45472"/>
        <c:crosses val="autoZero"/>
        <c:auto val="1"/>
        <c:lblAlgn val="ctr"/>
        <c:lblOffset val="100"/>
        <c:noMultiLvlLbl val="0"/>
      </c:catAx>
      <c:valAx>
        <c:axId val="2011645472"/>
        <c:scaling>
          <c:orientation val="minMax"/>
        </c:scaling>
        <c:delete val="0"/>
        <c:axPos val="t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1163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100 eller færre</c:v>
                </c:pt>
                <c:pt idx="1">
                  <c:v>101-250</c:v>
                </c:pt>
                <c:pt idx="2">
                  <c:v>251-400</c:v>
                </c:pt>
                <c:pt idx="3">
                  <c:v>401 eller flere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0.8029197080291971</c:v>
                </c:pt>
                <c:pt idx="1">
                  <c:v>0.90350877192982493</c:v>
                </c:pt>
                <c:pt idx="2">
                  <c:v>0.98850574712643702</c:v>
                </c:pt>
                <c:pt idx="3">
                  <c:v>0.97101449275362295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8-4BC8-9F96-0975A2CEC3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1 I svært liten grad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I Svært stor grad</c:v>
                </c:pt>
                <c:pt idx="5">
                  <c:v>Vet ikke</c:v>
                </c:pt>
              </c:strCache>
            </c:strRef>
          </c:cat>
          <c:val>
            <c:numRef>
              <c:f>'Ark1'!$B$2:$B$7</c:f>
              <c:numCache>
                <c:formatCode>0%</c:formatCode>
                <c:ptCount val="6"/>
                <c:pt idx="0">
                  <c:v>3.4031413612565398E-2</c:v>
                </c:pt>
                <c:pt idx="1">
                  <c:v>9.4240837696335109E-2</c:v>
                </c:pt>
                <c:pt idx="2">
                  <c:v>0.18848167539267</c:v>
                </c:pt>
                <c:pt idx="3">
                  <c:v>0.28795811518324599</c:v>
                </c:pt>
                <c:pt idx="4">
                  <c:v>0.39005235602094201</c:v>
                </c:pt>
                <c:pt idx="5">
                  <c:v>5.2356020942408397E-3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8-4BC8-9F96-0975A2CEC3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Barneskole</c:v>
                </c:pt>
                <c:pt idx="1">
                  <c:v>Barne og ungdommskole</c:v>
                </c:pt>
                <c:pt idx="2">
                  <c:v>Ungdomsskole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0.51923076923076894</c:v>
                </c:pt>
                <c:pt idx="1">
                  <c:v>0.76612903225806506</c:v>
                </c:pt>
                <c:pt idx="2">
                  <c:v>0.88235294117647101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6-4136-BFBD-2CB9A3CB19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1 I svært liten grad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I svært stor grad</c:v>
                </c:pt>
                <c:pt idx="5">
                  <c:v>Usikker</c:v>
                </c:pt>
              </c:strCache>
            </c:strRef>
          </c:cat>
          <c:val>
            <c:numRef>
              <c:f>'Ark1'!$B$2:$B$7</c:f>
              <c:numCache>
                <c:formatCode>0%</c:formatCode>
                <c:ptCount val="6"/>
                <c:pt idx="0">
                  <c:v>5.31914893617021E-2</c:v>
                </c:pt>
                <c:pt idx="1">
                  <c:v>0.13829787234042601</c:v>
                </c:pt>
                <c:pt idx="2">
                  <c:v>0.30319148936170204</c:v>
                </c:pt>
                <c:pt idx="3">
                  <c:v>0.25797872340425498</c:v>
                </c:pt>
                <c:pt idx="4">
                  <c:v>0.24202127659574502</c:v>
                </c:pt>
                <c:pt idx="5">
                  <c:v>5.31914893617021E-3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8-4BC8-9F96-0975A2CEC3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EE3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100 eller færre</c:v>
                </c:pt>
                <c:pt idx="1">
                  <c:v>101-250</c:v>
                </c:pt>
                <c:pt idx="2">
                  <c:v>251-400</c:v>
                </c:pt>
                <c:pt idx="3">
                  <c:v>401 eller flere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0.37272727272727302</c:v>
                </c:pt>
                <c:pt idx="1">
                  <c:v>0.53535353535353503</c:v>
                </c:pt>
                <c:pt idx="2">
                  <c:v>0.52439024390243905</c:v>
                </c:pt>
                <c:pt idx="3">
                  <c:v>0.61194029850746301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8-4BC8-9F96-0975A2CEC3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91120"/>
        <c:axId val="1293991952"/>
      </c:barChart>
      <c:catAx>
        <c:axId val="12939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952"/>
        <c:crosses val="autoZero"/>
        <c:auto val="1"/>
        <c:lblAlgn val="ctr"/>
        <c:lblOffset val="100"/>
        <c:noMultiLvlLbl val="0"/>
      </c:catAx>
      <c:valAx>
        <c:axId val="1293991952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399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7EA20-C80F-4712-BE8A-183C5067AD85}" type="datetimeFigureOut">
              <a:rPr lang="nb-NO" smtClean="0"/>
              <a:t>11.12.2023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8657" y="4773374"/>
            <a:ext cx="542925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0844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4149" y="9421044"/>
            <a:ext cx="2940844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F3E16-DE1D-4379-8EDD-DB24256098C2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690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Skjermbilde 2011-12-05 kl. 12.21.40.png"/>
          <p:cNvPicPr>
            <a:picLocks noChangeAspect="1"/>
          </p:cNvPicPr>
          <p:nvPr/>
        </p:nvPicPr>
        <p:blipFill rotWithShape="1">
          <a:blip r:embed="rId2"/>
          <a:srcRect l="25995"/>
          <a:stretch/>
        </p:blipFill>
        <p:spPr>
          <a:xfrm>
            <a:off x="376296" y="1103811"/>
            <a:ext cx="8120475" cy="358575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9" y="262931"/>
            <a:ext cx="2962705" cy="606008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4586331" y="4496040"/>
            <a:ext cx="44793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solidFill>
                  <a:srgbClr val="0098C6"/>
                </a:solidFill>
                <a:latin typeface="Geogrotesque Medium"/>
                <a:cs typeface="Geogrotesque Medium"/>
              </a:rPr>
              <a:t>Kommunebarometeret</a:t>
            </a:r>
          </a:p>
          <a:p>
            <a:endParaRPr lang="nb-NO" sz="2400" dirty="0">
              <a:solidFill>
                <a:srgbClr val="0098C6"/>
              </a:solidFill>
              <a:latin typeface="Geogrotesque Medium"/>
              <a:cs typeface="Geogrotesque Medium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4590822" y="5628440"/>
            <a:ext cx="4200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656567"/>
                </a:solidFill>
                <a:latin typeface="Geogrotesque Regular"/>
                <a:cs typeface="Geogrotesque Regular"/>
              </a:rPr>
              <a:t>Undersøkelse blant norske ordførere og rådmenn på oppdrag fra</a:t>
            </a:r>
          </a:p>
        </p:txBody>
      </p:sp>
    </p:spTree>
    <p:extLst>
      <p:ext uri="{BB962C8B-B14F-4D97-AF65-F5344CB8AC3E}">
        <p14:creationId xmlns:p14="http://schemas.microsoft.com/office/powerpoint/2010/main" val="281826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BAA4D8-1AF1-4705-9459-95D4C08ADB69}" type="datetime1">
              <a:rPr lang="nb-NO" smtClean="0"/>
              <a:t>11.12.2023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530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0208065-4181-4127-8E37-82435581DF6B}" type="datetime1">
              <a:rPr lang="nb-NO" smtClean="0"/>
              <a:t>11.12.2023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177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tittel 1"/>
          <p:cNvSpPr>
            <a:spLocks noGrp="1"/>
          </p:cNvSpPr>
          <p:nvPr>
            <p:ph type="title"/>
          </p:nvPr>
        </p:nvSpPr>
        <p:spPr>
          <a:xfrm>
            <a:off x="1246541" y="54163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1168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B3036-F6B4-4A31-8645-3C16785C987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3" name="Plassholder for tekst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>
                <a:solidFill>
                  <a:srgbClr val="656567"/>
                </a:solidFill>
                <a:latin typeface="Geogrotesque Regular"/>
                <a:cs typeface="Geogrotesque Regular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56567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56567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56567"/>
                </a:solidFill>
              </a:defRPr>
            </a:lvl4pPr>
            <a:lvl5pPr>
              <a:defRPr>
                <a:solidFill>
                  <a:srgbClr val="656567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656567"/>
                </a:solidFill>
                <a:effectLst/>
                <a:uLnTx/>
                <a:uFillTx/>
                <a:latin typeface="Geogrotesque Regular"/>
                <a:ea typeface="+mn-ea"/>
                <a:cs typeface="Geogrotesque Regular"/>
              </a:rPr>
              <a:t>Klikk for å redigere tekststiler i malen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656567"/>
                </a:solidFill>
                <a:effectLst/>
                <a:uLnTx/>
                <a:uFillTx/>
                <a:latin typeface="Geogrotesque Regular"/>
                <a:ea typeface="+mn-ea"/>
                <a:cs typeface="Geogrotesque Regular"/>
              </a:rPr>
              <a:t>Andre nivå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656567"/>
                </a:solidFill>
                <a:effectLst/>
                <a:uLnTx/>
                <a:uFillTx/>
                <a:latin typeface="Geogrotesque Regular"/>
                <a:ea typeface="+mn-ea"/>
                <a:cs typeface="Geogrotesque Regular"/>
              </a:rPr>
              <a:t>Tredje nivå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656567"/>
                </a:solidFill>
                <a:effectLst/>
                <a:uLnTx/>
                <a:uFillTx/>
                <a:latin typeface="Geogrotesque Regular"/>
                <a:ea typeface="+mn-ea"/>
                <a:cs typeface="Geogrotesque Regular"/>
              </a:rPr>
              <a:t>Fjerde nivå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656567"/>
                </a:solidFill>
                <a:effectLst/>
                <a:uLnTx/>
                <a:uFillTx/>
                <a:latin typeface="Geogrotesque Regular"/>
                <a:ea typeface="+mn-ea"/>
                <a:cs typeface="Geogrotesque Regular"/>
              </a:rPr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6188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PowerPoint-fors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Skjermbilde 2011-12-05 kl. 12.21.40.png"/>
          <p:cNvPicPr>
            <a:picLocks noChangeAspect="1"/>
          </p:cNvPicPr>
          <p:nvPr/>
        </p:nvPicPr>
        <p:blipFill rotWithShape="1">
          <a:blip r:embed="rId2"/>
          <a:srcRect l="25995"/>
          <a:stretch/>
        </p:blipFill>
        <p:spPr>
          <a:xfrm>
            <a:off x="376296" y="1103811"/>
            <a:ext cx="8120475" cy="358575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9" y="262931"/>
            <a:ext cx="2962705" cy="606008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4586332" y="4496040"/>
            <a:ext cx="4423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solidFill>
                  <a:srgbClr val="0098C6"/>
                </a:solidFill>
                <a:latin typeface="Geogrotesque Medium"/>
                <a:cs typeface="Geogrotesque Medium"/>
              </a:rPr>
              <a:t>Folkevalgtbarometeret</a:t>
            </a:r>
          </a:p>
          <a:p>
            <a:endParaRPr lang="nb-NO" sz="2400" dirty="0">
              <a:solidFill>
                <a:srgbClr val="0098C6"/>
              </a:solidFill>
              <a:latin typeface="Geogrotesque Medium"/>
              <a:cs typeface="Geogrotesque Medium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4590821" y="5628440"/>
            <a:ext cx="4690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656567"/>
                </a:solidFill>
                <a:latin typeface="Geogrotesque Regular"/>
                <a:cs typeface="Geogrotesque Regular"/>
              </a:rPr>
              <a:t>Undersøkelse blant norske kommunestyrerepresentanter på oppdrag fra</a:t>
            </a:r>
          </a:p>
        </p:txBody>
      </p:sp>
    </p:spTree>
    <p:extLst>
      <p:ext uri="{BB962C8B-B14F-4D97-AF65-F5344CB8AC3E}">
        <p14:creationId xmlns:p14="http://schemas.microsoft.com/office/powerpoint/2010/main" val="366704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92A8F24-92D0-429B-A2C4-0E78719AF180}" type="datetime1">
              <a:rPr lang="nb-NO" smtClean="0"/>
              <a:t>11.12.2023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083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44F381-BD8F-4AC7-92C6-FB42ABF71BFB}" type="datetime1">
              <a:rPr lang="nb-NO" smtClean="0"/>
              <a:t>11.12.2023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lassholder for tekst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896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0385430-A176-4A41-9D04-3B6131EA7B89}" type="datetime1">
              <a:rPr lang="nb-NO" smtClean="0"/>
              <a:t>11.12.2023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97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F04717-CE51-4165-B69A-1F9319A4FE25}" type="datetime1">
              <a:rPr lang="nb-NO" smtClean="0"/>
              <a:t>11.12.2023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216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CB7EBA-D1B0-4DF3-9031-EA0F967BED9E}" type="datetime1">
              <a:rPr lang="nb-NO" smtClean="0"/>
              <a:t>11.12.2023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792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46541" y="54163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1168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B3036-F6B4-4A31-8645-3C16785C987F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Bilde 7" descr="StriperFraHoyre.gif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98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5" y="485058"/>
            <a:ext cx="358160" cy="3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6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0098C6"/>
          </a:solidFill>
          <a:latin typeface="Geogrotesque Medium"/>
          <a:ea typeface="+mj-ea"/>
          <a:cs typeface="Geogrotesque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656567"/>
          </a:solidFill>
          <a:latin typeface="Geogrotesque Regular"/>
          <a:ea typeface="+mn-ea"/>
          <a:cs typeface="Geogrotesque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56567"/>
          </a:solidFill>
          <a:latin typeface="Geogrotesque Regular"/>
          <a:ea typeface="+mn-ea"/>
          <a:cs typeface="Geogrotesque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56567"/>
          </a:solidFill>
          <a:latin typeface="Geogrotesque Regular"/>
          <a:ea typeface="+mn-ea"/>
          <a:cs typeface="Geogrotesque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56567"/>
          </a:solidFill>
          <a:latin typeface="Geogrotesque Regular"/>
          <a:ea typeface="+mn-ea"/>
          <a:cs typeface="Geogrotesque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56567"/>
          </a:solidFill>
          <a:latin typeface="Geogrotesque Regular"/>
          <a:ea typeface="+mn-ea"/>
          <a:cs typeface="Geogrotesque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maf@norgesbarometeret.n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69578D4-5EF2-9CF1-F288-BE77A6724538}"/>
              </a:ext>
            </a:extLst>
          </p:cNvPr>
          <p:cNvSpPr/>
          <p:nvPr/>
        </p:nvSpPr>
        <p:spPr>
          <a:xfrm>
            <a:off x="4287187" y="4362138"/>
            <a:ext cx="6423285" cy="1956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5ECC453-EF24-02FD-04CE-F10E793AA350}"/>
              </a:ext>
            </a:extLst>
          </p:cNvPr>
          <p:cNvSpPr txBox="1"/>
          <p:nvPr/>
        </p:nvSpPr>
        <p:spPr>
          <a:xfrm>
            <a:off x="4826833" y="4324350"/>
            <a:ext cx="72027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2800" dirty="0"/>
          </a:p>
          <a:p>
            <a:pPr algn="ctr"/>
            <a:r>
              <a:rPr lang="nb-NO" sz="3600" dirty="0">
                <a:solidFill>
                  <a:srgbClr val="0098C6"/>
                </a:solidFill>
                <a:latin typeface="Geogrotesque Medium"/>
                <a:ea typeface="+mj-ea"/>
              </a:rPr>
              <a:t>Undersøkelse om sløyd i norske grunnskoler </a:t>
            </a:r>
          </a:p>
        </p:txBody>
      </p:sp>
    </p:spTree>
    <p:extLst>
      <p:ext uri="{BB962C8B-B14F-4D97-AF65-F5344CB8AC3E}">
        <p14:creationId xmlns:p14="http://schemas.microsoft.com/office/powerpoint/2010/main" val="363333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805" y="272362"/>
            <a:ext cx="10335859" cy="1143000"/>
          </a:xfrm>
        </p:spPr>
        <p:txBody>
          <a:bodyPr/>
          <a:lstStyle/>
          <a:p>
            <a:r>
              <a:rPr lang="nb-NO" dirty="0"/>
              <a:t>Tilstand i ulike skolestørrelser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DC4253-B60B-67CD-4A00-50481D1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8136" y="1535113"/>
            <a:ext cx="10754266" cy="639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z="1600" b="0" i="1" dirty="0">
                <a:latin typeface="+mn-lt"/>
              </a:rPr>
              <a:t>Andel som svarer at sløydsalen er i tilfredsstillende stand brutt ned på størrelse (antall elever)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DDE5318-C087-0DF6-3C18-C948ABC65F1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2309035"/>
              </p:ext>
            </p:extLst>
          </p:nvPr>
        </p:nvGraphicFramePr>
        <p:xfrm>
          <a:off x="828136" y="2294626"/>
          <a:ext cx="10754264" cy="394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DEB468-74A9-49B0-DC8D-6181897C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10</a:t>
            </a:fld>
            <a:endParaRPr lang="nb-NO" dirty="0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99757D73-00F0-E7EB-E4B3-7B746374A6B3}"/>
              </a:ext>
            </a:extLst>
          </p:cNvPr>
          <p:cNvSpPr txBox="1">
            <a:spLocks/>
          </p:cNvSpPr>
          <p:nvPr/>
        </p:nvSpPr>
        <p:spPr>
          <a:xfrm>
            <a:off x="744799" y="5939070"/>
            <a:ext cx="711966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b="0" dirty="0">
                <a:latin typeface="+mn-lt"/>
              </a:rPr>
              <a:t>Grafen viser de som har svart 4 eller 5 på skala fra 1-5</a:t>
            </a:r>
          </a:p>
        </p:txBody>
      </p:sp>
    </p:spTree>
    <p:extLst>
      <p:ext uri="{BB962C8B-B14F-4D97-AF65-F5344CB8AC3E}">
        <p14:creationId xmlns:p14="http://schemas.microsoft.com/office/powerpoint/2010/main" val="195198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D328B-56D2-D0DE-15D5-1FF9EDA6F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600" b="0" i="1" dirty="0">
                <a:latin typeface="+mn-lt"/>
              </a:rPr>
              <a:t>I hvilken grad har dere nok ressurser til å tilby sløydfag til elevene?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D29C97E8-553E-D61F-0EDA-003E3E86165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3041894"/>
              </p:ext>
            </p:extLst>
          </p:nvPr>
        </p:nvGraphicFramePr>
        <p:xfrm>
          <a:off x="609600" y="2360425"/>
          <a:ext cx="10734136" cy="385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15912-D351-DFC6-CEF7-D5A7DE01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11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3E894C6-6D69-3F2B-EE1F-60CC66562AF9}"/>
              </a:ext>
            </a:extLst>
          </p:cNvPr>
          <p:cNvSpPr txBox="1">
            <a:spLocks/>
          </p:cNvSpPr>
          <p:nvPr/>
        </p:nvSpPr>
        <p:spPr>
          <a:xfrm>
            <a:off x="1398941" y="206563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98C6"/>
                </a:solidFill>
                <a:latin typeface="Geogrotesque Medium"/>
                <a:ea typeface="+mj-ea"/>
                <a:cs typeface="Geogrotesque Medium"/>
              </a:defRPr>
            </a:lvl1pPr>
          </a:lstStyle>
          <a:p>
            <a:r>
              <a:rPr lang="nb-NO" dirty="0"/>
              <a:t>Ressurser til å tilby sløyd</a:t>
            </a:r>
          </a:p>
        </p:txBody>
      </p:sp>
    </p:spTree>
    <p:extLst>
      <p:ext uri="{BB962C8B-B14F-4D97-AF65-F5344CB8AC3E}">
        <p14:creationId xmlns:p14="http://schemas.microsoft.com/office/powerpoint/2010/main" val="379677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D328B-56D2-D0DE-15D5-1FF9EDA6F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7119668" cy="639762"/>
          </a:xfrm>
        </p:spPr>
        <p:txBody>
          <a:bodyPr>
            <a:normAutofit/>
          </a:bodyPr>
          <a:lstStyle/>
          <a:p>
            <a:r>
              <a:rPr lang="nb-NO" sz="1600" b="0" i="1" dirty="0">
                <a:latin typeface="+mn-lt"/>
              </a:rPr>
              <a:t>Andel blant ulike skoletyper som svarer at de i stor grad har ressurser til å tilby sløyd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D29C97E8-553E-D61F-0EDA-003E3E86165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6015737"/>
              </p:ext>
            </p:extLst>
          </p:nvPr>
        </p:nvGraphicFramePr>
        <p:xfrm>
          <a:off x="744799" y="2174875"/>
          <a:ext cx="10990001" cy="335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15912-D351-DFC6-CEF7-D5A7DE01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12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3E894C6-6D69-3F2B-EE1F-60CC66562AF9}"/>
              </a:ext>
            </a:extLst>
          </p:cNvPr>
          <p:cNvSpPr txBox="1">
            <a:spLocks/>
          </p:cNvSpPr>
          <p:nvPr/>
        </p:nvSpPr>
        <p:spPr>
          <a:xfrm>
            <a:off x="1398941" y="206563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98C6"/>
                </a:solidFill>
                <a:latin typeface="Geogrotesque Medium"/>
                <a:ea typeface="+mj-ea"/>
                <a:cs typeface="Geogrotesque Medium"/>
              </a:defRPr>
            </a:lvl1pPr>
          </a:lstStyle>
          <a:p>
            <a:r>
              <a:rPr lang="nb-NO" dirty="0"/>
              <a:t>Ressurser til å tilby sløyd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F2241B7E-9835-4E5F-CF3D-F74099500AF0}"/>
              </a:ext>
            </a:extLst>
          </p:cNvPr>
          <p:cNvSpPr txBox="1">
            <a:spLocks/>
          </p:cNvSpPr>
          <p:nvPr/>
        </p:nvSpPr>
        <p:spPr>
          <a:xfrm>
            <a:off x="744799" y="5939070"/>
            <a:ext cx="711966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b="0" dirty="0">
                <a:latin typeface="+mn-lt"/>
              </a:rPr>
              <a:t>Grafen viser de som har svart 4 eller 5 på skala fra 1-5</a:t>
            </a:r>
          </a:p>
        </p:txBody>
      </p:sp>
    </p:spTree>
    <p:extLst>
      <p:ext uri="{BB962C8B-B14F-4D97-AF65-F5344CB8AC3E}">
        <p14:creationId xmlns:p14="http://schemas.microsoft.com/office/powerpoint/2010/main" val="3458530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78" y="5804452"/>
            <a:ext cx="858303" cy="365125"/>
          </a:xfrm>
        </p:spPr>
        <p:txBody>
          <a:bodyPr>
            <a:normAutofit/>
          </a:bodyPr>
          <a:lstStyle/>
          <a:p>
            <a:r>
              <a:rPr lang="nb-NO" sz="1400" dirty="0">
                <a:solidFill>
                  <a:srgbClr val="656567"/>
                </a:solidFill>
                <a:latin typeface="+mn-lt"/>
                <a:ea typeface="+mn-ea"/>
              </a:rPr>
              <a:t>N=41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D328B-56D2-D0DE-15D5-1FF9EDA6F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278" y="1352803"/>
            <a:ext cx="5386917" cy="639762"/>
          </a:xfrm>
        </p:spPr>
        <p:txBody>
          <a:bodyPr>
            <a:normAutofit/>
          </a:bodyPr>
          <a:lstStyle/>
          <a:p>
            <a:r>
              <a:rPr lang="da-DK" sz="1600" b="0" i="1" dirty="0">
                <a:latin typeface="+mn-lt"/>
              </a:rPr>
              <a:t>Hvorfor har ikke deres skole sløydsal?</a:t>
            </a:r>
            <a:endParaRPr lang="nb-NO" sz="1600" b="0" i="1" dirty="0">
              <a:latin typeface="+mn-lt"/>
            </a:endParaRP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D29C97E8-553E-D61F-0EDA-003E3E86165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3925208"/>
              </p:ext>
            </p:extLst>
          </p:nvPr>
        </p:nvGraphicFramePr>
        <p:xfrm>
          <a:off x="779304" y="2311879"/>
          <a:ext cx="10719707" cy="3252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15912-D351-DFC6-CEF7-D5A7DE01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13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3E894C6-6D69-3F2B-EE1F-60CC66562AF9}"/>
              </a:ext>
            </a:extLst>
          </p:cNvPr>
          <p:cNvSpPr txBox="1">
            <a:spLocks/>
          </p:cNvSpPr>
          <p:nvPr/>
        </p:nvSpPr>
        <p:spPr>
          <a:xfrm>
            <a:off x="1398941" y="206563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98C6"/>
                </a:solidFill>
                <a:latin typeface="Geogrotesque Medium"/>
                <a:ea typeface="+mj-ea"/>
                <a:cs typeface="Geogrotesque Medium"/>
              </a:defRPr>
            </a:lvl1pPr>
          </a:lstStyle>
          <a:p>
            <a:r>
              <a:rPr lang="nb-NO" dirty="0"/>
              <a:t>Årsaker til at man ikke har sløydsal</a:t>
            </a:r>
          </a:p>
        </p:txBody>
      </p:sp>
    </p:spTree>
    <p:extLst>
      <p:ext uri="{BB962C8B-B14F-4D97-AF65-F5344CB8AC3E}">
        <p14:creationId xmlns:p14="http://schemas.microsoft.com/office/powerpoint/2010/main" val="3098694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DC4253-B60B-67CD-4A00-50481D1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07928" y="1588657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z="1600" b="0" i="1" dirty="0">
                <a:latin typeface="+mn-lt"/>
              </a:rPr>
              <a:t>Hvilke ressurser mangler dere for å kunne tilby en tilfredsstillende mengde sløyd?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DDE5318-C087-0DF6-3C18-C948ABC65F1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78727177"/>
              </p:ext>
            </p:extLst>
          </p:nvPr>
        </p:nvGraphicFramePr>
        <p:xfrm>
          <a:off x="1007928" y="2363638"/>
          <a:ext cx="10585974" cy="387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15912-D351-DFC6-CEF7-D5A7DE01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14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3E894C6-6D69-3F2B-EE1F-60CC66562AF9}"/>
              </a:ext>
            </a:extLst>
          </p:cNvPr>
          <p:cNvSpPr txBox="1">
            <a:spLocks/>
          </p:cNvSpPr>
          <p:nvPr/>
        </p:nvSpPr>
        <p:spPr>
          <a:xfrm>
            <a:off x="1398941" y="206563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98C6"/>
                </a:solidFill>
                <a:latin typeface="Geogrotesque Medium"/>
                <a:ea typeface="+mj-ea"/>
                <a:cs typeface="Geogrotesque Medium"/>
              </a:defRPr>
            </a:lvl1pPr>
          </a:lstStyle>
          <a:p>
            <a:r>
              <a:rPr lang="nb-NO" dirty="0"/>
              <a:t>Ressurser for å tilby sløyd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AEE8C577-C2E5-D81E-B394-CC5945D62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78" y="5804452"/>
            <a:ext cx="4753858" cy="365125"/>
          </a:xfrm>
        </p:spPr>
        <p:txBody>
          <a:bodyPr>
            <a:normAutofit fontScale="90000"/>
          </a:bodyPr>
          <a:lstStyle/>
          <a:p>
            <a:r>
              <a:rPr lang="nb-NO" sz="1400" dirty="0">
                <a:solidFill>
                  <a:srgbClr val="656567"/>
                </a:solidFill>
                <a:latin typeface="+mn-lt"/>
                <a:ea typeface="+mn-ea"/>
              </a:rPr>
              <a:t>N=189</a:t>
            </a:r>
            <a:br>
              <a:rPr lang="nb-NO" sz="1400" dirty="0">
                <a:solidFill>
                  <a:srgbClr val="656567"/>
                </a:solidFill>
                <a:latin typeface="+mn-lt"/>
                <a:ea typeface="+mn-ea"/>
              </a:rPr>
            </a:br>
            <a:r>
              <a:rPr lang="nb-NO" sz="1400" dirty="0">
                <a:solidFill>
                  <a:srgbClr val="656567"/>
                </a:solidFill>
                <a:latin typeface="+mn-lt"/>
                <a:ea typeface="+mn-ea"/>
              </a:rPr>
              <a:t>Spørsmål stilt til de som har svart at de i liten grad har ressurser til å tilby sløyd</a:t>
            </a:r>
          </a:p>
        </p:txBody>
      </p:sp>
    </p:spTree>
    <p:extLst>
      <p:ext uri="{BB962C8B-B14F-4D97-AF65-F5344CB8AC3E}">
        <p14:creationId xmlns:p14="http://schemas.microsoft.com/office/powerpoint/2010/main" val="64065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D328B-56D2-D0DE-15D5-1FF9EDA6F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8" y="1311306"/>
            <a:ext cx="5386917" cy="639762"/>
          </a:xfrm>
        </p:spPr>
        <p:txBody>
          <a:bodyPr>
            <a:normAutofit/>
          </a:bodyPr>
          <a:lstStyle/>
          <a:p>
            <a:r>
              <a:rPr lang="nb-NO" sz="1600" b="0" i="1" dirty="0">
                <a:latin typeface="+mn-lt"/>
              </a:rPr>
              <a:t>Dersom skolens økonomi var bedre, ville sløyd vært prioritert?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D29C97E8-553E-D61F-0EDA-003E3E86165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259099"/>
              </p:ext>
            </p:extLst>
          </p:nvPr>
        </p:nvGraphicFramePr>
        <p:xfrm>
          <a:off x="1478044" y="2287300"/>
          <a:ext cx="3650027" cy="32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DC4253-B60B-67CD-4A00-50481D1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535113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z="1600" b="0" i="1" dirty="0">
                <a:latin typeface="+mn-lt"/>
              </a:rPr>
              <a:t>Dersom det fantes øremerkede penger til sløyd. Ville dere søkt om dette?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0D0A1B76-F6F4-D4B8-E8B1-DB49EF4F465C}"/>
              </a:ext>
            </a:extLst>
          </p:cNvPr>
          <p:cNvCxnSpPr>
            <a:cxnSpLocks/>
          </p:cNvCxnSpPr>
          <p:nvPr/>
        </p:nvCxnSpPr>
        <p:spPr>
          <a:xfrm>
            <a:off x="5873022" y="1416570"/>
            <a:ext cx="0" cy="43621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15912-D351-DFC6-CEF7-D5A7DE01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15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3E894C6-6D69-3F2B-EE1F-60CC66562AF9}"/>
              </a:ext>
            </a:extLst>
          </p:cNvPr>
          <p:cNvSpPr txBox="1">
            <a:spLocks/>
          </p:cNvSpPr>
          <p:nvPr/>
        </p:nvSpPr>
        <p:spPr>
          <a:xfrm>
            <a:off x="1398941" y="206563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98C6"/>
                </a:solidFill>
                <a:latin typeface="Geogrotesque Medium"/>
                <a:ea typeface="+mj-ea"/>
                <a:cs typeface="Geogrotesque Medium"/>
              </a:defRPr>
            </a:lvl1pPr>
          </a:lstStyle>
          <a:p>
            <a:r>
              <a:rPr lang="nb-NO" dirty="0"/>
              <a:t>Økonomi</a:t>
            </a:r>
          </a:p>
        </p:txBody>
      </p:sp>
      <p:graphicFrame>
        <p:nvGraphicFramePr>
          <p:cNvPr id="11" name="Plassholder for innhold 8">
            <a:extLst>
              <a:ext uri="{FF2B5EF4-FFF2-40B4-BE49-F238E27FC236}">
                <a16:creationId xmlns:a16="http://schemas.microsoft.com/office/drawing/2014/main" id="{C7DED112-094A-2748-3AB5-F9BADE9C0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134068"/>
              </p:ext>
            </p:extLst>
          </p:nvPr>
        </p:nvGraphicFramePr>
        <p:xfrm>
          <a:off x="6741466" y="2281657"/>
          <a:ext cx="3650027" cy="32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4176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D328B-56D2-D0DE-15D5-1FF9EDA6F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600" b="0" i="1" dirty="0">
                <a:latin typeface="+mn-lt"/>
              </a:rPr>
              <a:t>Tror du elevene ved din skole hadde satt pris på mer sløydundervisning?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D29C97E8-553E-D61F-0EDA-003E3E86165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78044" y="2287300"/>
          <a:ext cx="3650027" cy="32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0D0A1B76-F6F4-D4B8-E8B1-DB49EF4F465C}"/>
              </a:ext>
            </a:extLst>
          </p:cNvPr>
          <p:cNvCxnSpPr>
            <a:cxnSpLocks/>
          </p:cNvCxnSpPr>
          <p:nvPr/>
        </p:nvCxnSpPr>
        <p:spPr>
          <a:xfrm>
            <a:off x="5873022" y="1416570"/>
            <a:ext cx="0" cy="43621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15912-D351-DFC6-CEF7-D5A7DE01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16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3E894C6-6D69-3F2B-EE1F-60CC66562AF9}"/>
              </a:ext>
            </a:extLst>
          </p:cNvPr>
          <p:cNvSpPr txBox="1">
            <a:spLocks/>
          </p:cNvSpPr>
          <p:nvPr/>
        </p:nvSpPr>
        <p:spPr>
          <a:xfrm>
            <a:off x="1398941" y="206563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98C6"/>
                </a:solidFill>
                <a:latin typeface="Geogrotesque Medium"/>
                <a:ea typeface="+mj-ea"/>
                <a:cs typeface="Geogrotesque Medium"/>
              </a:defRPr>
            </a:lvl1pPr>
          </a:lstStyle>
          <a:p>
            <a:r>
              <a:rPr lang="nb-NO" dirty="0"/>
              <a:t>Sløydundervisning</a:t>
            </a:r>
          </a:p>
        </p:txBody>
      </p:sp>
    </p:spTree>
    <p:extLst>
      <p:ext uri="{BB962C8B-B14F-4D97-AF65-F5344CB8AC3E}">
        <p14:creationId xmlns:p14="http://schemas.microsoft.com/office/powerpoint/2010/main" val="216220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D328B-56D2-D0DE-15D5-1FF9EDA6F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105" y="1753498"/>
            <a:ext cx="5386917" cy="639762"/>
          </a:xfrm>
        </p:spPr>
        <p:txBody>
          <a:bodyPr>
            <a:normAutofit/>
          </a:bodyPr>
          <a:lstStyle/>
          <a:p>
            <a:r>
              <a:rPr lang="nb-NO" sz="1600" b="0" i="1" dirty="0">
                <a:latin typeface="+mn-lt"/>
              </a:rPr>
              <a:t>Har skolen opplevd at mer sløyd etterspørres av noen av følgende grupper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D29C97E8-553E-D61F-0EDA-003E3E86165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4843379"/>
              </p:ext>
            </p:extLst>
          </p:nvPr>
        </p:nvGraphicFramePr>
        <p:xfrm>
          <a:off x="606175" y="2547990"/>
          <a:ext cx="10746769" cy="359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15912-D351-DFC6-CEF7-D5A7DE01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17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3E894C6-6D69-3F2B-EE1F-60CC66562AF9}"/>
              </a:ext>
            </a:extLst>
          </p:cNvPr>
          <p:cNvSpPr txBox="1">
            <a:spLocks/>
          </p:cNvSpPr>
          <p:nvPr/>
        </p:nvSpPr>
        <p:spPr>
          <a:xfrm>
            <a:off x="1478044" y="164658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98C6"/>
                </a:solidFill>
                <a:latin typeface="Geogrotesque Medium"/>
                <a:ea typeface="+mj-ea"/>
                <a:cs typeface="Geogrotesque Medium"/>
              </a:defRPr>
            </a:lvl1pPr>
          </a:lstStyle>
          <a:p>
            <a:r>
              <a:rPr lang="nb-NO" dirty="0"/>
              <a:t>Grupper som etterspør sløyd</a:t>
            </a:r>
          </a:p>
        </p:txBody>
      </p:sp>
    </p:spTree>
    <p:extLst>
      <p:ext uri="{BB962C8B-B14F-4D97-AF65-F5344CB8AC3E}">
        <p14:creationId xmlns:p14="http://schemas.microsoft.com/office/powerpoint/2010/main" val="188467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2598F7-617B-96C8-0A24-F8BFDA30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Praktiske fag i skolen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187AD280-F9A0-7D1D-AAF0-9E4D7742E5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61879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tel 1">
            <a:extLst>
              <a:ext uri="{FF2B5EF4-FFF2-40B4-BE49-F238E27FC236}">
                <a16:creationId xmlns:a16="http://schemas.microsoft.com/office/drawing/2014/main" id="{A15A00A4-69A0-08D3-7516-C819E2578BAC}"/>
              </a:ext>
            </a:extLst>
          </p:cNvPr>
          <p:cNvSpPr txBox="1">
            <a:spLocks/>
          </p:cNvSpPr>
          <p:nvPr/>
        </p:nvSpPr>
        <p:spPr>
          <a:xfrm>
            <a:off x="609600" y="6164075"/>
            <a:ext cx="4436853" cy="53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98C6"/>
                </a:solidFill>
                <a:latin typeface="Geogrotesque Medium"/>
                <a:ea typeface="+mj-ea"/>
                <a:cs typeface="Geogrotesque Medium"/>
              </a:defRPr>
            </a:lvl1pPr>
          </a:lstStyle>
          <a:p>
            <a:r>
              <a:rPr lang="nb-NO" sz="1200" dirty="0">
                <a:solidFill>
                  <a:srgbClr val="656567"/>
                </a:solidFill>
                <a:latin typeface="+mn-lt"/>
                <a:ea typeface="+mn-ea"/>
              </a:rPr>
              <a:t>Spørsmål besvart på en skala fra 1-5 og presentert sammenslått som 1+2 Uenig, 3 Verken eller og 4+5 Enig</a:t>
            </a:r>
          </a:p>
        </p:txBody>
      </p:sp>
    </p:spTree>
    <p:extLst>
      <p:ext uri="{BB962C8B-B14F-4D97-AF65-F5344CB8AC3E}">
        <p14:creationId xmlns:p14="http://schemas.microsoft.com/office/powerpoint/2010/main" val="2450741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D328B-56D2-D0DE-15D5-1FF9EDA6F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8" y="1311306"/>
            <a:ext cx="5386917" cy="639762"/>
          </a:xfrm>
        </p:spPr>
        <p:txBody>
          <a:bodyPr>
            <a:normAutofit/>
          </a:bodyPr>
          <a:lstStyle/>
          <a:p>
            <a:r>
              <a:rPr lang="nb-NO" sz="1600" b="0" i="1">
                <a:latin typeface="+mn-lt"/>
              </a:rPr>
              <a:t>Sløydfaget er ikke nevnt i lærerplanen. Burde sløyd tas inn i lærerplanen?</a:t>
            </a:r>
            <a:endParaRPr lang="nb-NO" sz="1600" b="0" i="1" dirty="0">
              <a:latin typeface="+mn-lt"/>
            </a:endParaRP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D29C97E8-553E-D61F-0EDA-003E3E86165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8324153"/>
              </p:ext>
            </p:extLst>
          </p:nvPr>
        </p:nvGraphicFramePr>
        <p:xfrm>
          <a:off x="1478044" y="2287300"/>
          <a:ext cx="3650027" cy="32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0D0A1B76-F6F4-D4B8-E8B1-DB49EF4F465C}"/>
              </a:ext>
            </a:extLst>
          </p:cNvPr>
          <p:cNvCxnSpPr>
            <a:cxnSpLocks/>
          </p:cNvCxnSpPr>
          <p:nvPr/>
        </p:nvCxnSpPr>
        <p:spPr>
          <a:xfrm>
            <a:off x="5873022" y="1416570"/>
            <a:ext cx="0" cy="43621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15912-D351-DFC6-CEF7-D5A7DE01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19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3E894C6-6D69-3F2B-EE1F-60CC66562AF9}"/>
              </a:ext>
            </a:extLst>
          </p:cNvPr>
          <p:cNvSpPr txBox="1">
            <a:spLocks/>
          </p:cNvSpPr>
          <p:nvPr/>
        </p:nvSpPr>
        <p:spPr>
          <a:xfrm>
            <a:off x="1398941" y="206563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98C6"/>
                </a:solidFill>
                <a:latin typeface="Geogrotesque Medium"/>
                <a:ea typeface="+mj-ea"/>
                <a:cs typeface="Geogrotesque Medium"/>
              </a:defRPr>
            </a:lvl1pPr>
          </a:lstStyle>
          <a:p>
            <a:r>
              <a:rPr lang="nb-NO" dirty="0"/>
              <a:t>Sløyd i lærerplanen</a:t>
            </a:r>
          </a:p>
        </p:txBody>
      </p:sp>
      <p:graphicFrame>
        <p:nvGraphicFramePr>
          <p:cNvPr id="10" name="Plassholder for innhold 7">
            <a:extLst>
              <a:ext uri="{FF2B5EF4-FFF2-40B4-BE49-F238E27FC236}">
                <a16:creationId xmlns:a16="http://schemas.microsoft.com/office/drawing/2014/main" id="{D83BEE06-A344-D3DD-7DFB-EC7C4E94FFC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98129667"/>
              </p:ext>
            </p:extLst>
          </p:nvPr>
        </p:nvGraphicFramePr>
        <p:xfrm>
          <a:off x="6170876" y="1943177"/>
          <a:ext cx="538956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099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200C3F6-0FCF-0508-EFE4-D118BEDA4A1C}"/>
              </a:ext>
            </a:extLst>
          </p:cNvPr>
          <p:cNvSpPr txBox="1"/>
          <p:nvPr/>
        </p:nvSpPr>
        <p:spPr>
          <a:xfrm>
            <a:off x="1439056" y="359765"/>
            <a:ext cx="506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rgbClr val="0098C6"/>
                </a:solidFill>
                <a:latin typeface="Geogrotesque Medium"/>
                <a:ea typeface="+mj-ea"/>
              </a:rPr>
              <a:t>Om rapporten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F03799C-CBAF-35A9-9AF4-DE5AA7B729DD}"/>
              </a:ext>
            </a:extLst>
          </p:cNvPr>
          <p:cNvSpPr txBox="1"/>
          <p:nvPr/>
        </p:nvSpPr>
        <p:spPr>
          <a:xfrm>
            <a:off x="1114270" y="1311367"/>
            <a:ext cx="45195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1400" dirty="0">
                <a:solidFill>
                  <a:srgbClr val="0070C0"/>
                </a:solidFill>
                <a:latin typeface="+mn-lt"/>
              </a:rPr>
              <a:t>Bakgrunn:</a:t>
            </a:r>
          </a:p>
          <a:p>
            <a:r>
              <a:rPr lang="nb-NO" sz="1400" dirty="0"/>
              <a:t>Formålet med undersøkelsen er å kartlegge situasjonen for sløydfaget i norske grunnskoler Vi har spurt skoleledere om skolen har eget sløydrom, tilstrekkelig og oppdatert utstyr, interessen for faget,  samt om det finnes lærerressurser som er kompetente til å undervise i sløyd. </a:t>
            </a:r>
          </a:p>
          <a:p>
            <a:endParaRPr lang="nb-NO" sz="1400" dirty="0"/>
          </a:p>
          <a:p>
            <a:r>
              <a:rPr lang="nb-NO" sz="1400" dirty="0">
                <a:solidFill>
                  <a:srgbClr val="0070C0"/>
                </a:solidFill>
              </a:rPr>
              <a:t>Respondenter:</a:t>
            </a:r>
          </a:p>
          <a:p>
            <a:r>
              <a:rPr lang="nb-NO" sz="1400" dirty="0"/>
              <a:t>Undersøkelsen er sendt til direkte til skoleledere og postmottaksadresser der skoleledere bes om å besvare undersøkelsen. 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dirty="0">
                <a:solidFill>
                  <a:srgbClr val="0070C0"/>
                </a:solidFill>
                <a:latin typeface="+mn-lt"/>
              </a:rPr>
              <a:t>Tidsperiode:</a:t>
            </a:r>
          </a:p>
          <a:p>
            <a:pPr marL="0" indent="0">
              <a:buNone/>
            </a:pPr>
            <a:r>
              <a:rPr lang="nb-NO" sz="1400" dirty="0"/>
              <a:t>Undersøkelsen ble sendt ut til 2 796 norske grunnskoler i tidsperioden 21.11.2023-08.12.2023. Det ble sendt 3 påminnelser i feltperioden. 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dirty="0">
                <a:solidFill>
                  <a:srgbClr val="0070C0"/>
                </a:solidFill>
              </a:rPr>
              <a:t>Feilmargin:</a:t>
            </a:r>
          </a:p>
          <a:p>
            <a:r>
              <a:rPr lang="nb-NO" sz="1400" dirty="0"/>
              <a:t>Undersøkelsen har en feilmargin på ±4.372% ved et 95% konfidensintervall. </a:t>
            </a:r>
          </a:p>
          <a:p>
            <a:pPr marL="0" indent="0">
              <a:buNone/>
            </a:pPr>
            <a:endParaRPr lang="nb-NO" sz="1400" dirty="0">
              <a:latin typeface="+mn-lt"/>
            </a:endParaRPr>
          </a:p>
          <a:p>
            <a:pPr marL="0" indent="0">
              <a:buNone/>
            </a:pPr>
            <a:endParaRPr lang="nb-NO" sz="1400" i="1" dirty="0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82C418D1-56AD-EF32-2864-7B3AE75A608A}"/>
              </a:ext>
            </a:extLst>
          </p:cNvPr>
          <p:cNvCxnSpPr>
            <a:cxnSpLocks/>
          </p:cNvCxnSpPr>
          <p:nvPr/>
        </p:nvCxnSpPr>
        <p:spPr>
          <a:xfrm>
            <a:off x="5873022" y="1416570"/>
            <a:ext cx="0" cy="43621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4A0587-4C96-0130-0251-85E63CB6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2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B479266-F8C7-C3F8-7DDC-59EB35DF776D}"/>
              </a:ext>
            </a:extLst>
          </p:cNvPr>
          <p:cNvSpPr txBox="1"/>
          <p:nvPr/>
        </p:nvSpPr>
        <p:spPr>
          <a:xfrm>
            <a:off x="6112241" y="1416570"/>
            <a:ext cx="4860556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0070C0"/>
                </a:solidFill>
              </a:rPr>
              <a:t>Deltakelse:</a:t>
            </a:r>
            <a:br>
              <a:rPr lang="nb-NO" sz="1400" dirty="0">
                <a:solidFill>
                  <a:srgbClr val="383838"/>
                </a:solidFill>
                <a:cs typeface="Brown-Regular"/>
              </a:rPr>
            </a:br>
            <a:endParaRPr lang="nb-NO" sz="1400" dirty="0">
              <a:solidFill>
                <a:srgbClr val="383838"/>
              </a:solidFill>
              <a:cs typeface="Brown-Regular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383838"/>
                </a:solidFill>
                <a:cs typeface="Poppins Light" panose="00000400000000000000" pitchFamily="2" charset="0"/>
              </a:rPr>
              <a:t>Undersøkelsen ble sendt ut til et utvalg på totalt </a:t>
            </a:r>
            <a:r>
              <a:rPr lang="nb-NO" sz="1400" b="1" dirty="0">
                <a:solidFill>
                  <a:srgbClr val="383838"/>
                </a:solidFill>
                <a:cs typeface="Poppins Light" panose="00000400000000000000" pitchFamily="2" charset="0"/>
              </a:rPr>
              <a:t>2796 </a:t>
            </a:r>
            <a:r>
              <a:rPr lang="nb-NO" sz="1400" dirty="0">
                <a:solidFill>
                  <a:srgbClr val="383838"/>
                </a:solidFill>
                <a:cs typeface="Poppins Light" panose="00000400000000000000" pitchFamily="2" charset="0"/>
              </a:rPr>
              <a:t>grunnskoler og besvart av </a:t>
            </a:r>
            <a:r>
              <a:rPr lang="nb-NO" sz="1400" b="1" dirty="0">
                <a:solidFill>
                  <a:srgbClr val="383838"/>
                </a:solidFill>
                <a:cs typeface="Poppins Light" panose="00000400000000000000" pitchFamily="2" charset="0"/>
              </a:rPr>
              <a:t>426</a:t>
            </a:r>
            <a:r>
              <a:rPr lang="nb-NO" sz="1400" dirty="0">
                <a:solidFill>
                  <a:srgbClr val="383838"/>
                </a:solidFill>
                <a:cs typeface="Poppins Light" panose="00000400000000000000" pitchFamily="2" charset="0"/>
              </a:rPr>
              <a:t> respondenter. Dette gir en svarprosent på  </a:t>
            </a:r>
            <a:r>
              <a:rPr lang="nb-NO" sz="1400" b="1" dirty="0">
                <a:solidFill>
                  <a:srgbClr val="383838"/>
                </a:solidFill>
                <a:cs typeface="Poppins Light" panose="00000400000000000000" pitchFamily="2" charset="0"/>
              </a:rPr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2001239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Kontaktinformasjon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7FDC1A-5C4E-F34F-91C1-C44ED59E2372}" type="slidenum">
              <a:rPr lang="nb-NO" smtClean="0"/>
              <a:pPr/>
              <a:t>20</a:t>
            </a:fld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nb-NO" sz="2200" dirty="0">
                <a:latin typeface="Arial" charset="0"/>
                <a:ea typeface="ＭＳ Ｐゴシック" charset="-128"/>
                <a:cs typeface="Arial" charset="0"/>
              </a:rPr>
              <a:t>NorgesBarometeret AS</a:t>
            </a:r>
          </a:p>
          <a:p>
            <a:pPr>
              <a:buFontTx/>
              <a:buNone/>
            </a:pPr>
            <a:endParaRPr lang="nb-NO" sz="2200" dirty="0">
              <a:latin typeface="Arial" charset="0"/>
              <a:ea typeface="ＭＳ Ｐゴシック" charset="-128"/>
              <a:cs typeface="Arial" charset="0"/>
            </a:endParaRPr>
          </a:p>
          <a:p>
            <a:pPr>
              <a:buFontTx/>
              <a:buNone/>
            </a:pPr>
            <a:r>
              <a:rPr lang="nb-NO" sz="2200" dirty="0">
                <a:latin typeface="Arial" charset="0"/>
                <a:ea typeface="ＭＳ Ｐゴシック" charset="-128"/>
                <a:cs typeface="Arial" charset="0"/>
              </a:rPr>
              <a:t>Kontaktperson: Marius A. Flaget</a:t>
            </a:r>
          </a:p>
          <a:p>
            <a:pPr>
              <a:buFontTx/>
              <a:buNone/>
            </a:pPr>
            <a:r>
              <a:rPr lang="nb-NO" sz="2200" dirty="0">
                <a:latin typeface="Arial" charset="0"/>
                <a:ea typeface="ＭＳ Ｐゴシック" charset="-128"/>
                <a:cs typeface="Arial" charset="0"/>
              </a:rPr>
              <a:t>E-post: </a:t>
            </a:r>
            <a:r>
              <a:rPr lang="nb-NO" sz="2200" dirty="0">
                <a:latin typeface="Arial" charset="0"/>
                <a:ea typeface="ＭＳ Ｐゴシック" charset="-128"/>
                <a:cs typeface="Arial" charset="0"/>
                <a:hlinkClick r:id="rId2"/>
              </a:rPr>
              <a:t>maf@norgesbarometeret.no</a:t>
            </a:r>
            <a:r>
              <a:rPr lang="nb-NO" sz="2200" dirty="0">
                <a:latin typeface="Arial" charset="0"/>
                <a:ea typeface="ＭＳ Ｐゴシック" charset="-128"/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nb-NO" sz="2200" dirty="0">
                <a:latin typeface="Arial" charset="0"/>
                <a:ea typeface="ＭＳ Ｐゴシック" charset="-128"/>
                <a:cs typeface="Arial" charset="0"/>
              </a:rPr>
              <a:t>Tlf.: 969 14 283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7338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39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69578D4-5EF2-9CF1-F288-BE77A6724538}"/>
              </a:ext>
            </a:extLst>
          </p:cNvPr>
          <p:cNvSpPr/>
          <p:nvPr/>
        </p:nvSpPr>
        <p:spPr>
          <a:xfrm>
            <a:off x="4287187" y="4362138"/>
            <a:ext cx="6423285" cy="1956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5ECC453-EF24-02FD-04CE-F10E793AA350}"/>
              </a:ext>
            </a:extLst>
          </p:cNvPr>
          <p:cNvSpPr txBox="1"/>
          <p:nvPr/>
        </p:nvSpPr>
        <p:spPr>
          <a:xfrm>
            <a:off x="4826833" y="3545173"/>
            <a:ext cx="720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rgbClr val="0070C0"/>
                </a:solidFill>
              </a:rPr>
              <a:t>Om respondentene</a:t>
            </a:r>
          </a:p>
        </p:txBody>
      </p:sp>
    </p:spTree>
    <p:extLst>
      <p:ext uri="{BB962C8B-B14F-4D97-AF65-F5344CB8AC3E}">
        <p14:creationId xmlns:p14="http://schemas.microsoft.com/office/powerpoint/2010/main" val="207393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Størrelse og skole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D328B-56D2-D0DE-15D5-1FF9EDA6F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600" b="0" i="1" dirty="0">
                <a:latin typeface="+mn-lt"/>
              </a:rPr>
              <a:t>Størrelse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D29C97E8-553E-D61F-0EDA-003E3E86165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6653081"/>
              </p:ext>
            </p:extLst>
          </p:nvPr>
        </p:nvGraphicFramePr>
        <p:xfrm>
          <a:off x="1478044" y="2287300"/>
          <a:ext cx="3650027" cy="32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DC4253-B60B-67CD-4A00-50481D1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nb-NO" sz="1600" b="0" i="1" dirty="0">
                <a:latin typeface="+mn-lt"/>
              </a:rPr>
              <a:t>Skole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DDE5318-C087-0DF6-3C18-C948ABC65F1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0034132"/>
              </p:ext>
            </p:extLst>
          </p:nvPr>
        </p:nvGraphicFramePr>
        <p:xfrm>
          <a:off x="6192838" y="2287300"/>
          <a:ext cx="538956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0D0A1B76-F6F4-D4B8-E8B1-DB49EF4F465C}"/>
              </a:ext>
            </a:extLst>
          </p:cNvPr>
          <p:cNvCxnSpPr>
            <a:cxnSpLocks/>
          </p:cNvCxnSpPr>
          <p:nvPr/>
        </p:nvCxnSpPr>
        <p:spPr>
          <a:xfrm>
            <a:off x="5873022" y="1416570"/>
            <a:ext cx="0" cy="43621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15912-D351-DFC6-CEF7-D5A7DE01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384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Geografi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DC4253-B60B-67CD-4A00-50481D1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8136" y="1535113"/>
            <a:ext cx="10754266" cy="639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z="1600" b="0" i="1" dirty="0">
                <a:latin typeface="+mn-lt"/>
              </a:rPr>
              <a:t>Fylke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DDE5318-C087-0DF6-3C18-C948ABC65F1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09073138"/>
              </p:ext>
            </p:extLst>
          </p:nvPr>
        </p:nvGraphicFramePr>
        <p:xfrm>
          <a:off x="828136" y="2294626"/>
          <a:ext cx="10754264" cy="394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DEB468-74A9-49B0-DC8D-6181897C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657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69578D4-5EF2-9CF1-F288-BE77A6724538}"/>
              </a:ext>
            </a:extLst>
          </p:cNvPr>
          <p:cNvSpPr/>
          <p:nvPr/>
        </p:nvSpPr>
        <p:spPr>
          <a:xfrm>
            <a:off x="4287187" y="4362138"/>
            <a:ext cx="6423285" cy="1956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5ECC453-EF24-02FD-04CE-F10E793AA350}"/>
              </a:ext>
            </a:extLst>
          </p:cNvPr>
          <p:cNvSpPr txBox="1"/>
          <p:nvPr/>
        </p:nvSpPr>
        <p:spPr>
          <a:xfrm>
            <a:off x="4826833" y="3545173"/>
            <a:ext cx="720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rgbClr val="0070C0"/>
                </a:solidFill>
              </a:rPr>
              <a:t>Sløydfasiliteter</a:t>
            </a:r>
          </a:p>
        </p:txBody>
      </p:sp>
    </p:spTree>
    <p:extLst>
      <p:ext uri="{BB962C8B-B14F-4D97-AF65-F5344CB8AC3E}">
        <p14:creationId xmlns:p14="http://schemas.microsoft.com/office/powerpoint/2010/main" val="325928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D328B-56D2-D0DE-15D5-1FF9EDA6F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600" b="0" i="1" dirty="0">
                <a:latin typeface="+mn-lt"/>
              </a:rPr>
              <a:t>Har deres skole sløydsal?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D29C97E8-553E-D61F-0EDA-003E3E86165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4084474"/>
              </p:ext>
            </p:extLst>
          </p:nvPr>
        </p:nvGraphicFramePr>
        <p:xfrm>
          <a:off x="1478044" y="2287300"/>
          <a:ext cx="3650027" cy="32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DC4253-B60B-67CD-4A00-50481D1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nb-NO" sz="1600" b="0" i="1" dirty="0">
                <a:latin typeface="+mn-lt"/>
              </a:rPr>
              <a:t>Skoler som har sløydsal brutt ned på størrelse (antall elever)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DDE5318-C087-0DF6-3C18-C948ABC65F1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38652839"/>
              </p:ext>
            </p:extLst>
          </p:nvPr>
        </p:nvGraphicFramePr>
        <p:xfrm>
          <a:off x="6192838" y="2287300"/>
          <a:ext cx="538956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0D0A1B76-F6F4-D4B8-E8B1-DB49EF4F465C}"/>
              </a:ext>
            </a:extLst>
          </p:cNvPr>
          <p:cNvCxnSpPr>
            <a:cxnSpLocks/>
          </p:cNvCxnSpPr>
          <p:nvPr/>
        </p:nvCxnSpPr>
        <p:spPr>
          <a:xfrm>
            <a:off x="5873022" y="1416570"/>
            <a:ext cx="0" cy="43621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15912-D351-DFC6-CEF7-D5A7DE01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7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3E894C6-6D69-3F2B-EE1F-60CC66562AF9}"/>
              </a:ext>
            </a:extLst>
          </p:cNvPr>
          <p:cNvSpPr txBox="1">
            <a:spLocks/>
          </p:cNvSpPr>
          <p:nvPr/>
        </p:nvSpPr>
        <p:spPr>
          <a:xfrm>
            <a:off x="1282275" y="214299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98C6"/>
                </a:solidFill>
                <a:latin typeface="Geogrotesque Medium"/>
                <a:ea typeface="+mj-ea"/>
                <a:cs typeface="Geogrotesque Medium"/>
              </a:defRPr>
            </a:lvl1pPr>
          </a:lstStyle>
          <a:p>
            <a:r>
              <a:rPr lang="nb-NO" dirty="0"/>
              <a:t>Skoler som har sløydsal</a:t>
            </a:r>
          </a:p>
        </p:txBody>
      </p:sp>
    </p:spTree>
    <p:extLst>
      <p:ext uri="{BB962C8B-B14F-4D97-AF65-F5344CB8AC3E}">
        <p14:creationId xmlns:p14="http://schemas.microsoft.com/office/powerpoint/2010/main" val="220194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B3598-AC35-FDF3-2CE8-36B98D71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789" y="5991226"/>
            <a:ext cx="858303" cy="365125"/>
          </a:xfrm>
        </p:spPr>
        <p:txBody>
          <a:bodyPr>
            <a:normAutofit/>
          </a:bodyPr>
          <a:lstStyle/>
          <a:p>
            <a:r>
              <a:rPr lang="nb-NO" sz="1400" dirty="0">
                <a:solidFill>
                  <a:srgbClr val="656567"/>
                </a:solidFill>
                <a:latin typeface="+mn-lt"/>
                <a:ea typeface="+mn-ea"/>
              </a:rPr>
              <a:t>N=382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D328B-56D2-D0DE-15D5-1FF9EDA6F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600" b="0" i="1" dirty="0">
                <a:latin typeface="+mn-lt"/>
              </a:rPr>
              <a:t>I hvilken grad brukes sløydsalen?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DDE5318-C087-0DF6-3C18-C948ABC65F1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67400075"/>
              </p:ext>
            </p:extLst>
          </p:nvPr>
        </p:nvGraphicFramePr>
        <p:xfrm>
          <a:off x="609600" y="2360425"/>
          <a:ext cx="5486400" cy="362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15912-D351-DFC6-CEF7-D5A7DE01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8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3E894C6-6D69-3F2B-EE1F-60CC66562AF9}"/>
              </a:ext>
            </a:extLst>
          </p:cNvPr>
          <p:cNvSpPr txBox="1">
            <a:spLocks/>
          </p:cNvSpPr>
          <p:nvPr/>
        </p:nvSpPr>
        <p:spPr>
          <a:xfrm>
            <a:off x="1398941" y="206563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98C6"/>
                </a:solidFill>
                <a:latin typeface="Geogrotesque Medium"/>
                <a:ea typeface="+mj-ea"/>
                <a:cs typeface="Geogrotesque Medium"/>
              </a:defRPr>
            </a:lvl1pPr>
          </a:lstStyle>
          <a:p>
            <a:r>
              <a:rPr lang="nb-NO" dirty="0"/>
              <a:t>Bruk av sløydsal</a:t>
            </a:r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D75314C-3031-619D-F5C7-EF184F6C77BC}"/>
              </a:ext>
            </a:extLst>
          </p:cNvPr>
          <p:cNvCxnSpPr>
            <a:cxnSpLocks/>
          </p:cNvCxnSpPr>
          <p:nvPr/>
        </p:nvCxnSpPr>
        <p:spPr>
          <a:xfrm>
            <a:off x="5873022" y="1416570"/>
            <a:ext cx="0" cy="43621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Plassholder for innhold 7">
            <a:extLst>
              <a:ext uri="{FF2B5EF4-FFF2-40B4-BE49-F238E27FC236}">
                <a16:creationId xmlns:a16="http://schemas.microsoft.com/office/drawing/2014/main" id="{EA95D39F-BA28-75D6-1228-436962BC37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243964"/>
              </p:ext>
            </p:extLst>
          </p:nvPr>
        </p:nvGraphicFramePr>
        <p:xfrm>
          <a:off x="6248400" y="2360424"/>
          <a:ext cx="5486400" cy="362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7D5D7EB4-043E-70DE-6FCF-408F6BD32441}"/>
              </a:ext>
            </a:extLst>
          </p:cNvPr>
          <p:cNvSpPr txBox="1">
            <a:spLocks/>
          </p:cNvSpPr>
          <p:nvPr/>
        </p:nvSpPr>
        <p:spPr>
          <a:xfrm>
            <a:off x="6195483" y="1535112"/>
            <a:ext cx="5386917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0" i="1" dirty="0">
                <a:latin typeface="+mn-lt"/>
              </a:rPr>
              <a:t>Andel som oppgir at sløydsalen brukes i stor grad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CC3C688A-5CF2-94C3-C528-CC9F0A8A875D}"/>
              </a:ext>
            </a:extLst>
          </p:cNvPr>
          <p:cNvSpPr txBox="1">
            <a:spLocks/>
          </p:cNvSpPr>
          <p:nvPr/>
        </p:nvSpPr>
        <p:spPr>
          <a:xfrm>
            <a:off x="6195483" y="5851556"/>
            <a:ext cx="711966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656567"/>
                </a:solidFill>
                <a:latin typeface="Geogrotesque Regular"/>
                <a:ea typeface="+mn-ea"/>
                <a:cs typeface="Geogrotesque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b="0" dirty="0">
                <a:latin typeface="+mn-lt"/>
              </a:rPr>
              <a:t>Grafen viser de som har svart 4 eller 5 på skala fra 1-5</a:t>
            </a:r>
          </a:p>
        </p:txBody>
      </p:sp>
    </p:spTree>
    <p:extLst>
      <p:ext uri="{BB962C8B-B14F-4D97-AF65-F5344CB8AC3E}">
        <p14:creationId xmlns:p14="http://schemas.microsoft.com/office/powerpoint/2010/main" val="263870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DC4253-B60B-67CD-4A00-50481D1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05774" y="1545798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z="1600" b="0" i="1" dirty="0">
                <a:latin typeface="+mn-lt"/>
              </a:rPr>
              <a:t>I hvilken grad er sløydsalen i tilfredsstillende stand?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DDE5318-C087-0DF6-3C18-C948ABC65F1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63371642"/>
              </p:ext>
            </p:extLst>
          </p:nvPr>
        </p:nvGraphicFramePr>
        <p:xfrm>
          <a:off x="905774" y="2211729"/>
          <a:ext cx="10541478" cy="399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15912-D351-DFC6-CEF7-D5A7DE01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3036-F6B4-4A31-8645-3C16785C987F}" type="slidenum">
              <a:rPr lang="nb-NO" smtClean="0"/>
              <a:t>9</a:t>
            </a:fld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3E894C6-6D69-3F2B-EE1F-60CC66562AF9}"/>
              </a:ext>
            </a:extLst>
          </p:cNvPr>
          <p:cNvSpPr txBox="1">
            <a:spLocks/>
          </p:cNvSpPr>
          <p:nvPr/>
        </p:nvSpPr>
        <p:spPr>
          <a:xfrm>
            <a:off x="1398941" y="206563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98C6"/>
                </a:solidFill>
                <a:latin typeface="Geogrotesque Medium"/>
                <a:ea typeface="+mj-ea"/>
                <a:cs typeface="Geogrotesque Medium"/>
              </a:defRPr>
            </a:lvl1pPr>
          </a:lstStyle>
          <a:p>
            <a:r>
              <a:rPr lang="nb-NO" dirty="0"/>
              <a:t>Sløydundervisning og tilstand</a:t>
            </a:r>
          </a:p>
        </p:txBody>
      </p:sp>
    </p:spTree>
    <p:extLst>
      <p:ext uri="{BB962C8B-B14F-4D97-AF65-F5344CB8AC3E}">
        <p14:creationId xmlns:p14="http://schemas.microsoft.com/office/powerpoint/2010/main" val="1292236189"/>
      </p:ext>
    </p:extLst>
  </p:cSld>
  <p:clrMapOvr>
    <a:masterClrMapping/>
  </p:clrMapOvr>
</p:sld>
</file>

<file path=ppt/theme/theme1.xml><?xml version="1.0" encoding="utf-8"?>
<a:theme xmlns:a="http://schemas.openxmlformats.org/drawingml/2006/main" name="N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B" id="{F7B363EA-D037-47AC-888F-8DEA62E89ECE}" vid="{9297560E-5FBA-40BD-BABE-D4817E616F3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NB</Template>
  <TotalTime>7814</TotalTime>
  <Words>496</Words>
  <Application>Microsoft Office PowerPoint</Application>
  <PresentationFormat>Widescreen</PresentationFormat>
  <Paragraphs>80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Geogrotesque Medium</vt:lpstr>
      <vt:lpstr>Geogrotesque Regular</vt:lpstr>
      <vt:lpstr>NB</vt:lpstr>
      <vt:lpstr>PowerPoint-presentasjon</vt:lpstr>
      <vt:lpstr>PowerPoint-presentasjon</vt:lpstr>
      <vt:lpstr>PowerPoint-presentasjon</vt:lpstr>
      <vt:lpstr>Størrelse og skole</vt:lpstr>
      <vt:lpstr>Geografi</vt:lpstr>
      <vt:lpstr>PowerPoint-presentasjon</vt:lpstr>
      <vt:lpstr>PowerPoint-presentasjon</vt:lpstr>
      <vt:lpstr>N=382</vt:lpstr>
      <vt:lpstr>PowerPoint-presentasjon</vt:lpstr>
      <vt:lpstr>Tilstand i ulike skolestørrelser </vt:lpstr>
      <vt:lpstr>PowerPoint-presentasjon</vt:lpstr>
      <vt:lpstr>PowerPoint-presentasjon</vt:lpstr>
      <vt:lpstr>N=41</vt:lpstr>
      <vt:lpstr>N=189 Spørsmål stilt til de som har svart at de i liten grad har ressurser til å tilby sløyd</vt:lpstr>
      <vt:lpstr>PowerPoint-presentasjon</vt:lpstr>
      <vt:lpstr>PowerPoint-presentasjon</vt:lpstr>
      <vt:lpstr>PowerPoint-presentasjon</vt:lpstr>
      <vt:lpstr>Praktiske fag i skolen</vt:lpstr>
      <vt:lpstr>PowerPoint-presentasjon</vt:lpstr>
      <vt:lpstr>Kontaktinformasjon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Steinar Ruistuen</dc:creator>
  <cp:lastModifiedBy>Øystein Moen</cp:lastModifiedBy>
  <cp:revision>20</cp:revision>
  <cp:lastPrinted>2022-10-16T15:00:31Z</cp:lastPrinted>
  <dcterms:created xsi:type="dcterms:W3CDTF">2022-10-03T07:39:32Z</dcterms:created>
  <dcterms:modified xsi:type="dcterms:W3CDTF">2023-12-11T13:33:14Z</dcterms:modified>
</cp:coreProperties>
</file>