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D24"/>
    <a:srgbClr val="008412"/>
    <a:srgbClr val="86B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9CC48-022E-4861-BF06-F46C3B40DA53}" v="2" dt="2023-06-29T13:41:25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89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iderøe_Grønn_vingebakgrunnWiderøe_vingutsnitt_1-1.psd" descr="Widerøe_Grønn_vingebakgrunnWiderøe_vingutsnitt_1-1.psd">
            <a:extLst>
              <a:ext uri="{FF2B5EF4-FFF2-40B4-BE49-F238E27FC236}">
                <a16:creationId xmlns:a16="http://schemas.microsoft.com/office/drawing/2014/main" id="{86E967A1-1FAC-1889-7EE5-8938F8B91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837" b="26966"/>
          <a:stretch>
            <a:fillRect/>
          </a:stretch>
        </p:blipFill>
        <p:spPr>
          <a:xfrm>
            <a:off x="0" y="0"/>
            <a:ext cx="12192000" cy="68513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D41AB65-E538-E681-83F6-254BA2F50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9F547C8-FBC9-FEBF-3E5D-C4EA2334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8" name="WF_logo_neg.png" descr="WF_logo_neg.png">
            <a:extLst>
              <a:ext uri="{FF2B5EF4-FFF2-40B4-BE49-F238E27FC236}">
                <a16:creationId xmlns:a16="http://schemas.microsoft.com/office/drawing/2014/main" id="{EDD76354-E25C-18DD-9A7F-B05216DF10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7798" y="367085"/>
            <a:ext cx="2136403" cy="2136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200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negativ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7C6354-537F-8EE8-DD2A-3B505A3A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187324-3A0E-D561-74F6-6961E7C1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620027-0F57-A5EC-70E6-F56978BA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32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18826-26BF-7CD1-1BD2-598309A6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468"/>
            <a:ext cx="10515600" cy="1160463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0203BF-F290-90F9-47E6-310F32506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79976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8ABD24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DCB-8143-57A9-35FD-6C18F686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554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FCFD03A-FB2D-16C0-10F5-A3382F4E6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629"/>
          <a:stretch/>
        </p:blipFill>
        <p:spPr>
          <a:xfrm>
            <a:off x="-44034" y="0"/>
            <a:ext cx="12236034" cy="62191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0B18826-26BF-7CD1-1BD2-598309A6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468"/>
            <a:ext cx="10515600" cy="1160463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0203BF-F290-90F9-47E6-310F32506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79976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8ABD24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DCB-8143-57A9-35FD-6C18F686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532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3B00312-FC53-178F-DFF9-714ACBF1F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794"/>
          <a:stretch/>
        </p:blipFill>
        <p:spPr>
          <a:xfrm>
            <a:off x="-40640" y="-13300"/>
            <a:ext cx="12273280" cy="62268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0B18826-26BF-7CD1-1BD2-598309A6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468"/>
            <a:ext cx="10515600" cy="1160463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0203BF-F290-90F9-47E6-310F32506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79976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8ABD24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82DCB-8143-57A9-35FD-6C18F686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004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E28F95-EFBD-1ACB-CC90-FC5B73A3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841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F0B08D-605F-D49C-13CB-E2925FD20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38BAF9-0563-50D0-8FDC-7FE1BECCB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EA975F-3693-75BA-9934-4CC31E4B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73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EA975F-3693-75BA-9934-4CC31E4B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/>
          </a:p>
        </p:txBody>
      </p:sp>
      <p:pic>
        <p:nvPicPr>
          <p:cNvPr id="9" name="Bilde 8" descr="Et bilde som inneholder utendørs, natur, skyet&#10;&#10;Automatisk generert beskrivelse">
            <a:extLst>
              <a:ext uri="{FF2B5EF4-FFF2-40B4-BE49-F238E27FC236}">
                <a16:creationId xmlns:a16="http://schemas.microsoft.com/office/drawing/2014/main" id="{B561B401-D230-A53D-00DD-F6E6FB9AA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364" t="326" r="34748" b="-326"/>
          <a:stretch/>
        </p:blipFill>
        <p:spPr>
          <a:xfrm>
            <a:off x="0" y="-10748"/>
            <a:ext cx="6096000" cy="6246497"/>
          </a:xfrm>
          <a:prstGeom prst="rect">
            <a:avLst/>
          </a:prstGeom>
        </p:spPr>
      </p:pic>
      <p:sp>
        <p:nvSpPr>
          <p:cNvPr id="7" name="Plassholder for diagram 6">
            <a:extLst>
              <a:ext uri="{FF2B5EF4-FFF2-40B4-BE49-F238E27FC236}">
                <a16:creationId xmlns:a16="http://schemas.microsoft.com/office/drawing/2014/main" id="{AD88EBD3-6A84-64C8-37F8-758D990C2FB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-10748"/>
            <a:ext cx="6096000" cy="62258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BA784518-1B42-B2A0-D0A0-58064E84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C96754D6-776A-84CC-61AD-227DD64E2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EA975F-3693-75BA-9934-4CC31E4B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7" name="Plassholder for diagram 6">
            <a:extLst>
              <a:ext uri="{FF2B5EF4-FFF2-40B4-BE49-F238E27FC236}">
                <a16:creationId xmlns:a16="http://schemas.microsoft.com/office/drawing/2014/main" id="{AD88EBD3-6A84-64C8-37F8-758D990C2FB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-10748"/>
            <a:ext cx="6096000" cy="62258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nb-NO" dirty="0"/>
          </a:p>
        </p:txBody>
      </p:sp>
      <p:pic>
        <p:nvPicPr>
          <p:cNvPr id="3" name="Bilde 2" descr="Et bilde som inneholder utendørs, himmel, skyet, skyer&#10;&#10;Automatisk generert beskrivelse">
            <a:extLst>
              <a:ext uri="{FF2B5EF4-FFF2-40B4-BE49-F238E27FC236}">
                <a16:creationId xmlns:a16="http://schemas.microsoft.com/office/drawing/2014/main" id="{DA63954A-3DCD-E10C-6D50-2352A0411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930"/>
          <a:stretch/>
        </p:blipFill>
        <p:spPr>
          <a:xfrm>
            <a:off x="0" y="0"/>
            <a:ext cx="6096000" cy="6225810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DB42FE56-1E5B-0323-6F7C-67012BF3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63B4059F-FB0E-4E57-4E22-48A52CECE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9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690735-6F1E-4F51-C7B4-EEE9BADB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3E9928A-AEDF-AF64-7ABF-318662BFD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6C08AA-1D78-6E09-BA23-A4470C1C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D6DE0933-ECBC-78ED-1B60-8EACE03E86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200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4050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EA975F-3693-75BA-9934-4CC31E4B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7" name="Plassholder for diagram 6">
            <a:extLst>
              <a:ext uri="{FF2B5EF4-FFF2-40B4-BE49-F238E27FC236}">
                <a16:creationId xmlns:a16="http://schemas.microsoft.com/office/drawing/2014/main" id="{AD88EBD3-6A84-64C8-37F8-758D990C2FB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0" y="-10748"/>
            <a:ext cx="12192000" cy="62258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36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BEA975F-3693-75BA-9934-4CC31E4B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/>
          </a:p>
        </p:txBody>
      </p:sp>
      <p:sp>
        <p:nvSpPr>
          <p:cNvPr id="7" name="Plassholder for diagram 6">
            <a:extLst>
              <a:ext uri="{FF2B5EF4-FFF2-40B4-BE49-F238E27FC236}">
                <a16:creationId xmlns:a16="http://schemas.microsoft.com/office/drawing/2014/main" id="{AD88EBD3-6A84-64C8-37F8-758D990C2FB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-10748"/>
            <a:ext cx="6096000" cy="62258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nb-NO" dirty="0"/>
          </a:p>
        </p:txBody>
      </p:sp>
      <p:sp>
        <p:nvSpPr>
          <p:cNvPr id="2" name="Plassholder for diagram 6">
            <a:extLst>
              <a:ext uri="{FF2B5EF4-FFF2-40B4-BE49-F238E27FC236}">
                <a16:creationId xmlns:a16="http://schemas.microsoft.com/office/drawing/2014/main" id="{FF6C61E7-7E43-19C5-E9E7-248A29DC45F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0" y="-10748"/>
            <a:ext cx="6096000" cy="62258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226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utendørs, natur, skyet&#10;&#10;Automatisk generert beskrivelse">
            <a:extLst>
              <a:ext uri="{FF2B5EF4-FFF2-40B4-BE49-F238E27FC236}">
                <a16:creationId xmlns:a16="http://schemas.microsoft.com/office/drawing/2014/main" id="{5523687B-4572-0BAE-385A-3CB5260ED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9034"/>
            <a:ext cx="12196545" cy="685972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D41AB65-E538-E681-83F6-254BA2F50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705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5803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0ABC2-2971-DF19-B13C-014621E4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841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D3EC63-4DA7-C438-4BAA-0BE1BFCC4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8065AFC-902B-9791-85FF-660C36BF0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AB16F5-6A68-C71D-00BB-D97D77C31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3375B43-F82C-7687-BC42-72651EC2C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E72932E-9ADD-272F-5FFE-C8D6FA9F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23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470F44-EE06-E5E6-555B-8DA3A159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FCB93F-BC95-1AD8-A27B-38759CA3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7269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E595ADD-2FCF-ECE4-DCFB-A5F704CF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82D6-DA2C-CF48-9255-9D8E170C8E95}" type="datetimeFigureOut">
              <a:rPr lang="nb-NO" smtClean="0"/>
              <a:t>29.06.2023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82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iv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himmel, skyet, skyer&#10;&#10;Automatisk generert beskrivelse">
            <a:extLst>
              <a:ext uri="{FF2B5EF4-FFF2-40B4-BE49-F238E27FC236}">
                <a16:creationId xmlns:a16="http://schemas.microsoft.com/office/drawing/2014/main" id="{0FEFF701-D7AE-09F3-1770-4AAD4C309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" t="9726" r="324" b="-174"/>
          <a:stretch/>
        </p:blipFill>
        <p:spPr>
          <a:xfrm>
            <a:off x="0" y="-22658"/>
            <a:ext cx="12192000" cy="62532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5034F0B-BC68-6A00-3C79-DAF517AB2B90}"/>
              </a:ext>
            </a:extLst>
          </p:cNvPr>
          <p:cNvSpPr txBox="1"/>
          <p:nvPr userDrawn="1"/>
        </p:nvSpPr>
        <p:spPr>
          <a:xfrm>
            <a:off x="1523998" y="756698"/>
            <a:ext cx="9143999" cy="4708981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b-NO" sz="5000" b="1" i="0" dirty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 dirty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 dirty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 dirty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 dirty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 dirty="0">
              <a:solidFill>
                <a:srgbClr val="008412"/>
              </a:solidFill>
              <a:latin typeface="Gill Sans Nova" panose="020B0602020104020203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DACB9D-058F-C3E9-FA4A-BDA6E2AA7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552676"/>
            <a:ext cx="9143999" cy="1323975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3DC18D7-1158-C3D8-A661-D88126E1D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330352"/>
            <a:ext cx="9143999" cy="5709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ABD2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645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ternativ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A2A3435-A429-7837-DADC-4BC50D4AB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1323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DACB9D-058F-C3E9-FA4A-BDA6E2AA7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552676"/>
            <a:ext cx="9143999" cy="1323975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54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3DC18D7-1158-C3D8-A661-D88126E1D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330352"/>
            <a:ext cx="9143999" cy="57098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>
                <a:solidFill>
                  <a:srgbClr val="8ABD2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28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ernativ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, himmel, skyet, skyer&#10;&#10;Automatisk generert beskrivelse">
            <a:extLst>
              <a:ext uri="{FF2B5EF4-FFF2-40B4-BE49-F238E27FC236}">
                <a16:creationId xmlns:a16="http://schemas.microsoft.com/office/drawing/2014/main" id="{92435E13-17AE-3C01-906F-B643DDA50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1" t="9726" r="324" b="-174"/>
          <a:stretch/>
        </p:blipFill>
        <p:spPr>
          <a:xfrm>
            <a:off x="0" y="-22658"/>
            <a:ext cx="12192000" cy="62532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5034F0B-BC68-6A00-3C79-DAF517AB2B90}"/>
              </a:ext>
            </a:extLst>
          </p:cNvPr>
          <p:cNvSpPr txBox="1"/>
          <p:nvPr userDrawn="1"/>
        </p:nvSpPr>
        <p:spPr>
          <a:xfrm>
            <a:off x="3576000" y="627423"/>
            <a:ext cx="5040000" cy="504000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b-NO" sz="5000" b="1" i="0" dirty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 dirty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 dirty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 dirty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 dirty="0">
              <a:solidFill>
                <a:srgbClr val="008412"/>
              </a:solidFill>
              <a:latin typeface="Gill Sans Nova" panose="020B0602020104020203" pitchFamily="34" charset="0"/>
            </a:endParaRPr>
          </a:p>
          <a:p>
            <a:pPr algn="ctr"/>
            <a:endParaRPr lang="nb-NO" sz="5000" b="1" i="0" dirty="0">
              <a:solidFill>
                <a:srgbClr val="008412"/>
              </a:solidFill>
              <a:latin typeface="Gill Sans Nova" panose="020B0602020104020203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DACB9D-058F-C3E9-FA4A-BDA6E2AA7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000" y="837117"/>
            <a:ext cx="5040000" cy="1323975"/>
          </a:xfrm>
        </p:spPr>
        <p:txBody>
          <a:bodyPr anchor="b">
            <a:normAutofit/>
          </a:bodyPr>
          <a:lstStyle>
            <a:lvl1pPr algn="ctr">
              <a:defRPr sz="36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3DC18D7-1158-C3D8-A661-D88126E1D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6000" y="2370786"/>
            <a:ext cx="5040000" cy="5709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8ABD2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4968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lternativ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DEE79A89-A209-EA22-6313-9B6004B0B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2132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C0F33922-CA99-645F-18FB-DB098EC6E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000" y="837117"/>
            <a:ext cx="5040000" cy="1323975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3600" b="0" i="0">
                <a:solidFill>
                  <a:srgbClr val="008412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D27D6E3E-B491-7081-1195-D2E676F4B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6000" y="2370786"/>
            <a:ext cx="5040000" cy="57098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8ABD2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120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iderøe_Grønn_vingebakgrunnWiderøe_vingutsnitt_1-1.psd" descr="Widerøe_Grønn_vingebakgrunnWiderøe_vingutsnitt_1-1.psd">
            <a:extLst>
              <a:ext uri="{FF2B5EF4-FFF2-40B4-BE49-F238E27FC236}">
                <a16:creationId xmlns:a16="http://schemas.microsoft.com/office/drawing/2014/main" id="{86E967A1-1FAC-1889-7EE5-8938F8B91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837" b="26966"/>
          <a:stretch>
            <a:fillRect/>
          </a:stretch>
        </p:blipFill>
        <p:spPr>
          <a:xfrm>
            <a:off x="0" y="0"/>
            <a:ext cx="12192000" cy="68513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D41AB65-E538-E681-83F6-254BA2F50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6456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8" name="WF_logo_neg.png" descr="WF_logo_neg.png">
            <a:extLst>
              <a:ext uri="{FF2B5EF4-FFF2-40B4-BE49-F238E27FC236}">
                <a16:creationId xmlns:a16="http://schemas.microsoft.com/office/drawing/2014/main" id="{EDD76354-E25C-18DD-9A7F-B05216DF10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7798" y="367085"/>
            <a:ext cx="2136403" cy="2136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17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iderøe_Grønn_vingebakgrunnWiderøe_vingutsnitt_1-1.psd" descr="Widerøe_Grønn_vingebakgrunnWiderøe_vingutsnitt_1-1.psd">
            <a:extLst>
              <a:ext uri="{FF2B5EF4-FFF2-40B4-BE49-F238E27FC236}">
                <a16:creationId xmlns:a16="http://schemas.microsoft.com/office/drawing/2014/main" id="{86E967A1-1FAC-1889-7EE5-8938F8B91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837" b="26966"/>
          <a:stretch>
            <a:fillRect/>
          </a:stretch>
        </p:blipFill>
        <p:spPr>
          <a:xfrm>
            <a:off x="0" y="0"/>
            <a:ext cx="12192000" cy="6851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WF_logo_neg.png" descr="WF_logo_neg.png">
            <a:extLst>
              <a:ext uri="{FF2B5EF4-FFF2-40B4-BE49-F238E27FC236}">
                <a16:creationId xmlns:a16="http://schemas.microsoft.com/office/drawing/2014/main" id="{EDD76354-E25C-18DD-9A7F-B05216DF10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8473" y="1871473"/>
            <a:ext cx="3115054" cy="3115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318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_m_pay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iderøe_Grønn_vingebakgrunnWiderøe_vingutsnitt_1-1.psd" descr="Widerøe_Grønn_vingebakgrunnWiderøe_vingutsnitt_1-1.psd">
            <a:extLst>
              <a:ext uri="{FF2B5EF4-FFF2-40B4-BE49-F238E27FC236}">
                <a16:creationId xmlns:a16="http://schemas.microsoft.com/office/drawing/2014/main" id="{86E967A1-1FAC-1889-7EE5-8938F8B91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837" b="26966"/>
          <a:stretch>
            <a:fillRect/>
          </a:stretch>
        </p:blipFill>
        <p:spPr>
          <a:xfrm>
            <a:off x="0" y="0"/>
            <a:ext cx="12192000" cy="6851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5E356BB-26B4-6A9B-05E1-8460A48241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3168" y="1938239"/>
            <a:ext cx="6665664" cy="29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7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ér">
            <a:extLst>
              <a:ext uri="{FF2B5EF4-FFF2-40B4-BE49-F238E27FC236}">
                <a16:creationId xmlns:a16="http://schemas.microsoft.com/office/drawing/2014/main" id="{824521E0-F86C-DC57-E1E1-189C8F803AFE}"/>
              </a:ext>
            </a:extLst>
          </p:cNvPr>
          <p:cNvGrpSpPr/>
          <p:nvPr userDrawn="1"/>
        </p:nvGrpSpPr>
        <p:grpSpPr>
          <a:xfrm>
            <a:off x="0" y="6214773"/>
            <a:ext cx="12192000" cy="648277"/>
            <a:chOff x="0" y="0"/>
            <a:chExt cx="24384000" cy="1296551"/>
          </a:xfrm>
        </p:grpSpPr>
        <p:pic>
          <p:nvPicPr>
            <p:cNvPr id="8" name="Widerøe_GrønnGradient_bakgrunnstripe.png" descr="Widerøe_GrønnGradient_bakgrunnstripe.png">
              <a:extLst>
                <a:ext uri="{FF2B5EF4-FFF2-40B4-BE49-F238E27FC236}">
                  <a16:creationId xmlns:a16="http://schemas.microsoft.com/office/drawing/2014/main" id="{814EBE14-3042-90D2-97D9-4E48E471A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rcRect b="77244"/>
            <a:stretch>
              <a:fillRect/>
            </a:stretch>
          </p:blipFill>
          <p:spPr>
            <a:xfrm>
              <a:off x="0" y="0"/>
              <a:ext cx="24384000" cy="1296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WF_logo_neg.png" descr="WF_logo_neg.png">
              <a:extLst>
                <a:ext uri="{FF2B5EF4-FFF2-40B4-BE49-F238E27FC236}">
                  <a16:creationId xmlns:a16="http://schemas.microsoft.com/office/drawing/2014/main" id="{4B037270-722B-AAED-3695-FF06CE308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rcRect t="20931" b="26433"/>
            <a:stretch>
              <a:fillRect/>
            </a:stretch>
          </p:blipFill>
          <p:spPr>
            <a:xfrm>
              <a:off x="21259276" y="13055"/>
              <a:ext cx="2287049" cy="12037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585AEAB-D5FD-06A5-9E78-5A981432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6ADE58-80B1-6918-91B9-F49725AA1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287A25-D540-114B-2C7B-2352F1641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0D282D6-DA2C-CF48-9255-9D8E170C8E95}" type="datetimeFigureOut">
              <a:rPr lang="nb-NO" smtClean="0"/>
              <a:pPr/>
              <a:t>29.06.2023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524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73" r:id="rId4"/>
    <p:sldLayoutId id="2147483669" r:id="rId5"/>
    <p:sldLayoutId id="2147483674" r:id="rId6"/>
    <p:sldLayoutId id="2147483660" r:id="rId7"/>
    <p:sldLayoutId id="2147483661" r:id="rId8"/>
    <p:sldLayoutId id="2147483662" r:id="rId9"/>
    <p:sldLayoutId id="2147483650" r:id="rId10"/>
    <p:sldLayoutId id="2147483651" r:id="rId11"/>
    <p:sldLayoutId id="2147483670" r:id="rId12"/>
    <p:sldLayoutId id="2147483671" r:id="rId13"/>
    <p:sldLayoutId id="2147483652" r:id="rId14"/>
    <p:sldLayoutId id="2147483665" r:id="rId15"/>
    <p:sldLayoutId id="2147483666" r:id="rId16"/>
    <p:sldLayoutId id="2147483656" r:id="rId17"/>
    <p:sldLayoutId id="2147483667" r:id="rId18"/>
    <p:sldLayoutId id="2147483668" r:id="rId19"/>
    <p:sldLayoutId id="2147483653" r:id="rId20"/>
    <p:sldLayoutId id="2147483654" r:id="rId21"/>
    <p:sldLayoutId id="214748365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8412"/>
          </a:solidFill>
          <a:latin typeface="Gill Sans Nova" panose="020B0602020104020203" pitchFamily="34" charset="0"/>
          <a:ea typeface="+mj-ea"/>
          <a:cs typeface="Gill Sans Nova" panose="020B06020201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Nova" panose="020B03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Nova" panose="020B0602020104020203" pitchFamily="34" charset="0"/>
          <a:ea typeface="+mn-ea"/>
          <a:cs typeface="Gill Sans Nova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ill Sans Nova" panose="020B06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9625-3C81-4AA7-A65D-E5347926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TT Commons Pro Black" panose="020B0103030102020204" pitchFamily="34" charset="0"/>
              </a:rPr>
              <a:t>TRAFIKKRAPPORT: </a:t>
            </a:r>
            <a:r>
              <a:rPr lang="nb-NO" dirty="0">
                <a:solidFill>
                  <a:srgbClr val="8ABD24"/>
                </a:solidFill>
                <a:latin typeface="TT Commons Pro DemiBold" panose="020B0103030102020204" pitchFamily="34" charset="0"/>
              </a:rPr>
              <a:t>JUNI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E47DF-F15D-42E4-9754-C03D7C8A3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054" y="1566767"/>
            <a:ext cx="7436326" cy="2321975"/>
          </a:xfrm>
        </p:spPr>
        <p:txBody>
          <a:bodyPr>
            <a:normAutofit lnSpcReduction="10000"/>
          </a:bodyPr>
          <a:lstStyle/>
          <a:p>
            <a:r>
              <a:rPr lang="nb-NO" sz="1600" dirty="0">
                <a:solidFill>
                  <a:srgbClr val="008412"/>
                </a:solidFill>
                <a:latin typeface="TT Commons Pro Medium" panose="020B0103030102020204" pitchFamily="34" charset="0"/>
              </a:rPr>
              <a:t>Antall passasjerer er 1 % høyere enn i 2022. Veksten kan tilskrives streik blant flyteknikerne i fjor. Den underliggende trenden fortsetter fra april/mai med litt færre passasjerer enn i fjor. </a:t>
            </a:r>
          </a:p>
          <a:p>
            <a:r>
              <a:rPr lang="nb-NO" sz="1600" dirty="0">
                <a:solidFill>
                  <a:srgbClr val="008412"/>
                </a:solidFill>
                <a:latin typeface="TT Commons Pro Medium" panose="020B0103030102020204" pitchFamily="34" charset="0"/>
              </a:rPr>
              <a:t>Noe økt produksjon mot fjoråret gjør at kabinfaktor faller med 4,0 prosentpoeng</a:t>
            </a:r>
          </a:p>
          <a:p>
            <a:r>
              <a:rPr lang="nb-NO" sz="1600" dirty="0">
                <a:solidFill>
                  <a:srgbClr val="008412"/>
                </a:solidFill>
                <a:latin typeface="TT Commons Pro Medium" panose="020B0103030102020204" pitchFamily="34" charset="0"/>
              </a:rPr>
              <a:t>Driften er god, og vi er godt fornøyd med punktligheten. </a:t>
            </a:r>
          </a:p>
          <a:p>
            <a:r>
              <a:rPr lang="nb-NO" sz="1600" dirty="0">
                <a:solidFill>
                  <a:srgbClr val="008412"/>
                </a:solidFill>
                <a:latin typeface="TT Commons Pro Medium" panose="020B0103030102020204" pitchFamily="34" charset="0"/>
              </a:rPr>
              <a:t>Widerøe har tilpasset prisene for å møte en litt lavere etterspørsel enn det tegnet til i første kvartal. Vi håper at det vil styrke kabinfaktoren gjennom sommeren. </a:t>
            </a:r>
          </a:p>
          <a:p>
            <a:endParaRPr lang="nb-NO" sz="1600" dirty="0">
              <a:solidFill>
                <a:srgbClr val="008412"/>
              </a:solidFill>
              <a:latin typeface="TT Commons Pro Medium" panose="020B010303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39097-898D-4FC0-8DCB-30A260C9A194}"/>
              </a:ext>
            </a:extLst>
          </p:cNvPr>
          <p:cNvSpPr txBox="1"/>
          <p:nvPr/>
        </p:nvSpPr>
        <p:spPr>
          <a:xfrm>
            <a:off x="961054" y="4147102"/>
            <a:ext cx="1240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8ABD24"/>
                </a:solidFill>
                <a:latin typeface="TT Commons Pro Medium" panose="020B0103030102020204" pitchFamily="34" charset="0"/>
              </a:rPr>
              <a:t>JUNI</a:t>
            </a:r>
            <a:endParaRPr lang="nb-NO" sz="1400" dirty="0">
              <a:solidFill>
                <a:srgbClr val="8ABD24"/>
              </a:solidFill>
              <a:latin typeface="TT Commons Pro Medium" panose="020B010303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2DD62-7E61-4E84-80DF-1A41D3F64398}"/>
              </a:ext>
            </a:extLst>
          </p:cNvPr>
          <p:cNvSpPr txBox="1"/>
          <p:nvPr/>
        </p:nvSpPr>
        <p:spPr>
          <a:xfrm>
            <a:off x="6158203" y="4142790"/>
            <a:ext cx="180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8ABD24"/>
                </a:solidFill>
                <a:latin typeface="TT Commons Pro Medium" panose="020B0103030102020204" pitchFamily="34" charset="0"/>
              </a:rPr>
              <a:t>12 MND RULLERENDE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F5235-515B-4518-9822-C8E151B5D126}"/>
              </a:ext>
            </a:extLst>
          </p:cNvPr>
          <p:cNvSpPr txBox="1"/>
          <p:nvPr/>
        </p:nvSpPr>
        <p:spPr>
          <a:xfrm>
            <a:off x="2743202" y="4142790"/>
            <a:ext cx="312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TT Commons Pro Light" panose="020B0103030102020204" pitchFamily="34" charset="0"/>
              </a:rPr>
              <a:t>2023	      2022    	            ENDRING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CD251-0BD5-4405-9851-C9A10A9B230E}"/>
              </a:ext>
            </a:extLst>
          </p:cNvPr>
          <p:cNvSpPr txBox="1"/>
          <p:nvPr/>
        </p:nvSpPr>
        <p:spPr>
          <a:xfrm>
            <a:off x="7941907" y="4142790"/>
            <a:ext cx="312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TT Commons Pro Light" panose="020B0103030102020204" pitchFamily="34" charset="0"/>
              </a:rPr>
              <a:t>2023	      2022    	            ENDRING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CEC8D-F8D6-4EA4-89D1-4FEF95577741}"/>
              </a:ext>
            </a:extLst>
          </p:cNvPr>
          <p:cNvSpPr txBox="1"/>
          <p:nvPr/>
        </p:nvSpPr>
        <p:spPr>
          <a:xfrm>
            <a:off x="2797628" y="4461734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308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375B28-91C7-4558-BE55-146958E20163}"/>
              </a:ext>
            </a:extLst>
          </p:cNvPr>
          <p:cNvSpPr txBox="1"/>
          <p:nvPr/>
        </p:nvSpPr>
        <p:spPr>
          <a:xfrm>
            <a:off x="2797628" y="4733874"/>
            <a:ext cx="618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67,1 %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D595E7-4273-4FFE-B029-6D88B8A15251}"/>
              </a:ext>
            </a:extLst>
          </p:cNvPr>
          <p:cNvSpPr txBox="1"/>
          <p:nvPr/>
        </p:nvSpPr>
        <p:spPr>
          <a:xfrm>
            <a:off x="2797627" y="5292731"/>
            <a:ext cx="61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181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69E95-9F31-47D5-BEF8-1E9827432FB2}"/>
              </a:ext>
            </a:extLst>
          </p:cNvPr>
          <p:cNvSpPr txBox="1"/>
          <p:nvPr/>
        </p:nvSpPr>
        <p:spPr>
          <a:xfrm>
            <a:off x="2797627" y="5574201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32,1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F569-A0F5-41CA-8913-7FC7EC2045E0}"/>
              </a:ext>
            </a:extLst>
          </p:cNvPr>
          <p:cNvSpPr txBox="1"/>
          <p:nvPr/>
        </p:nvSpPr>
        <p:spPr>
          <a:xfrm>
            <a:off x="2797628" y="5015732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122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2EBFE-FB4D-49DB-8907-1520C1345DB3}"/>
              </a:ext>
            </a:extLst>
          </p:cNvPr>
          <p:cNvSpPr txBox="1"/>
          <p:nvPr/>
        </p:nvSpPr>
        <p:spPr>
          <a:xfrm>
            <a:off x="3917301" y="4459305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305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E5BB0D-F2B2-43A3-AD4D-AA71EFE3AF43}"/>
              </a:ext>
            </a:extLst>
          </p:cNvPr>
          <p:cNvSpPr txBox="1"/>
          <p:nvPr/>
        </p:nvSpPr>
        <p:spPr>
          <a:xfrm>
            <a:off x="3917300" y="5015731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121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A61EC6-AC0C-4B8F-A9EB-B2764CDF8D51}"/>
              </a:ext>
            </a:extLst>
          </p:cNvPr>
          <p:cNvSpPr txBox="1"/>
          <p:nvPr/>
        </p:nvSpPr>
        <p:spPr>
          <a:xfrm>
            <a:off x="3917300" y="4732035"/>
            <a:ext cx="5862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71,1 %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83F746-691A-4245-83FB-C58415A5F6D5}"/>
              </a:ext>
            </a:extLst>
          </p:cNvPr>
          <p:cNvSpPr txBox="1"/>
          <p:nvPr/>
        </p:nvSpPr>
        <p:spPr>
          <a:xfrm>
            <a:off x="3917300" y="5289333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170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B64483-240E-49B2-941B-818091E6B903}"/>
              </a:ext>
            </a:extLst>
          </p:cNvPr>
          <p:cNvSpPr txBox="1"/>
          <p:nvPr/>
        </p:nvSpPr>
        <p:spPr>
          <a:xfrm>
            <a:off x="3917300" y="5572221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34,4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2C0F8A-EA82-4EEA-BC3C-A7C04173DC32}"/>
              </a:ext>
            </a:extLst>
          </p:cNvPr>
          <p:cNvSpPr txBox="1"/>
          <p:nvPr/>
        </p:nvSpPr>
        <p:spPr>
          <a:xfrm>
            <a:off x="5113176" y="4747357"/>
            <a:ext cx="9206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- 4,0 p.p.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DBCDA9-DBB5-450D-AFD0-1909D15668BC}"/>
              </a:ext>
            </a:extLst>
          </p:cNvPr>
          <p:cNvSpPr txBox="1"/>
          <p:nvPr/>
        </p:nvSpPr>
        <p:spPr>
          <a:xfrm>
            <a:off x="5113177" y="4466046"/>
            <a:ext cx="755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1,0 %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86B024-F7E3-4220-8878-C6499DF008CB}"/>
              </a:ext>
            </a:extLst>
          </p:cNvPr>
          <p:cNvSpPr txBox="1"/>
          <p:nvPr/>
        </p:nvSpPr>
        <p:spPr>
          <a:xfrm>
            <a:off x="5106956" y="5001405"/>
            <a:ext cx="618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0,8 %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994B7-494D-4976-929C-2090A5F63A55}"/>
              </a:ext>
            </a:extLst>
          </p:cNvPr>
          <p:cNvSpPr txBox="1"/>
          <p:nvPr/>
        </p:nvSpPr>
        <p:spPr>
          <a:xfrm>
            <a:off x="5106956" y="5292305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6,5 %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91B9A9-CBC7-448C-A9C5-F8503493E2B9}"/>
              </a:ext>
            </a:extLst>
          </p:cNvPr>
          <p:cNvSpPr txBox="1"/>
          <p:nvPr/>
        </p:nvSpPr>
        <p:spPr>
          <a:xfrm>
            <a:off x="5106957" y="5545292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- 6,7 %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F59A47-D286-468D-A0EF-7906A5D5AD3B}"/>
              </a:ext>
            </a:extLst>
          </p:cNvPr>
          <p:cNvSpPr txBox="1"/>
          <p:nvPr/>
        </p:nvSpPr>
        <p:spPr>
          <a:xfrm>
            <a:off x="8005665" y="4461734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3285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2DA9AB-88F5-4A6F-AC1E-2DB4F7F4D3E2}"/>
              </a:ext>
            </a:extLst>
          </p:cNvPr>
          <p:cNvSpPr txBox="1"/>
          <p:nvPr/>
        </p:nvSpPr>
        <p:spPr>
          <a:xfrm>
            <a:off x="8005664" y="5015730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1258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A523A2-43B6-40A2-A918-ACC06AE03296}"/>
              </a:ext>
            </a:extLst>
          </p:cNvPr>
          <p:cNvSpPr txBox="1"/>
          <p:nvPr/>
        </p:nvSpPr>
        <p:spPr>
          <a:xfrm>
            <a:off x="8011885" y="4738732"/>
            <a:ext cx="618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63,2 %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225711-0C6E-4856-B3CD-5D67E4BDC32F}"/>
              </a:ext>
            </a:extLst>
          </p:cNvPr>
          <p:cNvSpPr txBox="1"/>
          <p:nvPr/>
        </p:nvSpPr>
        <p:spPr>
          <a:xfrm>
            <a:off x="8018106" y="5280672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1989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2710FB-1207-48BD-A110-990BA095C234}"/>
              </a:ext>
            </a:extLst>
          </p:cNvPr>
          <p:cNvSpPr txBox="1"/>
          <p:nvPr/>
        </p:nvSpPr>
        <p:spPr>
          <a:xfrm>
            <a:off x="8005664" y="5552209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33,2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F9407C-9037-4040-AADE-8EDD868183B7}"/>
              </a:ext>
            </a:extLst>
          </p:cNvPr>
          <p:cNvSpPr txBox="1"/>
          <p:nvPr/>
        </p:nvSpPr>
        <p:spPr>
          <a:xfrm>
            <a:off x="9119116" y="5540443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33,5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16CCCB-4DBA-4D44-A6A2-855C235AE706}"/>
              </a:ext>
            </a:extLst>
          </p:cNvPr>
          <p:cNvSpPr txBox="1"/>
          <p:nvPr/>
        </p:nvSpPr>
        <p:spPr>
          <a:xfrm>
            <a:off x="9112895" y="5009034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1179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D5AAA5-510E-4BE3-A857-7C53BB0343AF}"/>
              </a:ext>
            </a:extLst>
          </p:cNvPr>
          <p:cNvSpPr txBox="1"/>
          <p:nvPr/>
        </p:nvSpPr>
        <p:spPr>
          <a:xfrm>
            <a:off x="9119116" y="4738824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60,5 %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69CFEC-84C8-4652-9505-833C816E2B87}"/>
              </a:ext>
            </a:extLst>
          </p:cNvPr>
          <p:cNvSpPr txBox="1"/>
          <p:nvPr/>
        </p:nvSpPr>
        <p:spPr>
          <a:xfrm>
            <a:off x="9106674" y="5271344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1949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EB895C-D4D9-41A5-A5C7-7908F9B2E32F}"/>
              </a:ext>
            </a:extLst>
          </p:cNvPr>
          <p:cNvSpPr txBox="1"/>
          <p:nvPr/>
        </p:nvSpPr>
        <p:spPr>
          <a:xfrm>
            <a:off x="9119117" y="4469725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3109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42DB33-08D0-4A1A-82EA-6929ED598466}"/>
              </a:ext>
            </a:extLst>
          </p:cNvPr>
          <p:cNvSpPr txBox="1"/>
          <p:nvPr/>
        </p:nvSpPr>
        <p:spPr>
          <a:xfrm>
            <a:off x="10285453" y="4750461"/>
            <a:ext cx="618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2,7 p.p.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625D32-3FC6-4C0C-B897-8E176A709292}"/>
              </a:ext>
            </a:extLst>
          </p:cNvPr>
          <p:cNvSpPr txBox="1"/>
          <p:nvPr/>
        </p:nvSpPr>
        <p:spPr>
          <a:xfrm>
            <a:off x="10285454" y="4469150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5,7  %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4A99F8-7312-4824-9FC6-F43013235BB4}"/>
              </a:ext>
            </a:extLst>
          </p:cNvPr>
          <p:cNvSpPr txBox="1"/>
          <p:nvPr/>
        </p:nvSpPr>
        <p:spPr>
          <a:xfrm>
            <a:off x="10279233" y="5004509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6,7 %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6FB4BF-C9F7-4BEF-A51A-A47ADB6C4DD2}"/>
              </a:ext>
            </a:extLst>
          </p:cNvPr>
          <p:cNvSpPr txBox="1"/>
          <p:nvPr/>
        </p:nvSpPr>
        <p:spPr>
          <a:xfrm>
            <a:off x="10288758" y="5295409"/>
            <a:ext cx="503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2,1 %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E54F8A-0EF4-41D5-8EBF-41C66E1C5632}"/>
              </a:ext>
            </a:extLst>
          </p:cNvPr>
          <p:cNvSpPr txBox="1"/>
          <p:nvPr/>
        </p:nvSpPr>
        <p:spPr>
          <a:xfrm>
            <a:off x="10279233" y="5560775"/>
            <a:ext cx="718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TT Commons Pro Light" panose="020B0103030102020204" pitchFamily="34" charset="0"/>
              </a:rPr>
              <a:t>- 0,9 %</a:t>
            </a:r>
          </a:p>
        </p:txBody>
      </p:sp>
      <p:pic>
        <p:nvPicPr>
          <p:cNvPr id="41" name="Picture 40" descr="A picture containing aircraft cabin, airplane, passenger, indoor&#10;&#10;Description automatically generated">
            <a:extLst>
              <a:ext uri="{FF2B5EF4-FFF2-40B4-BE49-F238E27FC236}">
                <a16:creationId xmlns:a16="http://schemas.microsoft.com/office/drawing/2014/main" id="{42A4DC0B-E613-4102-B026-6C1C74D62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517" y="1543396"/>
            <a:ext cx="3127128" cy="234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699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Widerøe">
      <a:dk1>
        <a:srgbClr val="323232"/>
      </a:dk1>
      <a:lt1>
        <a:srgbClr val="FFFFFF"/>
      </a:lt1>
      <a:dk2>
        <a:srgbClr val="8C9FAA"/>
      </a:dk2>
      <a:lt2>
        <a:srgbClr val="F8F7F2"/>
      </a:lt2>
      <a:accent1>
        <a:srgbClr val="1F8226"/>
      </a:accent1>
      <a:accent2>
        <a:srgbClr val="00602C"/>
      </a:accent2>
      <a:accent3>
        <a:srgbClr val="8ABD24"/>
      </a:accent3>
      <a:accent4>
        <a:srgbClr val="93D991"/>
      </a:accent4>
      <a:accent5>
        <a:srgbClr val="DAEFFD"/>
      </a:accent5>
      <a:accent6>
        <a:srgbClr val="8C9FAA"/>
      </a:accent6>
      <a:hlink>
        <a:srgbClr val="1F8226"/>
      </a:hlink>
      <a:folHlink>
        <a:srgbClr val="EC680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Wideroe_pptmal.pptx" id="{72874DBE-0CBC-44B2-9052-279BAC22958A}" vid="{A50501A0-CE33-47F3-859F-0E18BBF982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1826620350CF49BFFB3F4281C6B7C3" ma:contentTypeVersion="10" ma:contentTypeDescription="Opprett et nytt dokument." ma:contentTypeScope="" ma:versionID="889df6c0a41643561c65458443909f7a">
  <xsd:schema xmlns:xsd="http://www.w3.org/2001/XMLSchema" xmlns:xs="http://www.w3.org/2001/XMLSchema" xmlns:p="http://schemas.microsoft.com/office/2006/metadata/properties" xmlns:ns2="50f905f2-212e-49a7-9616-be2989bbf98c" xmlns:ns3="4a5c2461-3f84-4256-a0ee-8526f526d08d" targetNamespace="http://schemas.microsoft.com/office/2006/metadata/properties" ma:root="true" ma:fieldsID="c3491c308bb13b7fc120a86c41e3c07b" ns2:_="" ns3:_="">
    <xsd:import namespace="50f905f2-212e-49a7-9616-be2989bbf98c"/>
    <xsd:import namespace="4a5c2461-3f84-4256-a0ee-8526f526d0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905f2-212e-49a7-9616-be2989bbf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c2461-3f84-4256-a0ee-8526f526d0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6373AB-25D7-4919-85D8-EC22E3E3C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905f2-212e-49a7-9616-be2989bbf98c"/>
    <ds:schemaRef ds:uri="4a5c2461-3f84-4256-a0ee-8526f526d0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010A4F-CE2A-4A20-9E52-5303AE9BB3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EA46C3-A4DE-4F54-96A7-C7F58CCAFE10}">
  <ds:schemaRefs>
    <ds:schemaRef ds:uri="http://purl.org/dc/elements/1.1/"/>
    <ds:schemaRef ds:uri="http://schemas.microsoft.com/office/2006/metadata/properties"/>
    <ds:schemaRef ds:uri="4a5c2461-3f84-4256-a0ee-8526f526d08d"/>
    <ds:schemaRef ds:uri="50f905f2-212e-49a7-9616-be2989bbf98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PowerPoint_KonsernMal_2023_15mars23</Template>
  <TotalTime>6847</TotalTime>
  <Words>166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Gill Sans MT</vt:lpstr>
      <vt:lpstr>Gill Sans Nova</vt:lpstr>
      <vt:lpstr>Gill Sans Nova Light</vt:lpstr>
      <vt:lpstr>TT Commons Pro Black</vt:lpstr>
      <vt:lpstr>TT Commons Pro DemiBold</vt:lpstr>
      <vt:lpstr>TT Commons Pro Light</vt:lpstr>
      <vt:lpstr>TT Commons Pro Medium</vt:lpstr>
      <vt:lpstr>Office-tema</vt:lpstr>
      <vt:lpstr>TRAFIKKRAPPORT: JUNI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Mette Øyen</dc:creator>
  <cp:lastModifiedBy>Mette Øyen</cp:lastModifiedBy>
  <cp:revision>10</cp:revision>
  <dcterms:created xsi:type="dcterms:W3CDTF">2023-05-31T07:41:49Z</dcterms:created>
  <dcterms:modified xsi:type="dcterms:W3CDTF">2023-07-03T06:36:00Z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0x010100BA1826620350CF49BFFB3F4281C6B7C3</vt:lpwstr>
  </property>
  <property fmtid="{D5CDD505-2E9C-101B-9397-08002B2CF9AE}" pid="3" name="MediaServiceImageTags">
    <vt:lpwstr/>
  </property>
</Properties>
</file>