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4"/>
  </p:sldMasterIdLst>
  <p:notesMasterIdLst>
    <p:notesMasterId r:id="rId10"/>
  </p:notesMasterIdLst>
  <p:sldIdLst>
    <p:sldId id="267" r:id="rId5"/>
    <p:sldId id="991" r:id="rId6"/>
    <p:sldId id="2147196813" r:id="rId7"/>
    <p:sldId id="2147196814" r:id="rId8"/>
    <p:sldId id="2147196816" r:id="rId9"/>
  </p:sldIdLst>
  <p:sldSz cx="24384000" cy="13716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Gretteberg Meyer" initials="AGM" lastIdx="1" clrIdx="0">
    <p:extLst>
      <p:ext uri="{19B8F6BF-5375-455C-9EA6-DF929625EA0E}">
        <p15:presenceInfo xmlns:p15="http://schemas.microsoft.com/office/powerpoint/2012/main" userId="S-1-5-21-2061341918-2185372353-1909436498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C4F"/>
    <a:srgbClr val="52AAF4"/>
    <a:srgbClr val="0991AB"/>
    <a:srgbClr val="FFFFFF"/>
    <a:srgbClr val="683390"/>
    <a:srgbClr val="683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315DF-45C2-422D-A384-F5782054F4F9}" v="108" dt="2024-03-06T11:38:02.55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061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17673378076063E-2"/>
          <c:y val="0.17580338538992235"/>
          <c:w val="0.96062639821029083"/>
          <c:h val="0.742712486989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Norges 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952-9D45-DAC6FD00A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4272040"/>
        <c:axId val="454273480"/>
      </c:barChart>
      <c:catAx>
        <c:axId val="4542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3480"/>
        <c:crosses val="autoZero"/>
        <c:auto val="1"/>
        <c:lblAlgn val="ctr"/>
        <c:lblOffset val="100"/>
        <c:noMultiLvlLbl val="0"/>
      </c:catAx>
      <c:valAx>
        <c:axId val="4542734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542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17673378076063E-2"/>
          <c:y val="0.17580338538992235"/>
          <c:w val="0.96062639821029083"/>
          <c:h val="0.742712486989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Norges 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Daglig</c:v>
                </c:pt>
                <c:pt idx="1">
                  <c:v>Ukentlig</c:v>
                </c:pt>
                <c:pt idx="2">
                  <c:v>Månedlig</c:v>
                </c:pt>
                <c:pt idx="3">
                  <c:v>Sjeldnere</c:v>
                </c:pt>
                <c:pt idx="4">
                  <c:v>Vet ikke / Usikker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0.27877989771230799</c:v>
                </c:pt>
                <c:pt idx="1">
                  <c:v>0.67326126236486805</c:v>
                </c:pt>
                <c:pt idx="2">
                  <c:v>3.7025694423177102E-2</c:v>
                </c:pt>
                <c:pt idx="3">
                  <c:v>2.8481303402443903E-3</c:v>
                </c:pt>
                <c:pt idx="4">
                  <c:v>8.0850151594034306E-3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952-9D45-DAC6FD00A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4272040"/>
        <c:axId val="454273480"/>
      </c:barChart>
      <c:catAx>
        <c:axId val="4542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3480"/>
        <c:crosses val="autoZero"/>
        <c:auto val="1"/>
        <c:lblAlgn val="ctr"/>
        <c:lblOffset val="100"/>
        <c:noMultiLvlLbl val="0"/>
      </c:catAx>
      <c:valAx>
        <c:axId val="4542734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542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17673378076063E-2"/>
          <c:y val="0.17580338538992235"/>
          <c:w val="0.96062639821029083"/>
          <c:h val="0.742712486989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Norges 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 / Usikker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0.34015251278596098</c:v>
                </c:pt>
                <c:pt idx="1">
                  <c:v>0.52028910054206401</c:v>
                </c:pt>
                <c:pt idx="2">
                  <c:v>0.13955838667197501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952-9D45-DAC6FD00A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4272040"/>
        <c:axId val="454273480"/>
      </c:barChart>
      <c:catAx>
        <c:axId val="4542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3480"/>
        <c:crosses val="autoZero"/>
        <c:auto val="1"/>
        <c:lblAlgn val="ctr"/>
        <c:lblOffset val="100"/>
        <c:noMultiLvlLbl val="0"/>
      </c:catAx>
      <c:valAx>
        <c:axId val="4542734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542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13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73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11BAA-A990-CC48-F12B-BC92B4E1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7FDDC66-1391-A742-2C05-E27C8A6AA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B8FB61C-65E8-8824-51AB-1C6EECC26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82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B0E14-0689-6852-4C2B-0BDDF165C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B7B9481-6D0B-1D1C-2143-766E03C8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EB6BE1A-9FA7-9DF1-31C3-CA676A29E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979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78527-0AB1-37D6-0B8A-76C98B09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A15C20B-466E-4AF8-F32D-F1F19A6EF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4E7C9E5-B670-2F0C-D932-AD7195D62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59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204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2BCEF0E-F3F2-448E-98E1-26F7A3B8E91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07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206135" y="2645387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7A7BBF3-CC78-42E9-AA50-3E4CAAAB3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5041" r="14200" b="14200"/>
          <a:stretch/>
        </p:blipFill>
        <p:spPr>
          <a:xfrm>
            <a:off x="22159932" y="367058"/>
            <a:ext cx="1611923" cy="16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169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510E78-DADC-4DB8-813A-B7B6AE057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4632" r="13791" b="13791"/>
          <a:stretch/>
        </p:blipFill>
        <p:spPr>
          <a:xfrm>
            <a:off x="21741463" y="300897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50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F2805A1-9528-45A6-9987-CB3EB6CA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6519" r="14200" b="14200"/>
          <a:stretch/>
        </p:blipFill>
        <p:spPr>
          <a:xfrm>
            <a:off x="21741463" y="299488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22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1222DBF-7A25-4B7A-B5A3-52B831B9A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5788" r="12695" b="12597"/>
          <a:stretch/>
        </p:blipFill>
        <p:spPr>
          <a:xfrm>
            <a:off x="22185508" y="398723"/>
            <a:ext cx="1560770" cy="15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431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12111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2BCEF0E-F3F2-448E-98E1-26F7A3B8E91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627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548731-5CDC-43F9-8EE4-7986711F0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5041" r="14200" b="14200"/>
          <a:stretch/>
        </p:blipFill>
        <p:spPr>
          <a:xfrm>
            <a:off x="22159932" y="367058"/>
            <a:ext cx="1611923" cy="16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22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CEBCD1C-607E-45A8-9E05-0F8647219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4632" r="13791" b="13791"/>
          <a:stretch/>
        </p:blipFill>
        <p:spPr>
          <a:xfrm>
            <a:off x="21741463" y="300897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03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C6FB7A-1E9D-432D-AABA-9CFA9D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6519" r="14200" b="14200"/>
          <a:stretch/>
        </p:blipFill>
        <p:spPr>
          <a:xfrm>
            <a:off x="21741463" y="299488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34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569988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6E7F668-4DDA-47F7-A53E-3DAED51A5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5788" r="12695" b="12597"/>
          <a:stretch/>
        </p:blipFill>
        <p:spPr>
          <a:xfrm>
            <a:off x="22185508" y="398723"/>
            <a:ext cx="1560770" cy="15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97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24503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93CA75B-BF34-4D7F-BD0F-97C266B1060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39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427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1163124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687A3A-C6BF-46BC-A41C-76D9282A767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23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667ED3-F58C-4EC2-AAAF-652270DD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5041" r="14200" b="14200"/>
          <a:stretch/>
        </p:blipFill>
        <p:spPr>
          <a:xfrm>
            <a:off x="22159932" y="367058"/>
            <a:ext cx="1611923" cy="16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251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79A484-D30B-45FA-9B51-68CA5EE72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4632" r="13791" b="13791"/>
          <a:stretch/>
        </p:blipFill>
        <p:spPr>
          <a:xfrm>
            <a:off x="21741463" y="300897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662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76CBAA-566D-48C1-9698-151B20AE8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6519" r="14200" b="14200"/>
          <a:stretch/>
        </p:blipFill>
        <p:spPr>
          <a:xfrm>
            <a:off x="21741463" y="299488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316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FE277D-21F0-4E8A-99AA-432CB3F19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5788" r="12695" b="12597"/>
          <a:stretch/>
        </p:blipFill>
        <p:spPr>
          <a:xfrm>
            <a:off x="22185508" y="398723"/>
            <a:ext cx="1560770" cy="15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59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8403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71473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270918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65178656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22224141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22709359" y="12807950"/>
            <a:ext cx="318213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17014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5969711"/>
            <a:ext cx="22933022" cy="3171114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400"/>
              </a:spcBef>
              <a:defRPr sz="4800" b="1">
                <a:solidFill>
                  <a:schemeClr val="tx1"/>
                </a:solidFill>
              </a:defRPr>
            </a:lvl1pPr>
            <a:lvl2pPr marL="0" indent="0" algn="l">
              <a:spcBef>
                <a:spcPts val="400"/>
              </a:spcBef>
              <a:buNone/>
              <a:defRPr sz="4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5129345"/>
            <a:ext cx="1953352" cy="822326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400"/>
              </a:spcBef>
              <a:defRPr sz="4800" b="1">
                <a:solidFill>
                  <a:schemeClr val="tx1"/>
                </a:solidFill>
              </a:defRPr>
            </a:lvl1pPr>
            <a:lvl2pPr marL="0" indent="0" algn="l">
              <a:spcBef>
                <a:spcPts val="400"/>
              </a:spcBef>
              <a:buNone/>
              <a:defRPr sz="4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7063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1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276456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16" y="903178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007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76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22684572" y="12950190"/>
            <a:ext cx="384722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69A867A-1F67-4994-8C9C-48E0A875025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12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22684572" y="12950190"/>
            <a:ext cx="384722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297640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2717827" y="12950190"/>
            <a:ext cx="318212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A8AFA62-63C8-1F97-C05E-F87178106E12}"/>
              </a:ext>
            </a:extLst>
          </p:cNvPr>
          <p:cNvPicPr/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5" r:id="rId9"/>
    <p:sldLayoutId id="2147483707" r:id="rId10"/>
    <p:sldLayoutId id="2147483716" r:id="rId11"/>
    <p:sldLayoutId id="2147483721" r:id="rId12"/>
    <p:sldLayoutId id="2147483722" r:id="rId13"/>
    <p:sldLayoutId id="2147483723" r:id="rId14"/>
    <p:sldLayoutId id="2147483735" r:id="rId15"/>
    <p:sldLayoutId id="2147483719" r:id="rId16"/>
    <p:sldLayoutId id="2147483720" r:id="rId17"/>
    <p:sldLayoutId id="2147483724" r:id="rId18"/>
    <p:sldLayoutId id="2147483725" r:id="rId19"/>
    <p:sldLayoutId id="2147483727" r:id="rId20"/>
    <p:sldLayoutId id="2147483729" r:id="rId21"/>
    <p:sldLayoutId id="2147483708" r:id="rId22"/>
    <p:sldLayoutId id="2147483717" r:id="rId23"/>
    <p:sldLayoutId id="2147483710" r:id="rId24"/>
    <p:sldLayoutId id="2147483713" r:id="rId25"/>
    <p:sldLayoutId id="2147483730" r:id="rId26"/>
    <p:sldLayoutId id="2147483731" r:id="rId27"/>
    <p:sldLayoutId id="2147483732" r:id="rId28"/>
    <p:sldLayoutId id="2147483733" r:id="rId29"/>
    <p:sldLayoutId id="2147483736" r:id="rId30"/>
    <p:sldLayoutId id="2147483709" r:id="rId31"/>
    <p:sldLayoutId id="2147483711" r:id="rId32"/>
    <p:sldLayoutId id="2147483712" r:id="rId33"/>
    <p:sldLayoutId id="2147483714" r:id="rId34"/>
    <p:sldLayoutId id="2147483737" r:id="rId35"/>
  </p:sldLayoutIdLst>
  <p:transition spd="med"/>
  <p:hf hdr="0" ftr="0" dt="0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1800"/>
        </a:spcBef>
        <a:spcAft>
          <a:spcPts val="6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40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tone@responsanalyse.no" TargetMode="Externa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67707" y="7621831"/>
            <a:ext cx="20828000" cy="4209293"/>
          </a:xfrm>
        </p:spPr>
        <p:txBody>
          <a:bodyPr>
            <a:noAutofit/>
          </a:bodyPr>
          <a:lstStyle/>
          <a:p>
            <a:r>
              <a:rPr lang="nb-NO" b="1" dirty="0"/>
              <a:t>Rapport omnibus</a:t>
            </a:r>
            <a:br>
              <a:rPr lang="nb-NO" dirty="0"/>
            </a:br>
            <a:br>
              <a:rPr lang="nb-NO" dirty="0"/>
            </a:br>
            <a:r>
              <a:rPr lang="nb-NO" sz="4800" dirty="0"/>
              <a:t>Februar 2024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A636E40-1801-95EB-D37B-7668A84E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0" y="9400033"/>
            <a:ext cx="6134100" cy="13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 advTm="866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CAE149E1-C62F-465E-AA42-68EB72C6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92416"/>
              </p:ext>
            </p:extLst>
          </p:nvPr>
        </p:nvGraphicFramePr>
        <p:xfrm>
          <a:off x="2245768" y="2990850"/>
          <a:ext cx="11622773" cy="848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032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6324741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1134768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Målgruppe: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uFillTx/>
                          <a:latin typeface="+mn-lt"/>
                          <a:ea typeface="HurmeGeometricSans3 Light"/>
                          <a:cs typeface="HurmeGeometricSans3 Light"/>
                          <a:sym typeface="HurmeGeometricSans3 Light"/>
                        </a:rPr>
                        <a:t>Norges befolkning, 18+ år</a:t>
                      </a:r>
                    </a:p>
                    <a:p>
                      <a:pPr algn="l"/>
                      <a:endParaRPr kumimoji="0" lang="nb-NO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535353"/>
                        </a:solidFill>
                        <a:effectLst/>
                        <a:uFillTx/>
                        <a:latin typeface="+mn-lt"/>
                        <a:ea typeface="HurmeGeometricSans3 Light"/>
                        <a:cs typeface="HurmeGeometricSans3 Light"/>
                        <a:sym typeface="HurmeGeometricSans3 Light"/>
                      </a:endParaRP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1585069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Antall respondenter: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1 066 personer er intervjuet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Metode: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Respondentene er hentet fra Respons Analyse sitt landsrepresentative online panel; Responspanelet, og kjørt på den ukentlige omnibusen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1093361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Tidsperiode: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Uke 8, 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835645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Ansvarlige hos Fjordkraft: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Jeanne Tjomsland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835645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Ansvarlig konsulent: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Jonny Nordøy / Seniorrådgiver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  <a:hlinkClick r:id="rId3"/>
                        </a:rPr>
                        <a:t>Jonny.nordoy@responsanalyse.no</a:t>
                      </a:r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 45 00 21 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21627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63167" y="592275"/>
            <a:ext cx="21634450" cy="1860550"/>
          </a:xfrm>
        </p:spPr>
        <p:txBody>
          <a:bodyPr>
            <a:normAutofit/>
          </a:bodyPr>
          <a:lstStyle/>
          <a:p>
            <a:r>
              <a:rPr lang="nb-NO" sz="4800" dirty="0">
                <a:latin typeface="+mj-lt"/>
                <a:cs typeface="Arial" panose="020B0604020202020204" pitchFamily="34" charset="0"/>
              </a:rPr>
              <a:t>OM UNDERSØKELSEN</a:t>
            </a:r>
          </a:p>
        </p:txBody>
      </p:sp>
      <p:pic>
        <p:nvPicPr>
          <p:cNvPr id="5" name="Grafikk 4" descr="Kundeomtale med heldekkende fyll">
            <a:extLst>
              <a:ext uri="{FF2B5EF4-FFF2-40B4-BE49-F238E27FC236}">
                <a16:creationId xmlns:a16="http://schemas.microsoft.com/office/drawing/2014/main" id="{E3D44447-5130-4802-8383-C8031B382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49" y="4549765"/>
            <a:ext cx="1023822" cy="1023822"/>
          </a:xfrm>
          <a:prstGeom prst="rect">
            <a:avLst/>
          </a:prstGeom>
        </p:spPr>
      </p:pic>
      <p:pic>
        <p:nvPicPr>
          <p:cNvPr id="13" name="Grafikk 12" descr="Målgruppe med heldekkende fyll">
            <a:extLst>
              <a:ext uri="{FF2B5EF4-FFF2-40B4-BE49-F238E27FC236}">
                <a16:creationId xmlns:a16="http://schemas.microsoft.com/office/drawing/2014/main" id="{25E570AF-81A5-473C-B7CC-F55D3E86B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681" y="2659885"/>
            <a:ext cx="1142069" cy="1142069"/>
          </a:xfrm>
          <a:prstGeom prst="rect">
            <a:avLst/>
          </a:prstGeom>
        </p:spPr>
      </p:pic>
      <p:pic>
        <p:nvPicPr>
          <p:cNvPr id="17" name="Grafikk 16" descr="Internett med heldekkende fyll">
            <a:extLst>
              <a:ext uri="{FF2B5EF4-FFF2-40B4-BE49-F238E27FC236}">
                <a16:creationId xmlns:a16="http://schemas.microsoft.com/office/drawing/2014/main" id="{AA0FC4CF-ABFE-43D7-8649-192000D66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167" y="6136259"/>
            <a:ext cx="914400" cy="914400"/>
          </a:xfrm>
          <a:prstGeom prst="rect">
            <a:avLst/>
          </a:prstGeom>
        </p:spPr>
      </p:pic>
      <p:pic>
        <p:nvPicPr>
          <p:cNvPr id="19" name="Grafikk 18" descr="Månedskalender med heldekkende fyll">
            <a:extLst>
              <a:ext uri="{FF2B5EF4-FFF2-40B4-BE49-F238E27FC236}">
                <a16:creationId xmlns:a16="http://schemas.microsoft.com/office/drawing/2014/main" id="{AA1F1FCC-58DF-433A-A23C-18B3D932D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2151" y="7889087"/>
            <a:ext cx="798331" cy="9144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D654D99-9F04-4EB8-9D0F-4B3014EB3C08}"/>
              </a:ext>
            </a:extLst>
          </p:cNvPr>
          <p:cNvCxnSpPr/>
          <p:nvPr/>
        </p:nvCxnSpPr>
        <p:spPr>
          <a:xfrm>
            <a:off x="14108760" y="2494606"/>
            <a:ext cx="0" cy="10030514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48065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6A51-25FB-EDF7-BBC2-A76D4B4B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78878FF-CA70-C95B-479F-1FE18445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300" dirty="0"/>
              <a:t>31 % av Norges befolkning kjører elbil</a:t>
            </a:r>
            <a:endParaRPr lang="nb-NO" sz="48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489E33E-CDB3-28F4-6CF4-B251242248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755BE1B-1511-9BAF-27F5-0608ECA4E4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389693"/>
            <a:ext cx="9781793" cy="912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Befolkningsgrupper med signifikant høyere andel elbil-kjørere:</a:t>
            </a:r>
          </a:p>
          <a:p>
            <a:r>
              <a:rPr lang="nb-NO" sz="3600" dirty="0"/>
              <a:t>Aldersgruppen 35-54 år (39%)</a:t>
            </a:r>
          </a:p>
          <a:p>
            <a:r>
              <a:rPr lang="nb-NO" sz="3600" dirty="0"/>
              <a:t>Personlig inntekt over 800’ (42%)</a:t>
            </a:r>
          </a:p>
          <a:p>
            <a:r>
              <a:rPr lang="nb-NO" sz="3600" dirty="0"/>
              <a:t>Rogalendinger (42%)</a:t>
            </a:r>
          </a:p>
          <a:p>
            <a:endParaRPr lang="nb-NO" sz="3600" dirty="0"/>
          </a:p>
          <a:p>
            <a:pPr marL="0" indent="0">
              <a:buNone/>
            </a:pPr>
            <a:r>
              <a:rPr lang="nb-NO" sz="3600" i="1" dirty="0"/>
              <a:t>Kun 21 prosent av folk under 35 år kjører elbil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78AE410-001F-C992-0481-75ABF911D900}"/>
              </a:ext>
            </a:extLst>
          </p:cNvPr>
          <p:cNvSpPr txBox="1"/>
          <p:nvPr/>
        </p:nvSpPr>
        <p:spPr>
          <a:xfrm>
            <a:off x="1435328" y="12766186"/>
            <a:ext cx="146995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Base: 1 066</a:t>
            </a:r>
          </a:p>
        </p:txBody>
      </p:sp>
      <p:graphicFrame>
        <p:nvGraphicFramePr>
          <p:cNvPr id="9" name="Plassholder for innhold 11">
            <a:extLst>
              <a:ext uri="{FF2B5EF4-FFF2-40B4-BE49-F238E27FC236}">
                <a16:creationId xmlns:a16="http://schemas.microsoft.com/office/drawing/2014/main" id="{F56CBA2F-55EF-CAC2-E42E-CB10FDE6F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11753"/>
              </p:ext>
            </p:extLst>
          </p:nvPr>
        </p:nvGraphicFramePr>
        <p:xfrm>
          <a:off x="1173072" y="3994475"/>
          <a:ext cx="9590178" cy="7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1D05E34E-E1DC-9CE7-D640-05427A9FC7AC}"/>
              </a:ext>
            </a:extLst>
          </p:cNvPr>
          <p:cNvSpPr txBox="1"/>
          <p:nvPr/>
        </p:nvSpPr>
        <p:spPr>
          <a:xfrm>
            <a:off x="1690687" y="3694494"/>
            <a:ext cx="32060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Kjører du elbil?</a:t>
            </a:r>
          </a:p>
        </p:txBody>
      </p:sp>
    </p:spTree>
    <p:extLst>
      <p:ext uri="{BB962C8B-B14F-4D97-AF65-F5344CB8AC3E}">
        <p14:creationId xmlns:p14="http://schemas.microsoft.com/office/powerpoint/2010/main" val="4609372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B13DA-8C1F-F174-7819-6402EF5E7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C9AEE86-9ABF-EC76-BCD8-D1C9DA83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300" dirty="0"/>
              <a:t>28 % lader elbilen daglig</a:t>
            </a:r>
            <a:endParaRPr lang="nb-NO" sz="48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B4BECCE-2518-0538-A889-DFDF40533C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4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1B3FDCC-6D29-0B9C-0BFF-50694E4BE51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389693"/>
            <a:ext cx="10296143" cy="912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Befolkningsgrupper med signifikant høyere andel som lader daglig:</a:t>
            </a:r>
          </a:p>
          <a:p>
            <a:r>
              <a:rPr lang="nb-NO" sz="3600" dirty="0"/>
              <a:t>Bor på bygda (&lt;25’ innbyggere; 38 %)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E61EF74-4E07-71E9-D1DE-AAD6A646BC1C}"/>
              </a:ext>
            </a:extLst>
          </p:cNvPr>
          <p:cNvSpPr txBox="1"/>
          <p:nvPr/>
        </p:nvSpPr>
        <p:spPr>
          <a:xfrm>
            <a:off x="1541928" y="12766186"/>
            <a:ext cx="12567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Base: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331</a:t>
            </a:r>
            <a:endParaRPr kumimoji="0" lang="nb-NO" sz="20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HurmeGeometricSans3 Light"/>
              <a:cs typeface="HurmeGeometricSans3 Light"/>
              <a:sym typeface="HurmeGeometricSans3 Light"/>
            </a:endParaRPr>
          </a:p>
        </p:txBody>
      </p:sp>
      <p:graphicFrame>
        <p:nvGraphicFramePr>
          <p:cNvPr id="9" name="Plassholder for innhold 11">
            <a:extLst>
              <a:ext uri="{FF2B5EF4-FFF2-40B4-BE49-F238E27FC236}">
                <a16:creationId xmlns:a16="http://schemas.microsoft.com/office/drawing/2014/main" id="{E8594856-7FF7-9F02-BAD9-ACC9DF954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08950"/>
              </p:ext>
            </p:extLst>
          </p:nvPr>
        </p:nvGraphicFramePr>
        <p:xfrm>
          <a:off x="1173072" y="3994475"/>
          <a:ext cx="9666378" cy="7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AAE398E8-5857-1A79-6735-32BCF588BEA3}"/>
              </a:ext>
            </a:extLst>
          </p:cNvPr>
          <p:cNvSpPr txBox="1"/>
          <p:nvPr/>
        </p:nvSpPr>
        <p:spPr>
          <a:xfrm>
            <a:off x="1443037" y="3389694"/>
            <a:ext cx="548868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Hvor ofte lader du elbilen?</a:t>
            </a:r>
          </a:p>
        </p:txBody>
      </p:sp>
    </p:spTree>
    <p:extLst>
      <p:ext uri="{BB962C8B-B14F-4D97-AF65-F5344CB8AC3E}">
        <p14:creationId xmlns:p14="http://schemas.microsoft.com/office/powerpoint/2010/main" val="393200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5E17-6E1E-6A84-B9F1-CB6D8893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8EE615D-FF4F-83D2-5657-14B68F8B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13495021" cy="1861305"/>
          </a:xfrm>
        </p:spPr>
        <p:txBody>
          <a:bodyPr>
            <a:normAutofit/>
          </a:bodyPr>
          <a:lstStyle/>
          <a:p>
            <a:r>
              <a:rPr lang="nb-NO" sz="5300" dirty="0"/>
              <a:t>34 % av alle nordmenn med elbil benytter smartlading av elbilen</a:t>
            </a:r>
            <a:endParaRPr lang="nb-NO" sz="48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09BF700-23A1-7840-2901-C36B567C64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5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CC651D0-BB11-BD38-07D6-092B2CD2C66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389693"/>
            <a:ext cx="8657843" cy="9120961"/>
          </a:xfrm>
        </p:spPr>
        <p:txBody>
          <a:bodyPr>
            <a:normAutofit/>
          </a:bodyPr>
          <a:lstStyle/>
          <a:p>
            <a:r>
              <a:rPr lang="nb-NO" sz="3600" dirty="0"/>
              <a:t>Det er ingen signifikante forskjeller i befolkningsgrupper når det gjelder bruk av smartlading</a:t>
            </a:r>
            <a:endParaRPr lang="nb-NO" sz="3600" i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2FF2E69-B736-5DFA-6069-5186E0870A3E}"/>
              </a:ext>
            </a:extLst>
          </p:cNvPr>
          <p:cNvSpPr txBox="1"/>
          <p:nvPr/>
        </p:nvSpPr>
        <p:spPr>
          <a:xfrm>
            <a:off x="1541928" y="12766186"/>
            <a:ext cx="12567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Base: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331</a:t>
            </a:r>
            <a:endParaRPr kumimoji="0" lang="nb-NO" sz="20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HurmeGeometricSans3 Light"/>
              <a:cs typeface="HurmeGeometricSans3 Light"/>
              <a:sym typeface="HurmeGeometricSans3 Light"/>
            </a:endParaRPr>
          </a:p>
        </p:txBody>
      </p:sp>
      <p:graphicFrame>
        <p:nvGraphicFramePr>
          <p:cNvPr id="9" name="Plassholder for innhold 11">
            <a:extLst>
              <a:ext uri="{FF2B5EF4-FFF2-40B4-BE49-F238E27FC236}">
                <a16:creationId xmlns:a16="http://schemas.microsoft.com/office/drawing/2014/main" id="{689CFF40-00DC-F2C6-9B52-C7EE600D7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212799"/>
              </p:ext>
            </p:extLst>
          </p:nvPr>
        </p:nvGraphicFramePr>
        <p:xfrm>
          <a:off x="1173072" y="3994475"/>
          <a:ext cx="10009278" cy="7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8D807ADF-869B-C55A-456C-1F6F67DE117C}"/>
              </a:ext>
            </a:extLst>
          </p:cNvPr>
          <p:cNvSpPr txBox="1"/>
          <p:nvPr/>
        </p:nvSpPr>
        <p:spPr>
          <a:xfrm>
            <a:off x="1347787" y="3112695"/>
            <a:ext cx="1000927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Benytter du deg av smartlading av elbil (optimalisert </a:t>
            </a:r>
            <a:r>
              <a:rPr kumimoji="0" lang="nb-NO" sz="3600" b="0" i="1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lading</a:t>
            </a: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04425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Black">
  <a:themeElements>
    <a:clrScheme name="F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20" ma:contentTypeDescription="Opprett et nytt dokument." ma:contentTypeScope="" ma:versionID="e3c374b058e5f358402441f1896b8c79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ca15aca892305614ec53baf0d6e3203c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44d0cb33-5511-45eb-bb1d-5f5549023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104ba-ae48-4296-b491-cf0396b85abb}" ma:internalName="TaxCatchAll" ma:showField="CatchAllData" ma:web="cd62bf22-67a3-48e8-9a7b-168a9d066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8da0b8-70d7-475d-899d-f40c64c98e01">
      <Terms xmlns="http://schemas.microsoft.com/office/infopath/2007/PartnerControls"/>
    </lcf76f155ced4ddcb4097134ff3c332f>
    <TaxCatchAll xmlns="cd62bf22-67a3-48e8-9a7b-168a9d066e6b" xsi:nil="true"/>
    <SharedWithUsers xmlns="cd62bf22-67a3-48e8-9a7b-168a9d066e6b">
      <UserInfo>
        <DisplayName>Jonny Nordøy</DisplayName>
        <AccountId>1259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A7A9F2-3FCB-427D-B54F-DBC476A2C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da0b8-70d7-475d-899d-f40c64c98e01"/>
    <ds:schemaRef ds:uri="cd62bf22-67a3-48e8-9a7b-168a9d066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73BD4-370C-40F2-AE37-4F4CF375E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745DA3-03C1-4991-AC07-0CC620B7C68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4c8da0b8-70d7-475d-899d-f40c64c98e01"/>
    <ds:schemaRef ds:uri="http://purl.org/dc/elements/1.1/"/>
    <ds:schemaRef ds:uri="cd62bf22-67a3-48e8-9a7b-168a9d066e6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12646</TotalTime>
  <Words>200</Words>
  <Application>Microsoft Office PowerPoint</Application>
  <PresentationFormat>Egendefinert</PresentationFormat>
  <Paragraphs>37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Helvetica Neue</vt:lpstr>
      <vt:lpstr>HurmeGeometricSans3 Light</vt:lpstr>
      <vt:lpstr>1_Black</vt:lpstr>
      <vt:lpstr>Rapport omnibus  Februar 2024</vt:lpstr>
      <vt:lpstr>OM UNDERSØKELSEN</vt:lpstr>
      <vt:lpstr>31 % av Norges befolkning kjører elbil</vt:lpstr>
      <vt:lpstr>28 % lader elbilen daglig</vt:lpstr>
      <vt:lpstr>34 % av alle nordmenn med elbil benytter smartlading av elbilen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Gretteberg Meyer</dc:creator>
  <cp:lastModifiedBy>Jon V. Eikeland</cp:lastModifiedBy>
  <cp:revision>10</cp:revision>
  <cp:lastPrinted>2019-07-17T16:57:23Z</cp:lastPrinted>
  <dcterms:modified xsi:type="dcterms:W3CDTF">2024-03-21T20:17:01Z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  <property fmtid="{D5CDD505-2E9C-101B-9397-08002B2CF9AE}" pid="3" name="MediaServiceImageTags">
    <vt:lpwstr/>
  </property>
</Properties>
</file>