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660" r:id="rId5"/>
  </p:sldMasterIdLst>
  <p:notesMasterIdLst>
    <p:notesMasterId r:id="rId25"/>
  </p:notesMasterIdLst>
  <p:handoutMasterIdLst>
    <p:handoutMasterId r:id="rId26"/>
  </p:handoutMasterIdLst>
  <p:sldIdLst>
    <p:sldId id="260" r:id="rId6"/>
    <p:sldId id="1002" r:id="rId7"/>
    <p:sldId id="417" r:id="rId8"/>
    <p:sldId id="269" r:id="rId9"/>
    <p:sldId id="270" r:id="rId10"/>
    <p:sldId id="285" r:id="rId11"/>
    <p:sldId id="286" r:id="rId12"/>
    <p:sldId id="273" r:id="rId13"/>
    <p:sldId id="274" r:id="rId14"/>
    <p:sldId id="1003" r:id="rId15"/>
    <p:sldId id="1004" r:id="rId16"/>
    <p:sldId id="275" r:id="rId17"/>
    <p:sldId id="276" r:id="rId18"/>
    <p:sldId id="1049" r:id="rId19"/>
    <p:sldId id="1050" r:id="rId20"/>
    <p:sldId id="1051" r:id="rId21"/>
    <p:sldId id="1052" r:id="rId22"/>
    <p:sldId id="279" r:id="rId23"/>
    <p:sldId id="464" r:id="rId24"/>
  </p:sldIdLst>
  <p:sldSz cx="12192000" cy="6858000"/>
  <p:notesSz cx="9926638" cy="6797675"/>
  <p:custDataLst>
    <p:tags r:id="rId27"/>
  </p:custDataLst>
  <p:defaultTextStyle>
    <a:defPPr>
      <a:defRPr lang="en-US"/>
    </a:defPPr>
    <a:lvl1pPr marL="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97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29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50E6690-1453-4F31-B138-36362B5E0EE8}">
          <p14:sldIdLst>
            <p14:sldId id="260"/>
            <p14:sldId id="1002"/>
            <p14:sldId id="417"/>
            <p14:sldId id="269"/>
            <p14:sldId id="270"/>
            <p14:sldId id="285"/>
            <p14:sldId id="286"/>
            <p14:sldId id="273"/>
            <p14:sldId id="274"/>
            <p14:sldId id="1003"/>
            <p14:sldId id="1004"/>
            <p14:sldId id="275"/>
            <p14:sldId id="276"/>
            <p14:sldId id="1049"/>
            <p14:sldId id="1050"/>
            <p14:sldId id="1051"/>
            <p14:sldId id="1052"/>
            <p14:sldId id="279"/>
            <p14:sldId id="4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ED7"/>
    <a:srgbClr val="A9BFE4"/>
    <a:srgbClr val="FFFFFF"/>
    <a:srgbClr val="FF0000"/>
    <a:srgbClr val="F9CFE3"/>
    <a:srgbClr val="FFE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E8F24-3524-4383-A7AF-D7D7ACAFA048}" v="3" dt="2023-06-20T13:16:28.730"/>
    <p1510:client id="{88DB60A4-63F4-4CF7-A5B8-5A3BD855D7BB}" v="184" dt="2023-06-20T10:08:43"/>
  </p1510:revLst>
</p1510:revInfo>
</file>

<file path=ppt/tableStyles.xml><?xml version="1.0" encoding="utf-8"?>
<a:tblStyleLst xmlns:a="http://schemas.openxmlformats.org/drawingml/2006/main" def="{70D8911E-536D-4A76-A0AE-DD22124D55A5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0D8911E-536D-4A76-A0AE-DD22124D55A5}" styleName="Virke - Tabell 1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DBEEEB"/>
          </a:solidFill>
        </a:fill>
      </a:tcStyle>
    </a:band1H>
    <a:band2H>
      <a:tcStyle>
        <a:tcBdr/>
        <a:fill>
          <a:solidFill>
            <a:srgbClr val="A9BFE4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ff">
        <a:fontRef idx="minor">
          <a:prstClr val="black"/>
        </a:fontRef>
        <a:srgbClr val="000000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lastRow>
    <a:firstRow>
      <a:tcTxStyle b="off">
        <a:fontRef idx="minor">
          <a:prstClr val="black"/>
        </a:fontRef>
        <a:srgbClr val="FFFFFF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3D357D"/>
          </a:solidFill>
        </a:fill>
      </a:tcStyle>
    </a:firstRow>
  </a:tblStyle>
  <a:tblStyle styleId="{5D78BCEE-8045-49FB-9F6A-1AE51C4C7ADB}" styleName="Virke - Tabell 2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FCE7F1"/>
          </a:solidFill>
        </a:fill>
      </a:tcStyle>
    </a:band1H>
    <a:band2H>
      <a:tcStyle>
        <a:tcBdr/>
        <a:fill>
          <a:solidFill>
            <a:srgbClr val="A9BFE4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TxStyle b="off"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lastRow>
    <a:firstRow>
      <a:tcTxStyle b="off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3D357D"/>
          </a:solidFill>
        </a:fill>
      </a:tcStyle>
    </a:firstRow>
  </a:tblStyle>
  <a:tblStyle styleId="{49B910FD-70F5-414C-948A-135EA5CDF89A}" styleName="Virke - Tabell 3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FCE7F1"/>
          </a:solidFill>
        </a:fill>
      </a:tcStyle>
    </a:band1H>
    <a:band2H>
      <a:tcStyle>
        <a:tcBdr/>
        <a:fill>
          <a:solidFill>
            <a:srgbClr val="A9BFE4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ff"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lastRow>
    <a:firstRow>
      <a:tcTxStyle b="off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C9007F"/>
          </a:solidFill>
        </a:fill>
      </a:tcStyle>
    </a:firstRow>
  </a:tblStyle>
  <a:tblStyle styleId="{FEDAE28D-4C34-46A2-A0CA-3D35857275B8}" styleName="Virke - Tabell 4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FCE7F1"/>
          </a:solidFill>
        </a:fill>
      </a:tcStyle>
    </a:band1H>
    <a:band2H>
      <a:tcStyle>
        <a:tcBdr/>
        <a:fill>
          <a:solidFill>
            <a:srgbClr val="FFEFC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ff"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lastRow>
    <a:firstRow>
      <a:tcTxStyle b="off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C9007F"/>
          </a:solidFill>
        </a:fill>
      </a:tcStyle>
    </a:firstRow>
  </a:tblStyle>
  <a:tblStyle styleId="{380A1B4E-3865-4E5F-8224-34D53C81559F}" styleName="Virke - Tabell 1 Grønn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B8DED7"/>
          </a:solidFill>
        </a:fill>
      </a:tcStyle>
    </a:band1H>
    <a:band2H>
      <a:tcStyle>
        <a:tcBdr/>
        <a:fill>
          <a:solidFill>
            <a:srgbClr val="8ACBC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ff"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lastRow>
    <a:firstRow>
      <a:tcTxStyle b="off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00544F"/>
          </a:solidFill>
        </a:fill>
      </a:tcStyle>
    </a:firstRow>
  </a:tblStyle>
  <a:tblStyle styleId="{8E805AD6-EF24-45C2-8C58-D876BD0BF57D}" styleName="Virke - Tabell 3 Hvit siste rad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FCE7F1"/>
          </a:solidFill>
        </a:fill>
      </a:tcStyle>
    </a:band1H>
    <a:band2H>
      <a:tcStyle>
        <a:tcBdr/>
        <a:fill>
          <a:solidFill>
            <a:srgbClr val="F4AAC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ff"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lastRow>
    <a:firstRow>
      <a:tcTxStyle b="off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000000"/>
              </a:solidFill>
            </a:ln>
          </a:left>
          <a:right>
            <a:ln w="635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solidFill>
            <a:srgbClr val="3D357D"/>
          </a:solidFill>
        </a:fill>
      </a:tcStyle>
    </a:firstRow>
  </a:tblStyle>
  <a:tblStyle styleId="{3FE5AE2C-E827-49D5-A452-DDB484CA5F9B}" styleName="Virke - Tabell 1 lyseblå og gul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A9BFE4"/>
          </a:solidFill>
        </a:fill>
      </a:tcStyle>
    </a:band1H>
    <a:band2H>
      <a:tcStyle>
        <a:tcBdr/>
        <a:fill>
          <a:solidFill>
            <a:srgbClr val="FFEFC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3D357D"/>
          </a:solidFill>
        </a:fill>
      </a:tcStyle>
    </a:lastRow>
  </a:tblStyle>
  <a:tblStyle styleId="{D6E59547-E8AE-4FF6-B09E-EABC10A920CF}" styleName="Virke - Tabell 1 grønn og lyseblå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B8DED7"/>
          </a:solidFill>
        </a:fill>
      </a:tcStyle>
    </a:band1H>
    <a:band2H>
      <a:tcStyle>
        <a:tcBdr/>
        <a:fill>
          <a:solidFill>
            <a:srgbClr val="A9BFE4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3D357D"/>
          </a:solidFill>
        </a:fill>
      </a:tcStyle>
    </a:lastRow>
  </a:tblStyle>
  <a:tblStyle styleId="{5CA78FEB-AA59-44F0-92D8-9AEF852FF67E}" styleName="Virke - Tabell 2 lyseblå og grønn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A9BFE4"/>
          </a:solidFill>
        </a:fill>
      </a:tcStyle>
    </a:band1H>
    <a:band2H>
      <a:tcStyle>
        <a:tcBdr/>
        <a:fill>
          <a:solidFill>
            <a:srgbClr val="DBEEE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3D357D"/>
          </a:solidFill>
        </a:fill>
      </a:tcStyle>
    </a:lastRow>
  </a:tblStyle>
  <a:tblStyle styleId="{516EB860-758C-4091-886A-AFDDF5BCCFA5}" styleName="Virke - Tabell 2 lyserosa og grønn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FCE7F1"/>
          </a:solidFill>
        </a:fill>
      </a:tcStyle>
    </a:band1H>
    <a:band2H>
      <a:tcStyle>
        <a:tcBdr/>
        <a:fill>
          <a:solidFill>
            <a:srgbClr val="8ACBC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00544F"/>
          </a:solidFill>
        </a:fill>
      </a:tcStyle>
    </a:lastRow>
  </a:tblStyle>
  <a:tblStyle styleId="{CCCCADAB-0E17-4484-80FD-22C6A0350A1D}" styleName="Virke - Tabell 3 rosa og lyserosa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F4AACC"/>
          </a:solidFill>
        </a:fill>
      </a:tcStyle>
    </a:band1H>
    <a:band2H>
      <a:tcStyle>
        <a:tcBdr/>
        <a:fill>
          <a:solidFill>
            <a:srgbClr val="FCE7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C9007F"/>
          </a:solidFill>
        </a:fill>
      </a:tcStyle>
    </a:lastRow>
  </a:tblStyle>
  <a:tblStyle styleId="{33F511A9-3182-4A71-A958-3D8D549C4847}" styleName="Virke - Tabell 3 blå og lyserosa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A9BFE4"/>
          </a:solidFill>
        </a:fill>
      </a:tcStyle>
    </a:band1H>
    <a:band2H>
      <a:tcStyle>
        <a:tcBdr/>
        <a:fill>
          <a:solidFill>
            <a:srgbClr val="FCE7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3D357D"/>
          </a:solidFill>
        </a:fill>
      </a:tcStyle>
    </a:lastRow>
  </a:tblStyle>
  <a:tblStyle styleId="{15703786-D4A6-416F-83EC-D11436439CE5}" styleName="Virke - Tabell 4 gul og grønn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FFEFC3"/>
          </a:solidFill>
        </a:fill>
      </a:tcStyle>
    </a:band1H>
    <a:band2H>
      <a:tcStyle>
        <a:tcBdr/>
        <a:fill>
          <a:solidFill>
            <a:srgbClr val="8ACBC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00544F"/>
          </a:solidFill>
        </a:fill>
      </a:tcStyle>
    </a:lastRow>
  </a:tblStyle>
  <a:tblStyle styleId="{C5733E33-97D8-48EE-A6C5-7FD0450BF5B6}" styleName="Virke - Tabell 4 gul og grønn">
    <a:wholeTbl>
      <a:tcTxStyle>
        <a:fontRef idx="minor">
          <a:prstClr val="black"/>
        </a:fontRef>
        <a:srgbClr val="000000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1F3FA"/>
          </a:solidFill>
        </a:fill>
      </a:tcStyle>
    </a:wholeTbl>
    <a:band1H>
      <a:tcStyle>
        <a:tcBdr/>
        <a:fill>
          <a:solidFill>
            <a:srgbClr val="FCE7F1"/>
          </a:solidFill>
        </a:fill>
      </a:tcStyle>
    </a:band1H>
    <a:band2H>
      <a:tcStyle>
        <a:tcBdr/>
        <a:fill>
          <a:solidFill>
            <a:srgbClr val="8ACBC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</a:tcStyle>
    </a:lastCol>
    <a:firstCol>
      <a:tcTxStyle b="on">
        <a:fontRef idx="minor">
          <a:prstClr val="black"/>
        </a:fontRef>
        <a:srgbClr val="252A35"/>
      </a:tcTxStyle>
      <a:tcStyle>
        <a:tcBdr/>
      </a:tcStyle>
    </a:firstCol>
    <a:lastRow>
      <a:tcTxStyle b="on">
        <a:fontRef idx="minor">
          <a:prstClr val="black"/>
        </a:fontRef>
        <a:srgbClr val="FFFFFF"/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00544F"/>
          </a:solidFill>
        </a:fill>
      </a:tcStyle>
    </a:la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0" autoAdjust="0"/>
    <p:restoredTop sz="96327" autoAdjust="0"/>
  </p:normalViewPr>
  <p:slideViewPr>
    <p:cSldViewPr snapToGrid="0" showGuides="1">
      <p:cViewPr varScale="1">
        <p:scale>
          <a:sx n="45" d="100"/>
          <a:sy n="45" d="100"/>
        </p:scale>
        <p:origin x="895" y="4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10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A36BF4-3AD0-492B-89D7-FC19EADFB8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625EE-1BB0-416C-8D62-CFAC2CFC62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C9CE7-9C6B-4632-BE61-BD5486EF59CD}" type="datetimeFigureOut">
              <a:rPr lang="nb-NO" smtClean="0"/>
              <a:t>20.06.2023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7B59A-A2BF-4230-9B56-CC0FC11CB2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EFC33-A228-4A65-BC27-E0E87ABF30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16330-BD74-4EF9-905E-0D11DEB401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78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3CC92-7696-4E55-8C0D-D0C601576C76}" type="datetimeFigureOut">
              <a:rPr lang="nb-NO" smtClean="0"/>
              <a:t>20.06.2023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688E2-B01A-4D43-96C2-FE54AD4330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456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4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6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0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2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14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8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04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440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5594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923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957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2418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16 til 21 fra</a:t>
            </a:r>
            <a:r>
              <a:rPr lang="nb-NO" baseline="0" dirty="0"/>
              <a:t> 2010 til 2011. En del mindre butikker legges ned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3788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2199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7525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82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67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596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1040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336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97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748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751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492E-CB00-49D8-A6C2-47737A2E5227}" type="slidenum">
              <a:rPr lang="nn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08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anime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0109_Virke_Logo_PresentationNY">
            <a:hlinkClick r:id="" action="ppaction://media"/>
            <a:extLst>
              <a:ext uri="{FF2B5EF4-FFF2-40B4-BE49-F238E27FC236}">
                <a16:creationId xmlns:a16="http://schemas.microsoft.com/office/drawing/2014/main" id="{F955521E-9BDB-41E8-AD44-39CBA9CA289E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2" name="Forretningsområde">
            <a:extLst>
              <a:ext uri="{FF2B5EF4-FFF2-40B4-BE49-F238E27FC236}">
                <a16:creationId xmlns:a16="http://schemas.microsoft.com/office/drawing/2014/main" id="{3BFECAA5-9692-4866-BB42-31C0C568A417}"/>
              </a:ext>
            </a:extLst>
          </p:cNvPr>
          <p:cNvSpPr txBox="1"/>
          <p:nvPr userDrawn="1"/>
        </p:nvSpPr>
        <p:spPr>
          <a:xfrm>
            <a:off x="6254798" y="208148"/>
            <a:ext cx="5340052" cy="32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525" dirty="0">
                <a:latin typeface="ClanOT-News" panose="020B0604020101020102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96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(h)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9D4D81-ECFD-4936-AE69-2246130E77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51280" y="568391"/>
            <a:ext cx="7068183" cy="5419445"/>
          </a:xfrm>
          <a:blipFill>
            <a:blip r:embed="rId2"/>
            <a:stretch>
              <a:fillRect/>
            </a:stretch>
          </a:blipFill>
        </p:spPr>
        <p:txBody>
          <a:bodyPr lIns="180000" tIns="180000"/>
          <a:lstStyle/>
          <a:p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«Sett inn»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velg</a:t>
            </a:r>
            <a:r>
              <a:rPr lang="en-GB" dirty="0"/>
              <a:t> «</a:t>
            </a:r>
            <a:r>
              <a:rPr lang="en-GB" dirty="0" err="1"/>
              <a:t>Bilde</a:t>
            </a:r>
            <a:r>
              <a:rPr lang="en-GB" dirty="0"/>
              <a:t>»</a:t>
            </a:r>
            <a:endParaRPr lang="nb-NO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F2DF57-7ECD-4A5A-B804-CBE9C70D07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2" name="Text 1"/>
          <p:cNvSpPr>
            <a:spLocks noGrp="1"/>
          </p:cNvSpPr>
          <p:nvPr>
            <p:ph type="title" hasCustomPrompt="1"/>
          </p:nvPr>
        </p:nvSpPr>
        <p:spPr>
          <a:xfrm>
            <a:off x="273634" y="568391"/>
            <a:ext cx="4577646" cy="5419445"/>
          </a:xfrm>
          <a:solidFill>
            <a:srgbClr val="F9CFE3"/>
          </a:solidFill>
        </p:spPr>
        <p:txBody>
          <a:bodyPr lIns="180000" rIns="180000">
            <a:normAutofit/>
          </a:bodyPr>
          <a:lstStyle>
            <a:lvl1pPr algn="ctr">
              <a:lnSpc>
                <a:spcPts val="5002"/>
              </a:lnSpc>
              <a:defRPr sz="4001" b="1"/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042CC47-3925-421D-B235-182BDDB86FBF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3" name="Forretningsområde">
            <a:extLst>
              <a:ext uri="{FF2B5EF4-FFF2-40B4-BE49-F238E27FC236}">
                <a16:creationId xmlns:a16="http://schemas.microsoft.com/office/drawing/2014/main" id="{0C295C7A-E0DB-FB4F-9EAA-17B99EF98836}"/>
              </a:ext>
            </a:extLst>
          </p:cNvPr>
          <p:cNvSpPr txBox="1"/>
          <p:nvPr userDrawn="1"/>
        </p:nvSpPr>
        <p:spPr>
          <a:xfrm>
            <a:off x="6254656" y="190495"/>
            <a:ext cx="5335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364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 (h)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>
            <a:spLocks noGrp="1"/>
          </p:cNvSpPr>
          <p:nvPr>
            <p:ph type="title" hasCustomPrompt="1"/>
          </p:nvPr>
        </p:nvSpPr>
        <p:spPr>
          <a:xfrm>
            <a:off x="273634" y="568391"/>
            <a:ext cx="4577646" cy="5419445"/>
          </a:xfrm>
          <a:solidFill>
            <a:srgbClr val="F9CFE3"/>
          </a:solidFill>
        </p:spPr>
        <p:txBody>
          <a:bodyPr lIns="180000" rIns="180000">
            <a:normAutofit/>
          </a:bodyPr>
          <a:lstStyle>
            <a:lvl1pPr algn="ctr">
              <a:lnSpc>
                <a:spcPts val="5002"/>
              </a:lnSpc>
              <a:defRPr sz="4001" b="1"/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042CC47-3925-421D-B235-182BDDB86FBF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3" name="Forretningsområde">
            <a:extLst>
              <a:ext uri="{FF2B5EF4-FFF2-40B4-BE49-F238E27FC236}">
                <a16:creationId xmlns:a16="http://schemas.microsoft.com/office/drawing/2014/main" id="{0C295C7A-E0DB-FB4F-9EAA-17B99EF98836}"/>
              </a:ext>
            </a:extLst>
          </p:cNvPr>
          <p:cNvSpPr txBox="1"/>
          <p:nvPr userDrawn="1"/>
        </p:nvSpPr>
        <p:spPr>
          <a:xfrm>
            <a:off x="6254656" y="190495"/>
            <a:ext cx="5335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687C1-5F5F-4053-904F-327124948F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51281" y="568391"/>
            <a:ext cx="7068183" cy="5419445"/>
          </a:xfrm>
          <a:prstGeom prst="rect">
            <a:avLst/>
          </a:prstGeom>
        </p:spPr>
        <p:txBody>
          <a:bodyPr lIns="180000" tIns="18000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8251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innhold (v) og tittel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>
            <a:spLocks noGrp="1"/>
          </p:cNvSpPr>
          <p:nvPr>
            <p:ph type="title" hasCustomPrompt="1"/>
          </p:nvPr>
        </p:nvSpPr>
        <p:spPr>
          <a:xfrm>
            <a:off x="6806132" y="330159"/>
            <a:ext cx="5114958" cy="6197683"/>
          </a:xfrm>
          <a:solidFill>
            <a:schemeClr val="accent6"/>
          </a:solidFill>
        </p:spPr>
        <p:txBody>
          <a:bodyPr lIns="180000" rIns="180000">
            <a:normAutofit/>
          </a:bodyPr>
          <a:lstStyle>
            <a:lvl1pPr algn="ctr">
              <a:lnSpc>
                <a:spcPts val="5002"/>
              </a:lnSpc>
              <a:defRPr sz="4001" b="1"/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8" name="addin_title" hidden="1">
            <a:extLst>
              <a:ext uri="{FF2B5EF4-FFF2-40B4-BE49-F238E27FC236}">
                <a16:creationId xmlns:a16="http://schemas.microsoft.com/office/drawing/2014/main" id="{1EEB78C7-9B3D-45FE-B0F8-2DF20466635A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32DDF-144A-4EA3-BA84-A2FC098D8D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3634" y="330159"/>
            <a:ext cx="6532498" cy="6197682"/>
          </a:xfrm>
          <a:prstGeom prst="rect">
            <a:avLst/>
          </a:prstGeom>
        </p:spPr>
        <p:txBody>
          <a:bodyPr lIns="180000" tIns="18000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406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ort innhold (v) og tittel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ddin_title" hidden="1">
            <a:extLst>
              <a:ext uri="{FF2B5EF4-FFF2-40B4-BE49-F238E27FC236}">
                <a16:creationId xmlns:a16="http://schemas.microsoft.com/office/drawing/2014/main" id="{1EEB78C7-9B3D-45FE-B0F8-2DF20466635A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32DDF-144A-4EA3-BA84-A2FC098D8D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3634" y="330159"/>
            <a:ext cx="6532498" cy="6197682"/>
          </a:xfrm>
          <a:prstGeom prst="rect">
            <a:avLst/>
          </a:prstGeom>
        </p:spPr>
        <p:txBody>
          <a:bodyPr lIns="180000" tIns="18000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F950C32-6A37-4DD8-8AF7-7D852B0E6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05613" y="330200"/>
            <a:ext cx="5113337" cy="6197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917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og tittel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F4F0246-F930-46AF-9BCF-B7BE130F4F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3634" y="330159"/>
            <a:ext cx="11644732" cy="6197682"/>
          </a:xfrm>
          <a:blipFill>
            <a:blip r:embed="rId2"/>
            <a:stretch>
              <a:fillRect/>
            </a:stretch>
          </a:blipFill>
        </p:spPr>
        <p:txBody>
          <a:bodyPr lIns="180000" tIns="180000"/>
          <a:lstStyle>
            <a:lvl1pPr>
              <a:buClrTx/>
              <a:defRPr/>
            </a:lvl1pPr>
          </a:lstStyle>
          <a:p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«Sett inn»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velg</a:t>
            </a:r>
            <a:r>
              <a:rPr lang="en-GB" dirty="0"/>
              <a:t> «</a:t>
            </a:r>
            <a:r>
              <a:rPr lang="en-GB" dirty="0" err="1"/>
              <a:t>Bilde</a:t>
            </a:r>
            <a:r>
              <a:rPr lang="en-GB" dirty="0"/>
              <a:t>»</a:t>
            </a:r>
            <a:endParaRPr lang="nb-NO" dirty="0"/>
          </a:p>
        </p:txBody>
      </p:sp>
      <p:sp>
        <p:nvSpPr>
          <p:cNvPr id="2" name="Text 1"/>
          <p:cNvSpPr>
            <a:spLocks noGrp="1"/>
          </p:cNvSpPr>
          <p:nvPr>
            <p:ph type="title" hasCustomPrompt="1"/>
          </p:nvPr>
        </p:nvSpPr>
        <p:spPr>
          <a:xfrm>
            <a:off x="723600" y="3092809"/>
            <a:ext cx="5372677" cy="2235459"/>
          </a:xfrm>
          <a:solidFill>
            <a:schemeClr val="accent6"/>
          </a:solidFill>
        </p:spPr>
        <p:txBody>
          <a:bodyPr lIns="180000" rIns="180000">
            <a:normAutofit/>
          </a:bodyPr>
          <a:lstStyle>
            <a:lvl1pPr algn="ctr">
              <a:lnSpc>
                <a:spcPts val="5002"/>
              </a:lnSpc>
              <a:defRPr sz="4001" b="1"/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8" name="addin_title" hidden="1">
            <a:extLst>
              <a:ext uri="{FF2B5EF4-FFF2-40B4-BE49-F238E27FC236}">
                <a16:creationId xmlns:a16="http://schemas.microsoft.com/office/drawing/2014/main" id="{07FDE15C-8122-4AB2-91AC-FBCFC4A840D8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904970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9886" y="414000"/>
            <a:ext cx="10792228" cy="1306570"/>
          </a:xfrm>
        </p:spPr>
        <p:txBody>
          <a:bodyPr anchor="ctr">
            <a:noAutofit/>
          </a:bodyPr>
          <a:lstStyle>
            <a:lvl1pPr>
              <a:lnSpc>
                <a:spcPts val="5002"/>
              </a:lnSpc>
              <a:defRPr sz="4001" b="1"/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F2DF57-7ECD-4A5A-B804-CBE9C70D0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16" name="Forretningsområde">
            <a:extLst>
              <a:ext uri="{FF2B5EF4-FFF2-40B4-BE49-F238E27FC236}">
                <a16:creationId xmlns:a16="http://schemas.microsoft.com/office/drawing/2014/main" id="{7CF8F4E2-7AB4-412C-ADAB-55D715200D29}"/>
              </a:ext>
            </a:extLst>
          </p:cNvPr>
          <p:cNvSpPr txBox="1"/>
          <p:nvPr userDrawn="1"/>
        </p:nvSpPr>
        <p:spPr>
          <a:xfrm>
            <a:off x="6255547" y="190495"/>
            <a:ext cx="5336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960D35D-9F4A-4BB2-8CC9-32AEEE5469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0088" y="2309813"/>
            <a:ext cx="10791824" cy="36210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6199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838" y="414000"/>
            <a:ext cx="10830323" cy="1306570"/>
          </a:xfrm>
        </p:spPr>
        <p:txBody>
          <a:bodyPr anchor="ctr">
            <a:noAutofit/>
          </a:bodyPr>
          <a:lstStyle>
            <a:lvl1pPr>
              <a:lnSpc>
                <a:spcPts val="3301"/>
              </a:lnSpc>
              <a:defRPr sz="2801" b="1"/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F2DF57-7ECD-4A5A-B804-CBE9C70D0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16" name="Forretningsområde">
            <a:extLst>
              <a:ext uri="{FF2B5EF4-FFF2-40B4-BE49-F238E27FC236}">
                <a16:creationId xmlns:a16="http://schemas.microsoft.com/office/drawing/2014/main" id="{7CF8F4E2-7AB4-412C-ADAB-55D715200D29}"/>
              </a:ext>
            </a:extLst>
          </p:cNvPr>
          <p:cNvSpPr txBox="1"/>
          <p:nvPr userDrawn="1"/>
        </p:nvSpPr>
        <p:spPr>
          <a:xfrm>
            <a:off x="6268235" y="190495"/>
            <a:ext cx="5323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BF3599F-3E5E-4871-89DD-74B089D326F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1038" y="2309813"/>
            <a:ext cx="10829924" cy="34639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22345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2 kolon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838" y="414000"/>
            <a:ext cx="10830323" cy="1306570"/>
          </a:xfrm>
        </p:spPr>
        <p:txBody>
          <a:bodyPr anchor="ctr">
            <a:noAutofit/>
          </a:bodyPr>
          <a:lstStyle>
            <a:lvl1pPr>
              <a:lnSpc>
                <a:spcPts val="3301"/>
              </a:lnSpc>
              <a:defRPr sz="2801" b="1"/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F2DF57-7ECD-4A5A-B804-CBE9C70D0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16" name="Forretningsområde">
            <a:extLst>
              <a:ext uri="{FF2B5EF4-FFF2-40B4-BE49-F238E27FC236}">
                <a16:creationId xmlns:a16="http://schemas.microsoft.com/office/drawing/2014/main" id="{7CF8F4E2-7AB4-412C-ADAB-55D715200D29}"/>
              </a:ext>
            </a:extLst>
          </p:cNvPr>
          <p:cNvSpPr txBox="1"/>
          <p:nvPr userDrawn="1"/>
        </p:nvSpPr>
        <p:spPr>
          <a:xfrm>
            <a:off x="6268235" y="190495"/>
            <a:ext cx="5323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49703-1F31-B042-8F0D-689841F117C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64263" y="2310475"/>
            <a:ext cx="5346700" cy="3463925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innhold</a:t>
            </a:r>
            <a:endParaRPr lang="en-NO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11A99C2-22C4-334D-972F-086E6AC1D98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1038" y="2310475"/>
            <a:ext cx="5346700" cy="3463925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innhold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815224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2 kolonn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EEDC331-1606-0C4E-8EB2-2C86119FD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836" y="414000"/>
            <a:ext cx="5346701" cy="1306570"/>
          </a:xfrm>
        </p:spPr>
        <p:txBody>
          <a:bodyPr anchor="ctr">
            <a:noAutofit/>
          </a:bodyPr>
          <a:lstStyle>
            <a:lvl1pPr>
              <a:lnSpc>
                <a:spcPts val="3301"/>
              </a:lnSpc>
              <a:defRPr sz="2801" b="1"/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E4F36C3-81C3-C540-BD3B-4E86AED2BD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13" name="Forretningsområde">
            <a:extLst>
              <a:ext uri="{FF2B5EF4-FFF2-40B4-BE49-F238E27FC236}">
                <a16:creationId xmlns:a16="http://schemas.microsoft.com/office/drawing/2014/main" id="{63BE0911-0EC2-B54F-8170-DEE29FB6BE68}"/>
              </a:ext>
            </a:extLst>
          </p:cNvPr>
          <p:cNvSpPr txBox="1"/>
          <p:nvPr userDrawn="1"/>
        </p:nvSpPr>
        <p:spPr>
          <a:xfrm>
            <a:off x="6268235" y="190495"/>
            <a:ext cx="5323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BE5C88-05EB-450A-8811-74FD75956E5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1038" y="2319338"/>
            <a:ext cx="5346499" cy="34544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C1B0E7C-2617-4E12-ADB2-7FC01D317C3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6000" y="412750"/>
            <a:ext cx="5496080" cy="53604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65794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, faktatekst  med bakgrunn">
    <p:bg>
      <p:bgPr>
        <a:solidFill>
          <a:srgbClr val="F9C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E61B279-F14E-4BFE-A4EB-BD131B126B6F}"/>
              </a:ext>
            </a:extLst>
          </p:cNvPr>
          <p:cNvSpPr/>
          <p:nvPr userDrawn="1"/>
        </p:nvSpPr>
        <p:spPr>
          <a:xfrm>
            <a:off x="0" y="1"/>
            <a:ext cx="12192000" cy="229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2AD0BAC-B31A-4C31-8A0A-2E8DFB75095E}"/>
              </a:ext>
            </a:extLst>
          </p:cNvPr>
          <p:cNvSpPr/>
          <p:nvPr userDrawn="1"/>
        </p:nvSpPr>
        <p:spPr>
          <a:xfrm>
            <a:off x="1" y="5982392"/>
            <a:ext cx="12192000" cy="87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1532A76-0428-4617-96BF-1DF14369A3FA}"/>
              </a:ext>
            </a:extLst>
          </p:cNvPr>
          <p:cNvSpPr/>
          <p:nvPr userDrawn="1"/>
        </p:nvSpPr>
        <p:spPr>
          <a:xfrm>
            <a:off x="3" y="0"/>
            <a:ext cx="26064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D1DA322-FC63-41ED-B51D-FA24E3C93589}"/>
              </a:ext>
            </a:extLst>
          </p:cNvPr>
          <p:cNvSpPr/>
          <p:nvPr userDrawn="1"/>
        </p:nvSpPr>
        <p:spPr>
          <a:xfrm>
            <a:off x="11931350" y="1"/>
            <a:ext cx="26064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6455" y="401433"/>
            <a:ext cx="10804709" cy="1306570"/>
          </a:xfrm>
          <a:solidFill>
            <a:srgbClr val="FF0000">
              <a:alpha val="0"/>
            </a:srgbClr>
          </a:solidFill>
        </p:spPr>
        <p:txBody>
          <a:bodyPr anchor="ctr"/>
          <a:lstStyle>
            <a:lvl1pPr>
              <a:defRPr b="1"/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0838" y="2310407"/>
            <a:ext cx="10804709" cy="2527382"/>
          </a:xfrm>
          <a:solidFill>
            <a:srgbClr val="FF0000">
              <a:alpha val="0"/>
            </a:srgbClr>
          </a:solidFill>
        </p:spPr>
        <p:txBody>
          <a:bodyPr/>
          <a:lstStyle>
            <a:lvl1pPr marL="216000" indent="-216000">
              <a:buClrTx/>
              <a:buSzPct val="100000"/>
              <a:buFont typeface="Symbol" panose="05050102010706020507" pitchFamily="18" charset="2"/>
              <a:buChar char=""/>
              <a:defRPr>
                <a:latin typeface="+mn-lt"/>
              </a:defRPr>
            </a:lvl1pPr>
            <a:lvl2pPr marL="685903" indent="-228634">
              <a:buClrTx/>
              <a:buSzPct val="100000"/>
              <a:buFont typeface="Symbol" panose="05050102010706020507" pitchFamily="18" charset="2"/>
              <a:buChar char=""/>
              <a:defRPr>
                <a:latin typeface="+mn-lt"/>
              </a:defRPr>
            </a:lvl2pPr>
            <a:lvl3pPr marL="1143171" indent="-228634">
              <a:buClrTx/>
              <a:buSzPct val="100000"/>
              <a:buFont typeface="Symbol" panose="05050102010706020507" pitchFamily="18" charset="2"/>
              <a:buChar char=""/>
              <a:defRPr>
                <a:latin typeface="+mn-lt"/>
              </a:defRPr>
            </a:lvl3pPr>
            <a:lvl4pPr marL="1600440" indent="-228634">
              <a:buClrTx/>
              <a:buSzPct val="100000"/>
              <a:buFont typeface="Symbol" panose="05050102010706020507" pitchFamily="18" charset="2"/>
              <a:buChar char=""/>
              <a:defRPr>
                <a:latin typeface="+mn-lt"/>
              </a:defRPr>
            </a:lvl4pPr>
            <a:lvl5pPr marL="2057708" indent="-228634">
              <a:buClrTx/>
              <a:buSzPct val="100000"/>
              <a:buFont typeface="Symbol" panose="05050102010706020507" pitchFamily="18" charset="2"/>
              <a:buChar char=""/>
              <a:defRPr>
                <a:latin typeface="+mn-lt"/>
              </a:defRPr>
            </a:lvl5pPr>
          </a:lstStyle>
          <a:p>
            <a:pPr lvl="0"/>
            <a:r>
              <a:rPr lang="nb-NO" dirty="0"/>
              <a:t>Klikk for å redigere tittel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F2DF57-7ECD-4A5A-B804-CBE9C70D0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16" name="Forretningsområde">
            <a:extLst>
              <a:ext uri="{FF2B5EF4-FFF2-40B4-BE49-F238E27FC236}">
                <a16:creationId xmlns:a16="http://schemas.microsoft.com/office/drawing/2014/main" id="{7CF8F4E2-7AB4-412C-ADAB-55D715200D29}"/>
              </a:ext>
            </a:extLst>
          </p:cNvPr>
          <p:cNvSpPr txBox="1"/>
          <p:nvPr userDrawn="1"/>
        </p:nvSpPr>
        <p:spPr>
          <a:xfrm>
            <a:off x="6254656" y="190495"/>
            <a:ext cx="5338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b="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78ABA7-5B0F-4E44-AFA7-C313216232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775" y="5010026"/>
            <a:ext cx="10804709" cy="669914"/>
          </a:xfrm>
          <a:solidFill>
            <a:srgbClr val="FF0000">
              <a:alpha val="0"/>
            </a:srgbClr>
          </a:solidFill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+mn-lt"/>
              </a:defRPr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faktatekst</a:t>
            </a:r>
            <a:endParaRPr lang="en-GB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849CB8C-74B3-4B38-AC54-A8E58A80BFBC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59341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logo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76BEEE7-D85E-4005-8308-C83FA2A267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2124" y="2261186"/>
            <a:ext cx="5249448" cy="17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54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, fakta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838" y="414000"/>
            <a:ext cx="10830323" cy="1306570"/>
          </a:xfrm>
        </p:spPr>
        <p:txBody>
          <a:bodyPr anchor="ctr">
            <a:noAutofit/>
          </a:bodyPr>
          <a:lstStyle>
            <a:lvl1pPr>
              <a:lnSpc>
                <a:spcPts val="3301"/>
              </a:lnSpc>
              <a:defRPr sz="2801" b="1"/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F2DF57-7ECD-4A5A-B804-CBE9C70D0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16" name="Forretningsområde">
            <a:extLst>
              <a:ext uri="{FF2B5EF4-FFF2-40B4-BE49-F238E27FC236}">
                <a16:creationId xmlns:a16="http://schemas.microsoft.com/office/drawing/2014/main" id="{7CF8F4E2-7AB4-412C-ADAB-55D715200D29}"/>
              </a:ext>
            </a:extLst>
          </p:cNvPr>
          <p:cNvSpPr txBox="1"/>
          <p:nvPr userDrawn="1"/>
        </p:nvSpPr>
        <p:spPr>
          <a:xfrm>
            <a:off x="6268235" y="190495"/>
            <a:ext cx="5323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3FAC5B-742C-5843-B957-C2C14D9F81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0838" y="2310407"/>
            <a:ext cx="10804709" cy="2527382"/>
          </a:xfrm>
          <a:solidFill>
            <a:srgbClr val="FF0000">
              <a:alpha val="0"/>
            </a:srgbClr>
          </a:solidFill>
        </p:spPr>
        <p:txBody>
          <a:bodyPr/>
          <a:lstStyle>
            <a:lvl1pPr marL="216000" indent="-216000">
              <a:buClr>
                <a:schemeClr val="accent1"/>
              </a:buClr>
              <a:buSzPct val="100000"/>
              <a:buFont typeface="Symbol" panose="05050102010706020507" pitchFamily="18" charset="2"/>
              <a:buChar char=""/>
              <a:defRPr>
                <a:latin typeface="+mn-lt"/>
              </a:defRPr>
            </a:lvl1pPr>
            <a:lvl2pPr marL="685903" indent="-228634">
              <a:buClr>
                <a:schemeClr val="accent1"/>
              </a:buClr>
              <a:buSzPct val="100000"/>
              <a:buFont typeface="Symbol" panose="05050102010706020507" pitchFamily="18" charset="2"/>
              <a:buChar char=""/>
              <a:defRPr>
                <a:latin typeface="+mn-lt"/>
              </a:defRPr>
            </a:lvl2pPr>
            <a:lvl3pPr marL="1143171" indent="-228634">
              <a:buClr>
                <a:schemeClr val="accent1"/>
              </a:buClr>
              <a:buSzPct val="100000"/>
              <a:buFont typeface="Symbol" panose="05050102010706020507" pitchFamily="18" charset="2"/>
              <a:buChar char=""/>
              <a:defRPr>
                <a:latin typeface="+mn-lt"/>
              </a:defRPr>
            </a:lvl3pPr>
            <a:lvl4pPr marL="1600440" indent="-228634">
              <a:buClr>
                <a:schemeClr val="accent1"/>
              </a:buClr>
              <a:buSzPct val="100000"/>
              <a:buFont typeface="Symbol" panose="05050102010706020507" pitchFamily="18" charset="2"/>
              <a:buChar char=""/>
              <a:defRPr>
                <a:latin typeface="+mn-lt"/>
              </a:defRPr>
            </a:lvl4pPr>
            <a:lvl5pPr marL="2057708" indent="-228634">
              <a:buClr>
                <a:schemeClr val="accent1"/>
              </a:buClr>
              <a:buSzPct val="100000"/>
              <a:buFont typeface="Symbol" panose="05050102010706020507" pitchFamily="18" charset="2"/>
              <a:buChar char=""/>
              <a:defRPr>
                <a:latin typeface="+mn-lt"/>
              </a:defRPr>
            </a:lvl5pPr>
          </a:lstStyle>
          <a:p>
            <a:pPr lvl="0"/>
            <a:r>
              <a:rPr lang="nb-NO" dirty="0"/>
              <a:t>Klikk for å redigere tittel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US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252B2CB5-59F8-134A-9E5D-26381469F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775" y="5010026"/>
            <a:ext cx="10804709" cy="669914"/>
          </a:xfrm>
          <a:solidFill>
            <a:srgbClr val="FF0000">
              <a:alpha val="0"/>
            </a:srgbClr>
          </a:solidFill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+mn-lt"/>
              </a:defRPr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faktatekst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767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(v) og tekst (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9D4D81-ECFD-4936-AE69-2246130E77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2537" y="1665514"/>
            <a:ext cx="7068183" cy="4322321"/>
          </a:xfrm>
          <a:blipFill>
            <a:blip r:embed="rId2"/>
            <a:stretch>
              <a:fillRect/>
            </a:stretch>
          </a:blipFill>
        </p:spPr>
        <p:txBody>
          <a:bodyPr lIns="180000" tIns="180000"/>
          <a:lstStyle/>
          <a:p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«Sett inn»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velg</a:t>
            </a:r>
            <a:r>
              <a:rPr lang="en-GB" dirty="0"/>
              <a:t> «</a:t>
            </a:r>
            <a:r>
              <a:rPr lang="en-GB" dirty="0" err="1"/>
              <a:t>Bilde</a:t>
            </a:r>
            <a:r>
              <a:rPr lang="en-GB" dirty="0"/>
              <a:t>»</a:t>
            </a:r>
            <a:endParaRPr lang="nb-NO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F2DF57-7ECD-4A5A-B804-CBE9C70D07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042CC47-3925-421D-B235-182BDDB86FBF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3" name="Forretningsområde">
            <a:extLst>
              <a:ext uri="{FF2B5EF4-FFF2-40B4-BE49-F238E27FC236}">
                <a16:creationId xmlns:a16="http://schemas.microsoft.com/office/drawing/2014/main" id="{0C295C7A-E0DB-FB4F-9EAA-17B99EF98836}"/>
              </a:ext>
            </a:extLst>
          </p:cNvPr>
          <p:cNvSpPr txBox="1"/>
          <p:nvPr userDrawn="1"/>
        </p:nvSpPr>
        <p:spPr>
          <a:xfrm>
            <a:off x="6254656" y="190495"/>
            <a:ext cx="5335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5A94012-0F8A-40B4-B3C9-C1511AEB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37" y="467494"/>
            <a:ext cx="11317456" cy="108458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A0AB59E-5259-4CBD-BCBA-438DA519E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0" y="1665288"/>
            <a:ext cx="4160838" cy="43227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88127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ittel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712AF52-FC90-4A78-A4F1-703D6A87A3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6837" y="1085976"/>
            <a:ext cx="4915540" cy="4699544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/>
          <a:lstStyle/>
          <a:p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«Sett inn»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velg</a:t>
            </a:r>
            <a:r>
              <a:rPr lang="en-GB" dirty="0"/>
              <a:t> «</a:t>
            </a:r>
            <a:r>
              <a:rPr lang="en-GB" dirty="0" err="1"/>
              <a:t>Bilde</a:t>
            </a:r>
            <a:r>
              <a:rPr lang="en-GB" dirty="0"/>
              <a:t>»</a:t>
            </a:r>
            <a:endParaRPr lang="nb-NO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D920CFC-C971-401A-9317-8A8EF3D6E72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97728" y="1085976"/>
            <a:ext cx="4915540" cy="4699544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/>
          <a:lstStyle/>
          <a:p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«Sett inn»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velg</a:t>
            </a:r>
            <a:r>
              <a:rPr lang="en-GB" dirty="0"/>
              <a:t> «</a:t>
            </a:r>
            <a:r>
              <a:rPr lang="en-GB" dirty="0" err="1"/>
              <a:t>Bilde</a:t>
            </a:r>
            <a:r>
              <a:rPr lang="en-GB" dirty="0"/>
              <a:t>»</a:t>
            </a:r>
            <a:endParaRPr lang="nb-NO" dirty="0"/>
          </a:p>
        </p:txBody>
      </p:sp>
      <p:sp>
        <p:nvSpPr>
          <p:cNvPr id="15" name="Text 1">
            <a:extLst>
              <a:ext uri="{FF2B5EF4-FFF2-40B4-BE49-F238E27FC236}">
                <a16:creationId xmlns:a16="http://schemas.microsoft.com/office/drawing/2014/main" id="{2802B4FE-8838-46E4-8EE7-A87FFAF1C5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6926" y="4158144"/>
            <a:ext cx="2372033" cy="1071686"/>
          </a:xfrm>
          <a:prstGeom prst="rect">
            <a:avLst/>
          </a:prstGeom>
          <a:solidFill>
            <a:srgbClr val="FFEFC3"/>
          </a:solidFill>
        </p:spPr>
        <p:txBody>
          <a:bodyPr lIns="108000" tIns="0" rIns="108000" bIns="0" anchor="ctr">
            <a:norm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1" i="0" u="none" cap="none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redigere tekst</a:t>
            </a:r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6FAE18E6-CE06-4E54-8A85-0C8CF2EA39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51292" y="4158144"/>
            <a:ext cx="2372033" cy="1071686"/>
          </a:xfrm>
          <a:prstGeom prst="rect">
            <a:avLst/>
          </a:prstGeom>
          <a:solidFill>
            <a:srgbClr val="FFEFC3"/>
          </a:solidFill>
        </p:spPr>
        <p:txBody>
          <a:bodyPr lIns="108000" tIns="0" rIns="108000" bIns="0" anchor="ctr">
            <a:norm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1" i="0" u="none" cap="none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redigere tekst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F6F469A-47E2-4AEC-B443-0685DFBEE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14" name="Forretningsområde">
            <a:extLst>
              <a:ext uri="{FF2B5EF4-FFF2-40B4-BE49-F238E27FC236}">
                <a16:creationId xmlns:a16="http://schemas.microsoft.com/office/drawing/2014/main" id="{E2CB0BD1-1FD4-48A4-94B3-1247ECD0A0F7}"/>
              </a:ext>
            </a:extLst>
          </p:cNvPr>
          <p:cNvSpPr txBox="1"/>
          <p:nvPr userDrawn="1"/>
        </p:nvSpPr>
        <p:spPr>
          <a:xfrm>
            <a:off x="6254657" y="190495"/>
            <a:ext cx="5337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17" name="addin_selectedbox" hidden="1">
            <a:extLst>
              <a:ext uri="{FF2B5EF4-FFF2-40B4-BE49-F238E27FC236}">
                <a16:creationId xmlns:a16="http://schemas.microsoft.com/office/drawing/2014/main" id="{91C9210C-3C9E-40D2-A77A-565FB512B4C5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2590827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ittel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712AF52-FC90-4A78-A4F1-703D6A87A3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200" y="1450349"/>
            <a:ext cx="2868986" cy="29585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/>
          <a:lstStyle/>
          <a:p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«Sett inn»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velg</a:t>
            </a:r>
            <a:r>
              <a:rPr lang="en-GB" dirty="0"/>
              <a:t> «</a:t>
            </a:r>
            <a:r>
              <a:rPr lang="en-GB" dirty="0" err="1"/>
              <a:t>Bilde</a:t>
            </a:r>
            <a:r>
              <a:rPr lang="en-GB" dirty="0"/>
              <a:t>»</a:t>
            </a:r>
            <a:endParaRPr lang="nb-NO" dirty="0"/>
          </a:p>
        </p:txBody>
      </p:sp>
      <p:sp>
        <p:nvSpPr>
          <p:cNvPr id="15" name="Text 1">
            <a:extLst>
              <a:ext uri="{FF2B5EF4-FFF2-40B4-BE49-F238E27FC236}">
                <a16:creationId xmlns:a16="http://schemas.microsoft.com/office/drawing/2014/main" id="{2802B4FE-8838-46E4-8EE7-A87FFAF1C5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3200" y="4408896"/>
            <a:ext cx="2868986" cy="1071686"/>
          </a:xfrm>
          <a:prstGeom prst="rect">
            <a:avLst/>
          </a:prstGeom>
          <a:solidFill>
            <a:srgbClr val="F9CFE3"/>
          </a:solidFill>
        </p:spPr>
        <p:txBody>
          <a:bodyPr lIns="108000" tIns="0" rIns="108000" bIns="0" anchor="ctr">
            <a:norm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 b="1" i="0" u="none" cap="none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tekst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1083A0D-BBA7-4BD3-B49F-8F7D862D0F2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84370" y="1450349"/>
            <a:ext cx="2868986" cy="29585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/>
          <a:lstStyle/>
          <a:p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«Sett inn»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velg</a:t>
            </a:r>
            <a:r>
              <a:rPr lang="en-GB" dirty="0"/>
              <a:t> «</a:t>
            </a:r>
            <a:r>
              <a:rPr lang="en-GB" dirty="0" err="1"/>
              <a:t>Bilde</a:t>
            </a:r>
            <a:r>
              <a:rPr lang="en-GB" dirty="0"/>
              <a:t>»</a:t>
            </a:r>
            <a:endParaRPr lang="nb-NO" dirty="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CA4BB279-1FA5-4326-AC32-C02C6FF83B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4370" y="4408896"/>
            <a:ext cx="2868986" cy="1071686"/>
          </a:xfrm>
          <a:prstGeom prst="rect">
            <a:avLst/>
          </a:prstGeom>
          <a:solidFill>
            <a:srgbClr val="FFEFC3"/>
          </a:solidFill>
        </p:spPr>
        <p:txBody>
          <a:bodyPr lIns="108000" tIns="0" rIns="108000" bIns="0" anchor="ctr">
            <a:normAutofit/>
          </a:bodyPr>
          <a:lstStyle>
            <a:lvl1pPr marL="0" marR="0" indent="0" algn="ctr" defTabSz="91453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1" i="0" u="none" cap="none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tekst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4302BA26-F956-456C-BEA0-F7EA6F9CB63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25539" y="1450348"/>
            <a:ext cx="2868986" cy="295854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/>
          <a:lstStyle/>
          <a:p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«Sett inn»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velg</a:t>
            </a:r>
            <a:r>
              <a:rPr lang="en-GB" dirty="0"/>
              <a:t> «</a:t>
            </a:r>
            <a:r>
              <a:rPr lang="en-GB" dirty="0" err="1"/>
              <a:t>Bilde</a:t>
            </a:r>
            <a:r>
              <a:rPr lang="en-GB" dirty="0"/>
              <a:t>»</a:t>
            </a:r>
            <a:endParaRPr lang="nb-NO" dirty="0"/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B3B5921C-BCBD-42B1-8C5D-FA578ACC58B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5540" y="4408895"/>
            <a:ext cx="2868986" cy="1071686"/>
          </a:xfrm>
          <a:prstGeom prst="rect">
            <a:avLst/>
          </a:prstGeom>
          <a:solidFill>
            <a:srgbClr val="B8DED7"/>
          </a:solidFill>
        </p:spPr>
        <p:txBody>
          <a:bodyPr lIns="108000" tIns="0" rIns="108000" bIns="0" anchor="ctr">
            <a:normAutofit/>
          </a:bodyPr>
          <a:lstStyle>
            <a:lvl1pPr marL="0" marR="0" indent="0" algn="ctr" defTabSz="91453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1" i="0" u="none" cap="none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tekst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5B79D10-F4A5-41AE-9CE2-DCC5B49486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19" name="Forretningsområde">
            <a:extLst>
              <a:ext uri="{FF2B5EF4-FFF2-40B4-BE49-F238E27FC236}">
                <a16:creationId xmlns:a16="http://schemas.microsoft.com/office/drawing/2014/main" id="{3D05CA9E-4907-48D7-9B0B-AAC5C2E36562}"/>
              </a:ext>
            </a:extLst>
          </p:cNvPr>
          <p:cNvSpPr txBox="1"/>
          <p:nvPr userDrawn="1"/>
        </p:nvSpPr>
        <p:spPr>
          <a:xfrm>
            <a:off x="6254657" y="190495"/>
            <a:ext cx="5337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2" name="addin_selectedbox" hidden="1">
            <a:extLst>
              <a:ext uri="{FF2B5EF4-FFF2-40B4-BE49-F238E27FC236}">
                <a16:creationId xmlns:a16="http://schemas.microsoft.com/office/drawing/2014/main" id="{C0E20414-6B0E-427B-BBB9-F0B1A20A738B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3169043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ittel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712AF52-FC90-4A78-A4F1-703D6A87A3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3496" y="1961762"/>
            <a:ext cx="2390319" cy="249361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/>
          <a:lstStyle/>
          <a:p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«Sett inn»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velg</a:t>
            </a:r>
            <a:r>
              <a:rPr lang="en-GB" dirty="0"/>
              <a:t> «</a:t>
            </a:r>
            <a:r>
              <a:rPr lang="en-GB" dirty="0" err="1"/>
              <a:t>Bilde</a:t>
            </a:r>
            <a:r>
              <a:rPr lang="en-GB" dirty="0"/>
              <a:t>»</a:t>
            </a:r>
            <a:endParaRPr lang="nb-NO" dirty="0"/>
          </a:p>
        </p:txBody>
      </p:sp>
      <p:sp>
        <p:nvSpPr>
          <p:cNvPr id="15" name="Text 1">
            <a:extLst>
              <a:ext uri="{FF2B5EF4-FFF2-40B4-BE49-F238E27FC236}">
                <a16:creationId xmlns:a16="http://schemas.microsoft.com/office/drawing/2014/main" id="{2802B4FE-8838-46E4-8EE7-A87FFAF1C5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496" y="4455379"/>
            <a:ext cx="2390319" cy="662905"/>
          </a:xfrm>
          <a:prstGeom prst="rect">
            <a:avLst/>
          </a:prstGeom>
          <a:solidFill>
            <a:srgbClr val="F9CFE3"/>
          </a:solidFill>
        </p:spPr>
        <p:txBody>
          <a:bodyPr lIns="108000" tIns="0" rIns="108000" bIns="0" anchor="ctr">
            <a:normAutofit/>
          </a:bodyPr>
          <a:lstStyle>
            <a:lvl1pPr marL="0" marR="0" indent="0" algn="ctr" defTabSz="91453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00" b="1" i="0" u="none" cap="none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tekst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8C4F5D7D-2EA3-49D5-AC5A-E809D2693D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8746" y="1961762"/>
            <a:ext cx="2390319" cy="249361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/>
          <a:lstStyle/>
          <a:p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«Sett inn»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velg</a:t>
            </a:r>
            <a:r>
              <a:rPr lang="en-GB" dirty="0"/>
              <a:t> «</a:t>
            </a:r>
            <a:r>
              <a:rPr lang="en-GB" dirty="0" err="1"/>
              <a:t>Bilde</a:t>
            </a:r>
            <a:r>
              <a:rPr lang="en-GB" dirty="0"/>
              <a:t>»</a:t>
            </a:r>
            <a:endParaRPr lang="nb-NO" dirty="0"/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F2F48759-53DA-46AF-A497-3106077A9B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38746" y="4455379"/>
            <a:ext cx="2390319" cy="662905"/>
          </a:xfrm>
          <a:prstGeom prst="rect">
            <a:avLst/>
          </a:prstGeom>
          <a:solidFill>
            <a:srgbClr val="FFEFC3"/>
          </a:solidFill>
        </p:spPr>
        <p:txBody>
          <a:bodyPr lIns="108000" tIns="0" rIns="108000" bIns="0" anchor="ctr">
            <a:normAutofit/>
          </a:bodyPr>
          <a:lstStyle>
            <a:lvl1pPr marL="0" marR="0" indent="0" algn="ctr" defTabSz="91453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00" b="1" i="0" u="none" cap="none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tekst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FBCFBD0F-B347-4CA7-8688-8B0CE8D49A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43999" y="1961762"/>
            <a:ext cx="2390319" cy="249361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/>
          <a:lstStyle/>
          <a:p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«Sett inn»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velg</a:t>
            </a:r>
            <a:r>
              <a:rPr lang="en-GB" dirty="0"/>
              <a:t> «</a:t>
            </a:r>
            <a:r>
              <a:rPr lang="en-GB" dirty="0" err="1"/>
              <a:t>Bilde</a:t>
            </a:r>
            <a:r>
              <a:rPr lang="en-GB" dirty="0"/>
              <a:t>»</a:t>
            </a:r>
            <a:endParaRPr lang="nb-NO" dirty="0"/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C04DF4E4-B688-4FE1-8FC6-A5FB73C1EB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3999" y="4455379"/>
            <a:ext cx="2390319" cy="662905"/>
          </a:xfrm>
          <a:prstGeom prst="rect">
            <a:avLst/>
          </a:prstGeom>
          <a:solidFill>
            <a:srgbClr val="B8DED7"/>
          </a:solidFill>
        </p:spPr>
        <p:txBody>
          <a:bodyPr lIns="108000" tIns="0" rIns="108000" bIns="0" anchor="ctr">
            <a:normAutofit/>
          </a:bodyPr>
          <a:lstStyle>
            <a:lvl1pPr marL="0" marR="0" indent="0" algn="ctr" defTabSz="91453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00" b="1" i="0" u="none" cap="none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tekst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15504F83-2D0D-4CD9-8214-C49B17347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049249" y="1961762"/>
            <a:ext cx="2390319" cy="2493616"/>
          </a:xfrm>
          <a:blipFill>
            <a:blip r:embed="rId2"/>
            <a:stretch>
              <a:fillRect/>
            </a:stretch>
          </a:blipFill>
        </p:spPr>
        <p:txBody>
          <a:bodyPr lIns="180000" tIns="180000" rIns="180000"/>
          <a:lstStyle/>
          <a:p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«Sett inn»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velg</a:t>
            </a:r>
            <a:r>
              <a:rPr lang="en-GB" dirty="0"/>
              <a:t> «</a:t>
            </a:r>
            <a:r>
              <a:rPr lang="en-GB" dirty="0" err="1"/>
              <a:t>Bilde</a:t>
            </a:r>
            <a:r>
              <a:rPr lang="en-GB" dirty="0"/>
              <a:t>»</a:t>
            </a:r>
            <a:endParaRPr lang="nb-NO" dirty="0"/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EA0D3692-0025-453B-AA20-3585D90735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9249" y="4455379"/>
            <a:ext cx="2390319" cy="662905"/>
          </a:xfrm>
          <a:prstGeom prst="rect">
            <a:avLst/>
          </a:prstGeom>
          <a:solidFill>
            <a:srgbClr val="A9BFE4"/>
          </a:solidFill>
        </p:spPr>
        <p:txBody>
          <a:bodyPr lIns="108000" tIns="0" rIns="108000" bIns="0" anchor="ctr">
            <a:normAutofit/>
          </a:bodyPr>
          <a:lstStyle>
            <a:lvl1pPr marL="0" marR="0" indent="0" algn="ctr" defTabSz="91453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00" b="1" i="0" u="none" cap="none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tekst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0E6581B-A679-4A82-9E67-F19E38C256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17" name="Forretningsområde">
            <a:extLst>
              <a:ext uri="{FF2B5EF4-FFF2-40B4-BE49-F238E27FC236}">
                <a16:creationId xmlns:a16="http://schemas.microsoft.com/office/drawing/2014/main" id="{D84765E7-E179-40EB-9844-FB1782AB2E54}"/>
              </a:ext>
            </a:extLst>
          </p:cNvPr>
          <p:cNvSpPr txBox="1"/>
          <p:nvPr userDrawn="1"/>
        </p:nvSpPr>
        <p:spPr>
          <a:xfrm>
            <a:off x="6243999" y="190495"/>
            <a:ext cx="5348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18" name="addin_selectedbox" hidden="1">
            <a:extLst>
              <a:ext uri="{FF2B5EF4-FFF2-40B4-BE49-F238E27FC236}">
                <a16:creationId xmlns:a16="http://schemas.microsoft.com/office/drawing/2014/main" id="{DE8603C5-471E-4119-9AE9-BD8F08C31A67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4026938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boks med innhold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1">
            <a:extLst>
              <a:ext uri="{FF2B5EF4-FFF2-40B4-BE49-F238E27FC236}">
                <a16:creationId xmlns:a16="http://schemas.microsoft.com/office/drawing/2014/main" id="{2802B4FE-8838-46E4-8EE7-A87FFAF1C5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493" y="1961762"/>
            <a:ext cx="2390319" cy="662905"/>
          </a:xfrm>
          <a:prstGeom prst="rect">
            <a:avLst/>
          </a:prstGeom>
          <a:solidFill>
            <a:srgbClr val="F9CFE3"/>
          </a:solidFill>
        </p:spPr>
        <p:txBody>
          <a:bodyPr lIns="108000" tIns="0" rIns="108000" bIns="0" anchor="ctr">
            <a:normAutofit/>
          </a:bodyPr>
          <a:lstStyle>
            <a:lvl1pPr marL="0" marR="0" indent="0" algn="ctr" defTabSz="91453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00" b="1" i="0" u="none" cap="none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tekst</a:t>
            </a:r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F2F48759-53DA-46AF-A497-3106077A9B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0514" y="1961762"/>
            <a:ext cx="2390319" cy="662905"/>
          </a:xfrm>
          <a:prstGeom prst="rect">
            <a:avLst/>
          </a:prstGeom>
          <a:solidFill>
            <a:srgbClr val="FFEFC3"/>
          </a:solidFill>
        </p:spPr>
        <p:txBody>
          <a:bodyPr lIns="108000" tIns="0" rIns="108000" bIns="0" anchor="ctr">
            <a:normAutofit/>
          </a:bodyPr>
          <a:lstStyle>
            <a:lvl1pPr marL="0" marR="0" indent="0" algn="ctr" defTabSz="91453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00" b="1" i="0" u="none" cap="none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tekst</a:t>
            </a: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C04DF4E4-B688-4FE1-8FC6-A5FB73C1EB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7535" y="1961761"/>
            <a:ext cx="2390319" cy="662905"/>
          </a:xfrm>
          <a:prstGeom prst="rect">
            <a:avLst/>
          </a:prstGeom>
          <a:solidFill>
            <a:srgbClr val="B8DED7"/>
          </a:solidFill>
        </p:spPr>
        <p:txBody>
          <a:bodyPr lIns="108000" tIns="0" rIns="108000" bIns="0" anchor="ctr">
            <a:normAutofit/>
          </a:bodyPr>
          <a:lstStyle>
            <a:lvl1pPr marL="0" marR="0" indent="0" algn="ctr" defTabSz="91453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00" b="1" i="0" u="none" cap="none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tekst</a:t>
            </a:r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EA0D3692-0025-453B-AA20-3585D90735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84556" y="1961760"/>
            <a:ext cx="2390319" cy="662905"/>
          </a:xfrm>
          <a:prstGeom prst="rect">
            <a:avLst/>
          </a:prstGeom>
          <a:solidFill>
            <a:srgbClr val="A9BFE4"/>
          </a:solidFill>
        </p:spPr>
        <p:txBody>
          <a:bodyPr lIns="108000" tIns="0" rIns="108000" bIns="0" anchor="ctr">
            <a:normAutofit/>
          </a:bodyPr>
          <a:lstStyle>
            <a:lvl1pPr marL="0" marR="0" indent="0" algn="ctr" defTabSz="91453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00" b="1" i="0" u="none" cap="none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tekst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0E6581B-A679-4A82-9E67-F19E38C25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17" name="Forretningsområde">
            <a:extLst>
              <a:ext uri="{FF2B5EF4-FFF2-40B4-BE49-F238E27FC236}">
                <a16:creationId xmlns:a16="http://schemas.microsoft.com/office/drawing/2014/main" id="{D84765E7-E179-40EB-9844-FB1782AB2E54}"/>
              </a:ext>
            </a:extLst>
          </p:cNvPr>
          <p:cNvSpPr txBox="1"/>
          <p:nvPr userDrawn="1"/>
        </p:nvSpPr>
        <p:spPr>
          <a:xfrm>
            <a:off x="6243999" y="190495"/>
            <a:ext cx="5348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18" name="addin_selectedbox" hidden="1">
            <a:extLst>
              <a:ext uri="{FF2B5EF4-FFF2-40B4-BE49-F238E27FC236}">
                <a16:creationId xmlns:a16="http://schemas.microsoft.com/office/drawing/2014/main" id="{DE8603C5-471E-4119-9AE9-BD8F08C31A67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91CD8D-5EB1-46AD-BE14-1F45D2A24D6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33493" y="2624665"/>
            <a:ext cx="2390319" cy="2493616"/>
          </a:xfrm>
        </p:spPr>
        <p:txBody>
          <a:bodyPr/>
          <a:lstStyle>
            <a:lvl1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50"/>
            </a:lvl1pPr>
            <a:lvl2pPr>
              <a:spcBef>
                <a:spcPts val="0"/>
              </a:spcBef>
              <a:spcAft>
                <a:spcPts val="0"/>
              </a:spcAft>
              <a:defRPr sz="900"/>
            </a:lvl2pPr>
            <a:lvl3pPr>
              <a:spcBef>
                <a:spcPts val="0"/>
              </a:spcBef>
              <a:spcAft>
                <a:spcPts val="0"/>
              </a:spcAft>
              <a:defRPr sz="800"/>
            </a:lvl3pPr>
            <a:lvl4pPr>
              <a:spcBef>
                <a:spcPts val="0"/>
              </a:spcBef>
              <a:spcAft>
                <a:spcPts val="0"/>
              </a:spcAft>
              <a:defRPr sz="800"/>
            </a:lvl4pPr>
            <a:lvl5pPr>
              <a:spcBef>
                <a:spcPts val="0"/>
              </a:spcBef>
              <a:spcAft>
                <a:spcPts val="0"/>
              </a:spcAft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F8665A47-58FC-4DA7-A3B8-1F6220C4061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350513" y="2633535"/>
            <a:ext cx="2390319" cy="2493616"/>
          </a:xfrm>
        </p:spPr>
        <p:txBody>
          <a:bodyPr/>
          <a:lstStyle>
            <a:lvl1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50"/>
            </a:lvl1pPr>
            <a:lvl2pPr>
              <a:spcBef>
                <a:spcPts val="0"/>
              </a:spcBef>
              <a:spcAft>
                <a:spcPts val="0"/>
              </a:spcAft>
              <a:defRPr sz="900"/>
            </a:lvl2pPr>
            <a:lvl3pPr>
              <a:spcBef>
                <a:spcPts val="0"/>
              </a:spcBef>
              <a:spcAft>
                <a:spcPts val="0"/>
              </a:spcAft>
              <a:defRPr sz="800"/>
            </a:lvl3pPr>
            <a:lvl4pPr>
              <a:spcBef>
                <a:spcPts val="0"/>
              </a:spcBef>
              <a:spcAft>
                <a:spcPts val="0"/>
              </a:spcAft>
              <a:defRPr sz="800"/>
            </a:lvl4pPr>
            <a:lvl5pPr>
              <a:spcBef>
                <a:spcPts val="0"/>
              </a:spcBef>
              <a:spcAft>
                <a:spcPts val="0"/>
              </a:spcAft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5DC8C106-8CFC-4DDA-AA70-3444BB81CB0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067533" y="2624665"/>
            <a:ext cx="2390319" cy="2493616"/>
          </a:xfrm>
        </p:spPr>
        <p:txBody>
          <a:bodyPr/>
          <a:lstStyle>
            <a:lvl1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50"/>
            </a:lvl1pPr>
            <a:lvl2pPr>
              <a:spcBef>
                <a:spcPts val="0"/>
              </a:spcBef>
              <a:spcAft>
                <a:spcPts val="0"/>
              </a:spcAft>
              <a:defRPr sz="900"/>
            </a:lvl2pPr>
            <a:lvl3pPr>
              <a:spcBef>
                <a:spcPts val="0"/>
              </a:spcBef>
              <a:spcAft>
                <a:spcPts val="0"/>
              </a:spcAft>
              <a:defRPr sz="800"/>
            </a:lvl3pPr>
            <a:lvl4pPr>
              <a:spcBef>
                <a:spcPts val="0"/>
              </a:spcBef>
              <a:spcAft>
                <a:spcPts val="0"/>
              </a:spcAft>
              <a:defRPr sz="800"/>
            </a:lvl4pPr>
            <a:lvl5pPr>
              <a:spcBef>
                <a:spcPts val="0"/>
              </a:spcBef>
              <a:spcAft>
                <a:spcPts val="0"/>
              </a:spcAft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AFE53848-E26E-4DF1-B191-C4D38B472F3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784556" y="2633535"/>
            <a:ext cx="2390319" cy="2493616"/>
          </a:xfrm>
        </p:spPr>
        <p:txBody>
          <a:bodyPr/>
          <a:lstStyle>
            <a:lvl1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50"/>
            </a:lvl1pPr>
            <a:lvl2pPr>
              <a:spcBef>
                <a:spcPts val="0"/>
              </a:spcBef>
              <a:spcAft>
                <a:spcPts val="0"/>
              </a:spcAft>
              <a:defRPr sz="900"/>
            </a:lvl2pPr>
            <a:lvl3pPr>
              <a:spcBef>
                <a:spcPts val="0"/>
              </a:spcBef>
              <a:spcAft>
                <a:spcPts val="0"/>
              </a:spcAft>
              <a:defRPr sz="800"/>
            </a:lvl3pPr>
            <a:lvl4pPr>
              <a:spcBef>
                <a:spcPts val="0"/>
              </a:spcBef>
              <a:spcAft>
                <a:spcPts val="0"/>
              </a:spcAft>
              <a:defRPr sz="800"/>
            </a:lvl4pPr>
            <a:lvl5pPr>
              <a:spcBef>
                <a:spcPts val="0"/>
              </a:spcBef>
              <a:spcAft>
                <a:spcPts val="0"/>
              </a:spcAft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9591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retningsområde">
            <a:extLst>
              <a:ext uri="{FF2B5EF4-FFF2-40B4-BE49-F238E27FC236}">
                <a16:creationId xmlns:a16="http://schemas.microsoft.com/office/drawing/2014/main" id="{88B4F422-3B06-42CF-9D74-7CEA802133CE}"/>
              </a:ext>
            </a:extLst>
          </p:cNvPr>
          <p:cNvSpPr txBox="1"/>
          <p:nvPr userDrawn="1"/>
        </p:nvSpPr>
        <p:spPr>
          <a:xfrm>
            <a:off x="6254657" y="190495"/>
            <a:ext cx="5337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ECD4BDD-C722-4408-8830-26E7FD881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28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på farget bakgru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9886" y="3025760"/>
            <a:ext cx="10794281" cy="820738"/>
          </a:xfrm>
          <a:solidFill>
            <a:srgbClr val="FF0000">
              <a:alpha val="0"/>
            </a:srgbClr>
          </a:solidFill>
        </p:spPr>
        <p:txBody>
          <a:bodyPr wrap="square">
            <a:spAutoFit/>
          </a:bodyPr>
          <a:lstStyle>
            <a:lvl1pPr algn="ctr">
              <a:lnSpc>
                <a:spcPts val="64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19" name="Forretningsområde">
            <a:extLst>
              <a:ext uri="{FF2B5EF4-FFF2-40B4-BE49-F238E27FC236}">
                <a16:creationId xmlns:a16="http://schemas.microsoft.com/office/drawing/2014/main" id="{88061D1A-1BBF-4B9F-9DB2-B91C60FC263A}"/>
              </a:ext>
            </a:extLst>
          </p:cNvPr>
          <p:cNvSpPr txBox="1"/>
          <p:nvPr userDrawn="1"/>
        </p:nvSpPr>
        <p:spPr>
          <a:xfrm>
            <a:off x="6254656" y="190495"/>
            <a:ext cx="5337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11" name="addin_background" hidden="1">
            <a:extLst>
              <a:ext uri="{FF2B5EF4-FFF2-40B4-BE49-F238E27FC236}">
                <a16:creationId xmlns:a16="http://schemas.microsoft.com/office/drawing/2014/main" id="{A9406D34-5173-492B-B3EC-6D7915432C3D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6" name="addin_logochange" hidden="1">
            <a:extLst>
              <a:ext uri="{FF2B5EF4-FFF2-40B4-BE49-F238E27FC236}">
                <a16:creationId xmlns:a16="http://schemas.microsoft.com/office/drawing/2014/main" id="{070FD2BE-94F3-4523-A192-9058B91AC2B3}"/>
              </a:ext>
            </a:extLst>
          </p:cNvPr>
          <p:cNvSpPr/>
          <p:nvPr userDrawn="1"/>
        </p:nvSpPr>
        <p:spPr>
          <a:xfrm>
            <a:off x="4197257" y="-660476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14" name="addin_logo_black" hidden="1">
            <a:extLst>
              <a:ext uri="{FF2B5EF4-FFF2-40B4-BE49-F238E27FC236}">
                <a16:creationId xmlns:a16="http://schemas.microsoft.com/office/drawing/2014/main" id="{0E3F7CCD-FC36-40CB-8F30-5761A64F07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pic>
        <p:nvPicPr>
          <p:cNvPr id="18" name="addin_logo_normal" hidden="1">
            <a:extLst>
              <a:ext uri="{FF2B5EF4-FFF2-40B4-BE49-F238E27FC236}">
                <a16:creationId xmlns:a16="http://schemas.microsoft.com/office/drawing/2014/main" id="{6F310173-693B-4353-9067-F86C467CDC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pic>
        <p:nvPicPr>
          <p:cNvPr id="20" name="addin_logo_white">
            <a:extLst>
              <a:ext uri="{FF2B5EF4-FFF2-40B4-BE49-F238E27FC236}">
                <a16:creationId xmlns:a16="http://schemas.microsoft.com/office/drawing/2014/main" id="{4E2485B1-AAB4-42CC-841C-488CFD31BC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82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9885" y="1701903"/>
            <a:ext cx="3814645" cy="2257233"/>
          </a:xfrm>
        </p:spPr>
        <p:txBody>
          <a:bodyPr>
            <a:noAutofit/>
          </a:bodyPr>
          <a:lstStyle>
            <a:lvl1pPr>
              <a:lnSpc>
                <a:spcPts val="5002"/>
              </a:lnSpc>
              <a:defRPr sz="4001"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7B075-4A0B-49A4-A0DF-08700C458F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67142" y="-8546"/>
            <a:ext cx="6524972" cy="6866546"/>
          </a:xfrm>
          <a:prstGeom prst="rect">
            <a:avLst/>
          </a:prstGeom>
        </p:spPr>
        <p:txBody>
          <a:bodyPr lIns="180000" tIns="18000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6" name="Graphic 16">
            <a:extLst>
              <a:ext uri="{FF2B5EF4-FFF2-40B4-BE49-F238E27FC236}">
                <a16:creationId xmlns:a16="http://schemas.microsoft.com/office/drawing/2014/main" id="{59AEBD92-816F-4B1F-B3C7-DC43E2819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89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retningsområde">
            <a:extLst>
              <a:ext uri="{FF2B5EF4-FFF2-40B4-BE49-F238E27FC236}">
                <a16:creationId xmlns:a16="http://schemas.microsoft.com/office/drawing/2014/main" id="{1EBDB286-73A0-4F19-9300-370B9117550A}"/>
              </a:ext>
            </a:extLst>
          </p:cNvPr>
          <p:cNvSpPr txBox="1"/>
          <p:nvPr userDrawn="1"/>
        </p:nvSpPr>
        <p:spPr>
          <a:xfrm>
            <a:off x="6254657" y="190495"/>
            <a:ext cx="5337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4AE45989-37CC-4507-9DA5-085B4590D85C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7" name="addin_logochange" hidden="1">
            <a:extLst>
              <a:ext uri="{FF2B5EF4-FFF2-40B4-BE49-F238E27FC236}">
                <a16:creationId xmlns:a16="http://schemas.microsoft.com/office/drawing/2014/main" id="{B8D53C86-0B30-4B26-868B-2C22AFADE7DB}"/>
              </a:ext>
            </a:extLst>
          </p:cNvPr>
          <p:cNvSpPr/>
          <p:nvPr userDrawn="1"/>
        </p:nvSpPr>
        <p:spPr>
          <a:xfrm>
            <a:off x="4197257" y="-660476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12" name="addin_logo_black" hidden="1">
            <a:extLst>
              <a:ext uri="{FF2B5EF4-FFF2-40B4-BE49-F238E27FC236}">
                <a16:creationId xmlns:a16="http://schemas.microsoft.com/office/drawing/2014/main" id="{DDB21B88-6837-4859-A4C3-813F851BE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pic>
        <p:nvPicPr>
          <p:cNvPr id="23" name="addin_logo_normal" hidden="1">
            <a:extLst>
              <a:ext uri="{FF2B5EF4-FFF2-40B4-BE49-F238E27FC236}">
                <a16:creationId xmlns:a16="http://schemas.microsoft.com/office/drawing/2014/main" id="{B0AB483F-D6A0-4F53-9E2D-047FC28695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pic>
        <p:nvPicPr>
          <p:cNvPr id="24" name="addin_logo_white" hidden="1">
            <a:extLst>
              <a:ext uri="{FF2B5EF4-FFF2-40B4-BE49-F238E27FC236}">
                <a16:creationId xmlns:a16="http://schemas.microsoft.com/office/drawing/2014/main" id="{CDE653DB-2FCF-4270-B4DC-ED4ECC7D05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47DE521-BA9C-4814-B088-BAEC80378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886" y="275221"/>
            <a:ext cx="10792228" cy="5525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b-NO" dirty="0"/>
              <a:t>Agenda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C9CF7F6-5812-480A-B128-DC73973AE2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886" y="912364"/>
            <a:ext cx="10792228" cy="5016500"/>
          </a:xfrm>
        </p:spPr>
        <p:txBody>
          <a:bodyPr/>
          <a:lstStyle>
            <a:lvl1pPr marL="285750" indent="-285750">
              <a:buSzPct val="140000"/>
              <a:buFont typeface="Arial" panose="020B0604020202020204" pitchFamily="34" charset="0"/>
              <a:buChar char="•"/>
              <a:defRPr/>
            </a:lvl1pPr>
            <a:lvl2pPr marL="457268" indent="-180000">
              <a:buSzPct val="140000"/>
              <a:buFont typeface="Arial" panose="020B0604020202020204" pitchFamily="34" charset="0"/>
              <a:buChar char="•"/>
              <a:defRPr/>
            </a:lvl2pPr>
            <a:lvl3pPr marL="685903" indent="-180000">
              <a:buSzPct val="140000"/>
              <a:buFont typeface="Arial" panose="020B0604020202020204" pitchFamily="34" charset="0"/>
              <a:buChar char="•"/>
              <a:defRPr/>
            </a:lvl3pPr>
            <a:lvl4pPr marL="914536" indent="-180000">
              <a:buSzPct val="140000"/>
              <a:buFont typeface="Arial" panose="020B0604020202020204" pitchFamily="34" charset="0"/>
              <a:buChar char="•"/>
              <a:defRPr/>
            </a:lvl4pPr>
            <a:lvl5pPr marL="1143170" indent="-180000">
              <a:buSzPct val="14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3107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C18DF70C-1DEE-9D4A-AA90-EFA28A46C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9886" y="3025760"/>
            <a:ext cx="10794281" cy="820738"/>
          </a:xfrm>
          <a:noFill/>
        </p:spPr>
        <p:txBody>
          <a:bodyPr wrap="square">
            <a:spAutoFit/>
          </a:bodyPr>
          <a:lstStyle>
            <a:lvl1pPr algn="ctr">
              <a:lnSpc>
                <a:spcPts val="6400"/>
              </a:lnSpc>
              <a:defRPr sz="5400" b="1"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19" name="Forretningsområde">
            <a:extLst>
              <a:ext uri="{FF2B5EF4-FFF2-40B4-BE49-F238E27FC236}">
                <a16:creationId xmlns:a16="http://schemas.microsoft.com/office/drawing/2014/main" id="{88061D1A-1BBF-4B9F-9DB2-B91C60FC263A}"/>
              </a:ext>
            </a:extLst>
          </p:cNvPr>
          <p:cNvSpPr txBox="1"/>
          <p:nvPr userDrawn="1"/>
        </p:nvSpPr>
        <p:spPr>
          <a:xfrm>
            <a:off x="6254656" y="190495"/>
            <a:ext cx="5337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11" name="addin_background" hidden="1">
            <a:extLst>
              <a:ext uri="{FF2B5EF4-FFF2-40B4-BE49-F238E27FC236}">
                <a16:creationId xmlns:a16="http://schemas.microsoft.com/office/drawing/2014/main" id="{A9406D34-5173-492B-B3EC-6D7915432C3D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6" name="addin_logochange" hidden="1">
            <a:extLst>
              <a:ext uri="{FF2B5EF4-FFF2-40B4-BE49-F238E27FC236}">
                <a16:creationId xmlns:a16="http://schemas.microsoft.com/office/drawing/2014/main" id="{070FD2BE-94F3-4523-A192-9058B91AC2B3}"/>
              </a:ext>
            </a:extLst>
          </p:cNvPr>
          <p:cNvSpPr/>
          <p:nvPr userDrawn="1"/>
        </p:nvSpPr>
        <p:spPr>
          <a:xfrm>
            <a:off x="4197257" y="-660476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14" name="addin_logo_black" hidden="1">
            <a:extLst>
              <a:ext uri="{FF2B5EF4-FFF2-40B4-BE49-F238E27FC236}">
                <a16:creationId xmlns:a16="http://schemas.microsoft.com/office/drawing/2014/main" id="{0E3F7CCD-FC36-40CB-8F30-5761A64F07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pic>
        <p:nvPicPr>
          <p:cNvPr id="18" name="addin_logo_normal" hidden="1">
            <a:extLst>
              <a:ext uri="{FF2B5EF4-FFF2-40B4-BE49-F238E27FC236}">
                <a16:creationId xmlns:a16="http://schemas.microsoft.com/office/drawing/2014/main" id="{6F310173-693B-4353-9067-F86C467CD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pic>
        <p:nvPicPr>
          <p:cNvPr id="20" name="addin_logo_white" hidden="1">
            <a:extLst>
              <a:ext uri="{FF2B5EF4-FFF2-40B4-BE49-F238E27FC236}">
                <a16:creationId xmlns:a16="http://schemas.microsoft.com/office/drawing/2014/main" id="{4E2485B1-AAB4-42CC-841C-488CFD31BC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6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retningsområde">
            <a:extLst>
              <a:ext uri="{FF2B5EF4-FFF2-40B4-BE49-F238E27FC236}">
                <a16:creationId xmlns:a16="http://schemas.microsoft.com/office/drawing/2014/main" id="{7CF8F4E2-7AB4-412C-ADAB-55D715200D29}"/>
              </a:ext>
            </a:extLst>
          </p:cNvPr>
          <p:cNvSpPr txBox="1"/>
          <p:nvPr userDrawn="1"/>
        </p:nvSpPr>
        <p:spPr>
          <a:xfrm>
            <a:off x="6255547" y="190495"/>
            <a:ext cx="5336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27D98-5C0B-2248-8A31-01CC929AFA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9886" y="912485"/>
            <a:ext cx="10791825" cy="51313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innhold</a:t>
            </a:r>
            <a:endParaRPr lang="en-NO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41C7E98-CEAE-437B-BC6D-2FBC6769F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86" y="263600"/>
            <a:ext cx="10792228" cy="5525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b-NO" dirty="0"/>
              <a:t>Klikk for å redigere 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91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 kolon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retningsområde">
            <a:extLst>
              <a:ext uri="{FF2B5EF4-FFF2-40B4-BE49-F238E27FC236}">
                <a16:creationId xmlns:a16="http://schemas.microsoft.com/office/drawing/2014/main" id="{7CF8F4E2-7AB4-412C-ADAB-55D715200D29}"/>
              </a:ext>
            </a:extLst>
          </p:cNvPr>
          <p:cNvSpPr txBox="1"/>
          <p:nvPr userDrawn="1"/>
        </p:nvSpPr>
        <p:spPr>
          <a:xfrm>
            <a:off x="6268235" y="190495"/>
            <a:ext cx="5323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69F8082-0632-4250-B951-F80BAEDC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BBCC71D-BE0A-46F8-840A-AD3276A0546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67450" y="912813"/>
            <a:ext cx="5224463" cy="5143500"/>
          </a:xfrm>
        </p:spPr>
        <p:txBody>
          <a:bodyPr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87D6AEF9-35F8-4C1F-8611-6CE7E6C973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9886" y="912813"/>
            <a:ext cx="5224463" cy="5143500"/>
          </a:xfrm>
        </p:spPr>
        <p:txBody>
          <a:bodyPr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78421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 kolonn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216FF12-C7B1-D34F-93E3-E20195CD19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9885" y="906380"/>
            <a:ext cx="5324677" cy="5201652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innhold</a:t>
            </a:r>
            <a:endParaRPr lang="en-GB" dirty="0"/>
          </a:p>
        </p:txBody>
      </p:sp>
      <p:sp>
        <p:nvSpPr>
          <p:cNvPr id="13" name="Forretningsområde">
            <a:extLst>
              <a:ext uri="{FF2B5EF4-FFF2-40B4-BE49-F238E27FC236}">
                <a16:creationId xmlns:a16="http://schemas.microsoft.com/office/drawing/2014/main" id="{63BE0911-0EC2-B54F-8170-DEE29FB6BE68}"/>
              </a:ext>
            </a:extLst>
          </p:cNvPr>
          <p:cNvSpPr txBox="1"/>
          <p:nvPr userDrawn="1"/>
        </p:nvSpPr>
        <p:spPr>
          <a:xfrm>
            <a:off x="6268235" y="190495"/>
            <a:ext cx="5323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3E7B2BD-A2D3-2641-B15D-30E6560E318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64263" y="275221"/>
            <a:ext cx="5346700" cy="583281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innhold</a:t>
            </a:r>
            <a:endParaRPr lang="en-GB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A0A8F30-4E1A-4A40-AF42-0DBC9B42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86" y="275221"/>
            <a:ext cx="5323845" cy="5525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b-NO" dirty="0"/>
              <a:t>Klikk for å redigere 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87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akgrunn">
    <p:bg>
      <p:bgPr>
        <a:solidFill>
          <a:srgbClr val="F9C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E61B279-F14E-4BFE-A4EB-BD131B126B6F}"/>
              </a:ext>
            </a:extLst>
          </p:cNvPr>
          <p:cNvSpPr/>
          <p:nvPr userDrawn="1"/>
        </p:nvSpPr>
        <p:spPr>
          <a:xfrm>
            <a:off x="0" y="0"/>
            <a:ext cx="12192000" cy="224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2AD0BAC-B31A-4C31-8A0A-2E8DFB75095E}"/>
              </a:ext>
            </a:extLst>
          </p:cNvPr>
          <p:cNvSpPr/>
          <p:nvPr userDrawn="1"/>
        </p:nvSpPr>
        <p:spPr>
          <a:xfrm>
            <a:off x="1" y="5982392"/>
            <a:ext cx="12192000" cy="87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1532A76-0428-4617-96BF-1DF14369A3FA}"/>
              </a:ext>
            </a:extLst>
          </p:cNvPr>
          <p:cNvSpPr/>
          <p:nvPr userDrawn="1"/>
        </p:nvSpPr>
        <p:spPr>
          <a:xfrm>
            <a:off x="3" y="0"/>
            <a:ext cx="26064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D1DA322-FC63-41ED-B51D-FA24E3C93589}"/>
              </a:ext>
            </a:extLst>
          </p:cNvPr>
          <p:cNvSpPr/>
          <p:nvPr userDrawn="1"/>
        </p:nvSpPr>
        <p:spPr>
          <a:xfrm>
            <a:off x="11931350" y="1"/>
            <a:ext cx="26064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0838" y="914400"/>
            <a:ext cx="10804709" cy="3923389"/>
          </a:xfrm>
          <a:solidFill>
            <a:srgbClr val="FF0000">
              <a:alpha val="0"/>
            </a:srgbClr>
          </a:solidFill>
        </p:spPr>
        <p:txBody>
          <a:bodyPr/>
          <a:lstStyle>
            <a:lvl1pPr marL="216000" indent="-216000">
              <a:buClrTx/>
              <a:buSzPct val="100000"/>
              <a:buFont typeface="Symbol" panose="05050102010706020507" pitchFamily="18" charset="2"/>
              <a:buChar char=""/>
              <a:defRPr>
                <a:latin typeface="+mn-lt"/>
              </a:defRPr>
            </a:lvl1pPr>
            <a:lvl2pPr marL="685903" indent="-228634">
              <a:buClrTx/>
              <a:buSzPct val="100000"/>
              <a:buFont typeface="Symbol" panose="05050102010706020507" pitchFamily="18" charset="2"/>
              <a:buChar char=""/>
              <a:defRPr>
                <a:latin typeface="+mn-lt"/>
              </a:defRPr>
            </a:lvl2pPr>
            <a:lvl3pPr marL="1143171" indent="-228634">
              <a:buClrTx/>
              <a:buSzPct val="100000"/>
              <a:buFont typeface="Symbol" panose="05050102010706020507" pitchFamily="18" charset="2"/>
              <a:buChar char=""/>
              <a:defRPr>
                <a:latin typeface="+mn-lt"/>
              </a:defRPr>
            </a:lvl3pPr>
            <a:lvl4pPr marL="1600440" indent="-228634">
              <a:buClrTx/>
              <a:buSzPct val="100000"/>
              <a:buFont typeface="Symbol" panose="05050102010706020507" pitchFamily="18" charset="2"/>
              <a:buChar char=""/>
              <a:defRPr>
                <a:latin typeface="+mn-lt"/>
              </a:defRPr>
            </a:lvl4pPr>
            <a:lvl5pPr marL="2057708" indent="-228634">
              <a:buClrTx/>
              <a:buSzPct val="100000"/>
              <a:buFont typeface="Symbol" panose="05050102010706020507" pitchFamily="18" charset="2"/>
              <a:buChar char=""/>
              <a:defRPr>
                <a:latin typeface="+mn-lt"/>
              </a:defRPr>
            </a:lvl5pPr>
          </a:lstStyle>
          <a:p>
            <a:pPr lvl="0"/>
            <a:r>
              <a:rPr lang="nb-NO" dirty="0"/>
              <a:t>Klikk for å redigere tittel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US" dirty="0"/>
          </a:p>
        </p:txBody>
      </p:sp>
      <p:sp>
        <p:nvSpPr>
          <p:cNvPr id="16" name="Forretningsområde">
            <a:extLst>
              <a:ext uri="{FF2B5EF4-FFF2-40B4-BE49-F238E27FC236}">
                <a16:creationId xmlns:a16="http://schemas.microsoft.com/office/drawing/2014/main" id="{7CF8F4E2-7AB4-412C-ADAB-55D715200D29}"/>
              </a:ext>
            </a:extLst>
          </p:cNvPr>
          <p:cNvSpPr txBox="1"/>
          <p:nvPr userDrawn="1"/>
        </p:nvSpPr>
        <p:spPr>
          <a:xfrm>
            <a:off x="6254656" y="190495"/>
            <a:ext cx="5338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b="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78ABA7-5B0F-4E44-AFA7-C313216232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775" y="5010026"/>
            <a:ext cx="10804709" cy="669914"/>
          </a:xfrm>
          <a:solidFill>
            <a:srgbClr val="FF0000">
              <a:alpha val="0"/>
            </a:srgbClr>
          </a:solidFill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+mn-lt"/>
              </a:defRPr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faktatekst</a:t>
            </a:r>
            <a:endParaRPr lang="en-GB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849CB8C-74B3-4B38-AC54-A8E58A80BFBC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13" name="Graphic 16">
            <a:extLst>
              <a:ext uri="{FF2B5EF4-FFF2-40B4-BE49-F238E27FC236}">
                <a16:creationId xmlns:a16="http://schemas.microsoft.com/office/drawing/2014/main" id="{B7385FA1-021E-40B7-AA52-1DE946B6F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F4C93068-A660-4636-BA40-CADC104F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75" y="288915"/>
            <a:ext cx="10792228" cy="5525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b-NO" dirty="0"/>
              <a:t>Klikk for å redigere 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06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retningsområde">
            <a:extLst>
              <a:ext uri="{FF2B5EF4-FFF2-40B4-BE49-F238E27FC236}">
                <a16:creationId xmlns:a16="http://schemas.microsoft.com/office/drawing/2014/main" id="{88B4F422-3B06-42CF-9D74-7CEA802133CE}"/>
              </a:ext>
            </a:extLst>
          </p:cNvPr>
          <p:cNvSpPr txBox="1"/>
          <p:nvPr userDrawn="1"/>
        </p:nvSpPr>
        <p:spPr>
          <a:xfrm>
            <a:off x="6254657" y="190495"/>
            <a:ext cx="5337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274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AF58-7EF1-46AD-8198-F449F466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29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61E98-F4E9-405C-AE11-28C39F345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296400" cy="1655762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C4D2C-F33F-452F-9E57-A86831EB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2083-BAAF-4C8E-B70B-444D55501DA4}" type="datetimeFigureOut">
              <a:rPr lang="nb-NO" smtClean="0"/>
              <a:t>20.06.2023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61BBC-B6B9-4A4F-82D0-32EC8E05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0AF2-ABF7-41F3-85E1-85C26E3B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5E5F-D35E-40CA-98A0-09633DDD86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57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CD05-2C20-4F46-AB6B-8C0AA475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7525C-C239-4188-9143-223B6F1C8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2083-BAAF-4C8E-B70B-444D55501DA4}" type="datetimeFigureOut">
              <a:rPr lang="nb-NO" smtClean="0"/>
              <a:t>20.06.2023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538F4-B7DB-4EC5-AD7B-DAC2F6AA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EE0C9-15C0-45CF-B36C-31E24A66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5E5F-D35E-40CA-98A0-09633DDD86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9696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tel og innhold 2 kolon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838" y="831600"/>
            <a:ext cx="10830323" cy="1306570"/>
          </a:xfrm>
        </p:spPr>
        <p:txBody>
          <a:bodyPr anchor="ctr">
            <a:noAutofit/>
          </a:bodyPr>
          <a:lstStyle>
            <a:lvl1pPr>
              <a:lnSpc>
                <a:spcPts val="3301"/>
              </a:lnSpc>
              <a:defRPr sz="2801" b="1"/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F2DF57-7ECD-4A5A-B804-CBE9C70D0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16" name="Forretningsområde">
            <a:extLst>
              <a:ext uri="{FF2B5EF4-FFF2-40B4-BE49-F238E27FC236}">
                <a16:creationId xmlns:a16="http://schemas.microsoft.com/office/drawing/2014/main" id="{7CF8F4E2-7AB4-412C-ADAB-55D715200D29}"/>
              </a:ext>
            </a:extLst>
          </p:cNvPr>
          <p:cNvSpPr txBox="1"/>
          <p:nvPr userDrawn="1"/>
        </p:nvSpPr>
        <p:spPr>
          <a:xfrm>
            <a:off x="6268235" y="190495"/>
            <a:ext cx="5323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49703-1F31-B042-8F0D-689841F117C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64263" y="2310475"/>
            <a:ext cx="5346700" cy="3463925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innhold</a:t>
            </a:r>
            <a:endParaRPr lang="en-NO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11A99C2-22C4-334D-972F-086E6AC1D98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1038" y="2310475"/>
            <a:ext cx="5346700" cy="3463925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innhold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43081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ittel på farget bakgru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9886" y="3025760"/>
            <a:ext cx="10794281" cy="820738"/>
          </a:xfrm>
          <a:solidFill>
            <a:srgbClr val="FF0000">
              <a:alpha val="0"/>
            </a:srgbClr>
          </a:solidFill>
        </p:spPr>
        <p:txBody>
          <a:bodyPr wrap="square">
            <a:spAutoFit/>
          </a:bodyPr>
          <a:lstStyle>
            <a:lvl1pPr algn="ctr">
              <a:lnSpc>
                <a:spcPts val="64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19" name="Forretningsområde">
            <a:extLst>
              <a:ext uri="{FF2B5EF4-FFF2-40B4-BE49-F238E27FC236}">
                <a16:creationId xmlns:a16="http://schemas.microsoft.com/office/drawing/2014/main" id="{88061D1A-1BBF-4B9F-9DB2-B91C60FC263A}"/>
              </a:ext>
            </a:extLst>
          </p:cNvPr>
          <p:cNvSpPr txBox="1"/>
          <p:nvPr userDrawn="1"/>
        </p:nvSpPr>
        <p:spPr>
          <a:xfrm>
            <a:off x="6254656" y="190495"/>
            <a:ext cx="5337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11" name="addin_background" hidden="1">
            <a:extLst>
              <a:ext uri="{FF2B5EF4-FFF2-40B4-BE49-F238E27FC236}">
                <a16:creationId xmlns:a16="http://schemas.microsoft.com/office/drawing/2014/main" id="{A9406D34-5173-492B-B3EC-6D7915432C3D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6" name="addin_logochange" hidden="1">
            <a:extLst>
              <a:ext uri="{FF2B5EF4-FFF2-40B4-BE49-F238E27FC236}">
                <a16:creationId xmlns:a16="http://schemas.microsoft.com/office/drawing/2014/main" id="{070FD2BE-94F3-4523-A192-9058B91AC2B3}"/>
              </a:ext>
            </a:extLst>
          </p:cNvPr>
          <p:cNvSpPr/>
          <p:nvPr userDrawn="1"/>
        </p:nvSpPr>
        <p:spPr>
          <a:xfrm>
            <a:off x="4197257" y="-660476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14" name="addin_logo_black" hidden="1">
            <a:extLst>
              <a:ext uri="{FF2B5EF4-FFF2-40B4-BE49-F238E27FC236}">
                <a16:creationId xmlns:a16="http://schemas.microsoft.com/office/drawing/2014/main" id="{0E3F7CCD-FC36-40CB-8F30-5761A64F07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pic>
        <p:nvPicPr>
          <p:cNvPr id="18" name="addin_logo_normal" hidden="1">
            <a:extLst>
              <a:ext uri="{FF2B5EF4-FFF2-40B4-BE49-F238E27FC236}">
                <a16:creationId xmlns:a16="http://schemas.microsoft.com/office/drawing/2014/main" id="{6F310173-693B-4353-9067-F86C467CDC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pic>
        <p:nvPicPr>
          <p:cNvPr id="20" name="addin_logo_white">
            <a:extLst>
              <a:ext uri="{FF2B5EF4-FFF2-40B4-BE49-F238E27FC236}">
                <a16:creationId xmlns:a16="http://schemas.microsoft.com/office/drawing/2014/main" id="{4E2485B1-AAB4-42CC-841C-488CFD31BC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4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9885" y="1701903"/>
            <a:ext cx="3814645" cy="2257233"/>
          </a:xfrm>
        </p:spPr>
        <p:txBody>
          <a:bodyPr>
            <a:noAutofit/>
          </a:bodyPr>
          <a:lstStyle>
            <a:lvl1pPr>
              <a:lnSpc>
                <a:spcPts val="5002"/>
              </a:lnSpc>
              <a:defRPr sz="4001"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994C44-3E1A-4DB2-9C07-751D1C9995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7142" y="0"/>
            <a:ext cx="6524972" cy="6858000"/>
          </a:xfrm>
          <a:blipFill>
            <a:blip r:embed="rId2"/>
            <a:stretch>
              <a:fillRect/>
            </a:stretch>
          </a:blipFill>
        </p:spPr>
        <p:txBody>
          <a:bodyPr lIns="180000" tIns="180000"/>
          <a:lstStyle>
            <a:lvl1pPr>
              <a:buClrTx/>
              <a:defRPr/>
            </a:lvl1pPr>
          </a:lstStyle>
          <a:p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«Sett inn»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velg</a:t>
            </a:r>
            <a:r>
              <a:rPr lang="en-GB" dirty="0"/>
              <a:t> «</a:t>
            </a:r>
            <a:r>
              <a:rPr lang="en-GB" dirty="0" err="1"/>
              <a:t>Bilde</a:t>
            </a:r>
            <a:r>
              <a:rPr lang="en-GB" dirty="0"/>
              <a:t>»</a:t>
            </a:r>
            <a:endParaRPr lang="nb-NO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8CF6F8E-388F-4A0B-87E9-16CF27762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4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9885" y="1701903"/>
            <a:ext cx="3814645" cy="2257233"/>
          </a:xfrm>
        </p:spPr>
        <p:txBody>
          <a:bodyPr>
            <a:noAutofit/>
          </a:bodyPr>
          <a:lstStyle>
            <a:lvl1pPr>
              <a:lnSpc>
                <a:spcPts val="5002"/>
              </a:lnSpc>
              <a:defRPr sz="4001"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E37F0-657E-41D7-A404-65AB1106A3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7142" y="0"/>
            <a:ext cx="6524972" cy="6858000"/>
          </a:xfrm>
          <a:prstGeom prst="rect">
            <a:avLst/>
          </a:prstGeom>
        </p:spPr>
        <p:txBody>
          <a:bodyPr lIns="180000" tIns="18000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F06605E-CDDF-46AA-B71E-7E3E20F28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2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59779767-776A-0E44-8C52-C78A416DA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9886" y="414000"/>
            <a:ext cx="10792228" cy="1306570"/>
          </a:xfrm>
          <a:solidFill>
            <a:srgbClr val="FF0000">
              <a:alpha val="0"/>
            </a:srgbClr>
          </a:solidFill>
        </p:spPr>
        <p:txBody>
          <a:bodyPr anchor="ctr" anchorCtr="0"/>
          <a:lstStyle>
            <a:lvl1pPr>
              <a:defRPr b="1"/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22" name="Forretningsområde">
            <a:extLst>
              <a:ext uri="{FF2B5EF4-FFF2-40B4-BE49-F238E27FC236}">
                <a16:creationId xmlns:a16="http://schemas.microsoft.com/office/drawing/2014/main" id="{1EBDB286-73A0-4F19-9300-370B9117550A}"/>
              </a:ext>
            </a:extLst>
          </p:cNvPr>
          <p:cNvSpPr txBox="1"/>
          <p:nvPr userDrawn="1"/>
        </p:nvSpPr>
        <p:spPr>
          <a:xfrm>
            <a:off x="6254657" y="190495"/>
            <a:ext cx="5337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4AE45989-37CC-4507-9DA5-085B4590D85C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7" name="addin_logochange" hidden="1">
            <a:extLst>
              <a:ext uri="{FF2B5EF4-FFF2-40B4-BE49-F238E27FC236}">
                <a16:creationId xmlns:a16="http://schemas.microsoft.com/office/drawing/2014/main" id="{B8D53C86-0B30-4B26-868B-2C22AFADE7DB}"/>
              </a:ext>
            </a:extLst>
          </p:cNvPr>
          <p:cNvSpPr/>
          <p:nvPr userDrawn="1"/>
        </p:nvSpPr>
        <p:spPr>
          <a:xfrm>
            <a:off x="4197257" y="-660476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12" name="addin_logo_black" hidden="1">
            <a:extLst>
              <a:ext uri="{FF2B5EF4-FFF2-40B4-BE49-F238E27FC236}">
                <a16:creationId xmlns:a16="http://schemas.microsoft.com/office/drawing/2014/main" id="{DDB21B88-6837-4859-A4C3-813F851BEB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pic>
        <p:nvPicPr>
          <p:cNvPr id="23" name="addin_logo_normal" hidden="1">
            <a:extLst>
              <a:ext uri="{FF2B5EF4-FFF2-40B4-BE49-F238E27FC236}">
                <a16:creationId xmlns:a16="http://schemas.microsoft.com/office/drawing/2014/main" id="{B0AB483F-D6A0-4F53-9E2D-047FC28695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pic>
        <p:nvPicPr>
          <p:cNvPr id="24" name="addin_logo_white" hidden="1">
            <a:extLst>
              <a:ext uri="{FF2B5EF4-FFF2-40B4-BE49-F238E27FC236}">
                <a16:creationId xmlns:a16="http://schemas.microsoft.com/office/drawing/2014/main" id="{CDE653DB-2FCF-4270-B4DC-ED4ECC7D05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83E2245-EC22-44ED-A05A-DAE8F4275A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0088" y="1984375"/>
            <a:ext cx="10791825" cy="3991882"/>
          </a:xfrm>
        </p:spPr>
        <p:txBody>
          <a:bodyPr/>
          <a:lstStyle>
            <a:lvl1pPr marL="285750" indent="-285750">
              <a:buSzPct val="140000"/>
              <a:buFont typeface="Arial" panose="020B0604020202020204" pitchFamily="34" charset="0"/>
              <a:buChar char="•"/>
              <a:defRPr/>
            </a:lvl1pPr>
            <a:lvl2pPr marL="457268" indent="-180000">
              <a:buSzPct val="140000"/>
              <a:buFont typeface="Arial" panose="020B0604020202020204" pitchFamily="34" charset="0"/>
              <a:buChar char="•"/>
              <a:defRPr/>
            </a:lvl2pPr>
            <a:lvl3pPr marL="685903" indent="-180000">
              <a:buSzPct val="140000"/>
              <a:buFont typeface="Arial" panose="020B0604020202020204" pitchFamily="34" charset="0"/>
              <a:buChar char="•"/>
              <a:defRPr/>
            </a:lvl3pPr>
            <a:lvl4pPr marL="914536" indent="-180000">
              <a:buSzPct val="140000"/>
              <a:buFont typeface="Arial" panose="020B0604020202020204" pitchFamily="34" charset="0"/>
              <a:buChar char="•"/>
              <a:defRPr/>
            </a:lvl4pPr>
            <a:lvl5pPr marL="1143170" indent="-180000">
              <a:buSzPct val="14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737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presentasj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0733A6E-B432-48B4-AEB5-50BA870EED56}"/>
              </a:ext>
            </a:extLst>
          </p:cNvPr>
          <p:cNvSpPr/>
          <p:nvPr userDrawn="1"/>
        </p:nvSpPr>
        <p:spPr>
          <a:xfrm>
            <a:off x="0" y="2"/>
            <a:ext cx="2019562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BD29941-9DDE-4570-9079-3A0231B7E503}"/>
              </a:ext>
            </a:extLst>
          </p:cNvPr>
          <p:cNvSpPr/>
          <p:nvPr userDrawn="1"/>
        </p:nvSpPr>
        <p:spPr>
          <a:xfrm>
            <a:off x="7170084" y="1"/>
            <a:ext cx="5021916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20D587C-9AE1-47B8-8E98-FAEB35482585}"/>
              </a:ext>
            </a:extLst>
          </p:cNvPr>
          <p:cNvSpPr/>
          <p:nvPr userDrawn="1"/>
        </p:nvSpPr>
        <p:spPr>
          <a:xfrm>
            <a:off x="2019562" y="1"/>
            <a:ext cx="10172438" cy="13423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A68D17-4933-4D2C-9827-39FC4C1547A4}"/>
              </a:ext>
            </a:extLst>
          </p:cNvPr>
          <p:cNvSpPr/>
          <p:nvPr userDrawn="1"/>
        </p:nvSpPr>
        <p:spPr>
          <a:xfrm>
            <a:off x="2019562" y="5352217"/>
            <a:ext cx="10172438" cy="15057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2" name="Text 1"/>
          <p:cNvSpPr>
            <a:spLocks noGrp="1"/>
          </p:cNvSpPr>
          <p:nvPr>
            <p:ph type="title" hasCustomPrompt="1"/>
          </p:nvPr>
        </p:nvSpPr>
        <p:spPr>
          <a:xfrm>
            <a:off x="2019562" y="1342363"/>
            <a:ext cx="5150522" cy="2650796"/>
          </a:xfrm>
          <a:solidFill>
            <a:srgbClr val="FF0000">
              <a:alpha val="0"/>
            </a:srgbClr>
          </a:solidFill>
        </p:spPr>
        <p:txBody>
          <a:bodyPr lIns="180000" rIns="180000">
            <a:normAutofit/>
          </a:bodyPr>
          <a:lstStyle>
            <a:lvl1pPr algn="ctr">
              <a:lnSpc>
                <a:spcPts val="3301"/>
              </a:lnSpc>
              <a:defRPr sz="2801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Kort introtekst</a:t>
            </a:r>
            <a:br>
              <a:rPr lang="nb-NO" dirty="0"/>
            </a:br>
            <a:r>
              <a:rPr lang="nb-NO" dirty="0"/>
              <a:t>eller et sitat.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F2DF57-7ECD-4A5A-B804-CBE9C70D0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16" name="Forretningsområde">
            <a:extLst>
              <a:ext uri="{FF2B5EF4-FFF2-40B4-BE49-F238E27FC236}">
                <a16:creationId xmlns:a16="http://schemas.microsoft.com/office/drawing/2014/main" id="{7CF8F4E2-7AB4-412C-ADAB-55D715200D29}"/>
              </a:ext>
            </a:extLst>
          </p:cNvPr>
          <p:cNvSpPr txBox="1"/>
          <p:nvPr userDrawn="1"/>
        </p:nvSpPr>
        <p:spPr>
          <a:xfrm>
            <a:off x="6255547" y="190495"/>
            <a:ext cx="5336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406CC4-EAB3-47FE-8F8A-6B562C9D61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0086" y="1342364"/>
            <a:ext cx="3086501" cy="400985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180000" tIns="180000" rIns="0" bIns="0"/>
          <a:lstStyle/>
          <a:p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«Sett inn» </a:t>
            </a:r>
            <a:r>
              <a:rPr lang="en-GB" dirty="0" err="1"/>
              <a:t>fra</a:t>
            </a:r>
            <a:br>
              <a:rPr lang="en-GB" dirty="0"/>
            </a:br>
            <a:r>
              <a:rPr lang="en-GB" dirty="0" err="1"/>
              <a:t>menyen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velg</a:t>
            </a:r>
            <a:r>
              <a:rPr lang="en-GB" dirty="0"/>
              <a:t> et «</a:t>
            </a:r>
            <a:r>
              <a:rPr lang="en-GB" dirty="0" err="1"/>
              <a:t>Portrettbilde</a:t>
            </a:r>
            <a:r>
              <a:rPr lang="en-GB" dirty="0"/>
              <a:t>»</a:t>
            </a:r>
            <a:endParaRPr lang="nb-NO" dirty="0"/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EC68598C-1A75-4814-9234-B7F4615227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9564" y="3993161"/>
            <a:ext cx="5150521" cy="1359057"/>
          </a:xfrm>
          <a:prstGeom prst="rect">
            <a:avLst/>
          </a:prstGeom>
          <a:solidFill>
            <a:srgbClr val="FF0000">
              <a:alpha val="0"/>
            </a:srgbClr>
          </a:solidFill>
        </p:spPr>
        <p:txBody>
          <a:bodyPr lIns="108000" tIns="0" rIns="108000" bIns="0" anchor="ctr">
            <a:normAutofit/>
          </a:bodyPr>
          <a:lstStyle>
            <a:lvl1pPr marL="0" indent="0" algn="ctr">
              <a:buFont typeface="Arial" panose="020B0604020202020204" pitchFamily="34" charset="0"/>
              <a:buChar char="​"/>
              <a:defRPr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Char char="​"/>
              <a:defRPr sz="1200">
                <a:solidFill>
                  <a:schemeClr val="bg1"/>
                </a:solidFill>
                <a:latin typeface="ClanOT-News" panose="020B0604020101020102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err="1"/>
              <a:t>Fornavn</a:t>
            </a:r>
            <a:r>
              <a:rPr lang="en-US" dirty="0"/>
              <a:t> </a:t>
            </a:r>
            <a:r>
              <a:rPr lang="en-US" dirty="0" err="1"/>
              <a:t>Etternavn</a:t>
            </a:r>
            <a:endParaRPr lang="en-US" dirty="0"/>
          </a:p>
          <a:p>
            <a:pPr lvl="1"/>
            <a:r>
              <a:rPr lang="en-US" dirty="0" err="1"/>
              <a:t>Tittel</a:t>
            </a:r>
            <a:r>
              <a:rPr lang="en-US" dirty="0"/>
              <a:t> / </a:t>
            </a:r>
            <a:r>
              <a:rPr lang="en-US" dirty="0" err="1"/>
              <a:t>Bedrift</a:t>
            </a:r>
            <a:endParaRPr lang="en-US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C709C237-99D2-4405-81DD-C17A07B4ED85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124005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9D4D81-ECFD-4936-AE69-2246130E77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3634" y="568391"/>
            <a:ext cx="11644732" cy="5419445"/>
          </a:xfrm>
          <a:blipFill>
            <a:blip r:embed="rId2"/>
            <a:stretch>
              <a:fillRect/>
            </a:stretch>
          </a:blipFill>
        </p:spPr>
        <p:txBody>
          <a:bodyPr lIns="180000" tIns="180000"/>
          <a:lstStyle>
            <a:lvl1pPr>
              <a:buClrTx/>
              <a:defRPr/>
            </a:lvl1pPr>
          </a:lstStyle>
          <a:p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«Sett inn»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velg</a:t>
            </a:r>
            <a:r>
              <a:rPr lang="en-GB" dirty="0"/>
              <a:t> «</a:t>
            </a:r>
            <a:r>
              <a:rPr lang="en-GB" dirty="0" err="1"/>
              <a:t>Bilde</a:t>
            </a:r>
            <a:r>
              <a:rPr lang="en-GB" dirty="0"/>
              <a:t>»</a:t>
            </a:r>
            <a:endParaRPr lang="nb-NO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F2DF57-7ECD-4A5A-B804-CBE9C70D07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2" name="Text 1"/>
          <p:cNvSpPr>
            <a:spLocks noGrp="1"/>
          </p:cNvSpPr>
          <p:nvPr>
            <p:ph type="title" hasCustomPrompt="1"/>
          </p:nvPr>
        </p:nvSpPr>
        <p:spPr>
          <a:xfrm>
            <a:off x="273634" y="2572047"/>
            <a:ext cx="4964411" cy="2236483"/>
          </a:xfrm>
          <a:solidFill>
            <a:schemeClr val="accent5"/>
          </a:solidFill>
        </p:spPr>
        <p:txBody>
          <a:bodyPr lIns="180000" rIns="180000" anchor="ctr" anchorCtr="0">
            <a:normAutofit/>
          </a:bodyPr>
          <a:lstStyle>
            <a:lvl1pPr algn="ctr">
              <a:lnSpc>
                <a:spcPts val="5002"/>
              </a:lnSpc>
              <a:defRPr sz="4001" b="1"/>
            </a:lvl1pPr>
          </a:lstStyle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17" name="Forretningsområde">
            <a:extLst>
              <a:ext uri="{FF2B5EF4-FFF2-40B4-BE49-F238E27FC236}">
                <a16:creationId xmlns:a16="http://schemas.microsoft.com/office/drawing/2014/main" id="{D6272709-8885-4CE3-8EA7-E9C1A1418F05}"/>
              </a:ext>
            </a:extLst>
          </p:cNvPr>
          <p:cNvSpPr txBox="1"/>
          <p:nvPr userDrawn="1"/>
        </p:nvSpPr>
        <p:spPr>
          <a:xfrm>
            <a:off x="6254656" y="190495"/>
            <a:ext cx="5335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E2183B0-E9CA-4398-A83F-CE7D70B7A619}"/>
              </a:ext>
            </a:extLst>
          </p:cNvPr>
          <p:cNvSpPr/>
          <p:nvPr userDrawn="1"/>
        </p:nvSpPr>
        <p:spPr>
          <a:xfrm>
            <a:off x="999198" y="-660475"/>
            <a:ext cx="2980655" cy="54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361897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ags" Target="../tags/tag4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BD3CEB2-F5A2-46BA-A440-B4DFF877BC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9914430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622" imgH="623" progId="TCLayout.ActiveDocument.1">
                  <p:embed/>
                </p:oleObj>
              </mc:Choice>
              <mc:Fallback>
                <p:oleObj name="think-cell Slide" r:id="rId30" imgW="622" imgH="62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BD3CEB2-F5A2-46BA-A440-B4DFF877BC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7B93F25D-1622-4C86-9AFF-71CDCE8458F3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2801" b="1" i="0" baseline="0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9886" y="365127"/>
            <a:ext cx="10792228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86" y="1825625"/>
            <a:ext cx="1079222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0CF490A-F217-497F-B1C5-C00A0802EAF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  <p:sp>
        <p:nvSpPr>
          <p:cNvPr id="19" name="Forretningsområde">
            <a:extLst>
              <a:ext uri="{FF2B5EF4-FFF2-40B4-BE49-F238E27FC236}">
                <a16:creationId xmlns:a16="http://schemas.microsoft.com/office/drawing/2014/main" id="{37F3AFB7-81A2-4D18-B3AF-A4AE827AB323}"/>
              </a:ext>
            </a:extLst>
          </p:cNvPr>
          <p:cNvSpPr txBox="1"/>
          <p:nvPr userDrawn="1"/>
        </p:nvSpPr>
        <p:spPr>
          <a:xfrm>
            <a:off x="6254657" y="190495"/>
            <a:ext cx="533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311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23" r:id="rId3"/>
    <p:sldLayoutId id="2147483724" r:id="rId4"/>
    <p:sldLayoutId id="2147483717" r:id="rId5"/>
    <p:sldLayoutId id="2147483696" r:id="rId6"/>
    <p:sldLayoutId id="2147483718" r:id="rId7"/>
    <p:sldLayoutId id="2147483734" r:id="rId8"/>
    <p:sldLayoutId id="2147483719" r:id="rId9"/>
    <p:sldLayoutId id="2147483722" r:id="rId10"/>
    <p:sldLayoutId id="2147483701" r:id="rId11"/>
    <p:sldLayoutId id="2147483721" r:id="rId12"/>
    <p:sldLayoutId id="2147483739" r:id="rId13"/>
    <p:sldLayoutId id="2147483720" r:id="rId14"/>
    <p:sldLayoutId id="2147483725" r:id="rId15"/>
    <p:sldLayoutId id="2147483737" r:id="rId16"/>
    <p:sldLayoutId id="2147483728" r:id="rId17"/>
    <p:sldLayoutId id="2147483729" r:id="rId18"/>
    <p:sldLayoutId id="2147483726" r:id="rId19"/>
    <p:sldLayoutId id="2147483727" r:id="rId20"/>
    <p:sldLayoutId id="2147483736" r:id="rId21"/>
    <p:sldLayoutId id="2147483731" r:id="rId22"/>
    <p:sldLayoutId id="2147483732" r:id="rId23"/>
    <p:sldLayoutId id="2147483733" r:id="rId24"/>
    <p:sldLayoutId id="2147483735" r:id="rId25"/>
    <p:sldLayoutId id="2147483730" r:id="rId26"/>
  </p:sldLayoutIdLst>
  <p:hf hdr="0" ftr="0" dt="0"/>
  <p:txStyles>
    <p:titleStyle>
      <a:lvl1pPr algn="l" defTabSz="914537" rtl="0" eaLnBrk="1" latinLnBrk="0" hangingPunct="1">
        <a:lnSpc>
          <a:spcPts val="3301"/>
        </a:lnSpc>
        <a:spcBef>
          <a:spcPct val="0"/>
        </a:spcBef>
        <a:buNone/>
        <a:defRPr sz="28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53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Symbol" panose="05050102010706020507" pitchFamily="18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indent="-180000" algn="l" defTabSz="91453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903" indent="-180000" algn="l" defTabSz="91453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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14536" indent="-180000" algn="l" defTabSz="91453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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170" indent="-180000" algn="l" defTabSz="91453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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5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9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1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B2413B5D-5D7E-4E7F-B56E-35E46852A1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152859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622" imgH="623" progId="TCLayout.ActiveDocument.1">
                  <p:embed/>
                </p:oleObj>
              </mc:Choice>
              <mc:Fallback>
                <p:oleObj name="think-cell Slide" r:id="rId15" imgW="622" imgH="62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B2413B5D-5D7E-4E7F-B56E-35E46852A1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26F44D95-DD17-4305-9A1D-12A6180E41C9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2400" b="1" i="0" baseline="0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9886" y="275221"/>
            <a:ext cx="10792228" cy="5525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86" y="1086853"/>
            <a:ext cx="10792228" cy="50901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9" name="Forretningsområde">
            <a:extLst>
              <a:ext uri="{FF2B5EF4-FFF2-40B4-BE49-F238E27FC236}">
                <a16:creationId xmlns:a16="http://schemas.microsoft.com/office/drawing/2014/main" id="{37F3AFB7-81A2-4D18-B3AF-A4AE827AB323}"/>
              </a:ext>
            </a:extLst>
          </p:cNvPr>
          <p:cNvSpPr txBox="1"/>
          <p:nvPr userDrawn="1"/>
        </p:nvSpPr>
        <p:spPr>
          <a:xfrm>
            <a:off x="6254657" y="190495"/>
            <a:ext cx="533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>
                <a:latin typeface="ClanOT-News" panose="020B0604020101020102" pitchFamily="34" charset="0"/>
              </a:rPr>
              <a:t> </a:t>
            </a:r>
          </a:p>
        </p:txBody>
      </p:sp>
      <p:pic>
        <p:nvPicPr>
          <p:cNvPr id="7" name="Graphic 16">
            <a:extLst>
              <a:ext uri="{FF2B5EF4-FFF2-40B4-BE49-F238E27FC236}">
                <a16:creationId xmlns:a16="http://schemas.microsoft.com/office/drawing/2014/main" id="{9C764254-8E7A-428C-A26B-B275E991103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5908" y="6198024"/>
            <a:ext cx="1103744" cy="36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4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62" r:id="rId2"/>
    <p:sldLayoutId id="2147483664" r:id="rId3"/>
    <p:sldLayoutId id="2147483681" r:id="rId4"/>
    <p:sldLayoutId id="2147483682" r:id="rId5"/>
    <p:sldLayoutId id="2147483683" r:id="rId6"/>
    <p:sldLayoutId id="2147483679" r:id="rId7"/>
    <p:sldLayoutId id="2147483666" r:id="rId8"/>
    <p:sldLayoutId id="2147483740" r:id="rId9"/>
    <p:sldLayoutId id="2147483742" r:id="rId10"/>
    <p:sldLayoutId id="2147483743" r:id="rId11"/>
  </p:sldLayoutIdLst>
  <p:hf hdr="0" ftr="0" dt="0"/>
  <p:txStyles>
    <p:titleStyle>
      <a:lvl1pPr algn="l" defTabSz="914537" rtl="0" eaLnBrk="1" latinLnBrk="0" hangingPunct="1">
        <a:lnSpc>
          <a:spcPts val="3301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53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Symbol" panose="05050102010706020507" pitchFamily="18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indent="-180000" algn="l" defTabSz="91453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903" indent="-180000" algn="l" defTabSz="91453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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14536" indent="-180000" algn="l" defTabSz="91453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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170" indent="-180000" algn="l" defTabSz="91453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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5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9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1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slideLayout" Target="../slideLayouts/slideLayout36.xml"/><Relationship Id="rId7" Type="http://schemas.openxmlformats.org/officeDocument/2006/relationships/oleObject" Target="../embeddings/oleObject19.bin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0.emf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1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slideLayout" Target="../slideLayouts/slideLayout36.xml"/><Relationship Id="rId7" Type="http://schemas.openxmlformats.org/officeDocument/2006/relationships/oleObject" Target="../embeddings/oleObject23.bin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3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slideLayout" Target="../slideLayouts/slideLayout31.xml"/><Relationship Id="rId7" Type="http://schemas.openxmlformats.org/officeDocument/2006/relationships/oleObject" Target="../embeddings/oleObject28.bin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slideLayout" Target="../slideLayouts/slideLayout36.xml"/><Relationship Id="rId7" Type="http://schemas.openxmlformats.org/officeDocument/2006/relationships/oleObject" Target="../embeddings/oleObject30.bin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7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slideLayout" Target="../slideLayouts/slideLayout36.xml"/><Relationship Id="rId7" Type="http://schemas.openxmlformats.org/officeDocument/2006/relationships/oleObject" Target="../embeddings/oleObject33.bin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31.xml"/><Relationship Id="rId7" Type="http://schemas.openxmlformats.org/officeDocument/2006/relationships/oleObject" Target="../embeddings/oleObject6.bin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36.xml"/><Relationship Id="rId7" Type="http://schemas.openxmlformats.org/officeDocument/2006/relationships/oleObject" Target="../embeddings/oleObject8.bin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4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31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slideLayout" Target="../slideLayouts/slideLayout31.xml"/><Relationship Id="rId7" Type="http://schemas.openxmlformats.org/officeDocument/2006/relationships/oleObject" Target="../embeddings/oleObject15.bin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8.emf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51A476C-085C-46BF-B9F3-2789CBE212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06496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51A476C-085C-46BF-B9F3-2789CBE21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0D5A285A-CFC9-4D6F-8F8B-93387595CE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4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322380" cy="2387600"/>
          </a:xfrm>
        </p:spPr>
        <p:txBody>
          <a:bodyPr vert="horz"/>
          <a:lstStyle/>
          <a:p>
            <a:r>
              <a:rPr lang="nb-NO" sz="4400" dirty="0"/>
              <a:t>Konjunkturseminar juni 2023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Sjeføkonom Lars E Haartveit</a:t>
            </a:r>
          </a:p>
        </p:txBody>
      </p:sp>
    </p:spTree>
    <p:extLst>
      <p:ext uri="{BB962C8B-B14F-4D97-AF65-F5344CB8AC3E}">
        <p14:creationId xmlns:p14="http://schemas.microsoft.com/office/powerpoint/2010/main" val="95201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57F473C5-63EF-4EA2-9A3E-B60AA710FB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4723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57F473C5-63EF-4EA2-9A3E-B60AA710FB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2C345EE6-5368-4F40-B730-CA7F480E92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838200" y="272319"/>
            <a:ext cx="10515600" cy="904863"/>
          </a:xfrm>
        </p:spPr>
        <p:txBody>
          <a:bodyPr vert="horz"/>
          <a:lstStyle/>
          <a:p>
            <a:r>
              <a:rPr lang="nb-NO" dirty="0"/>
              <a:t>Elektrobransjen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type="body" sz="quarter" idx="4294967295"/>
          </p:nvPr>
        </p:nvSpPr>
        <p:spPr>
          <a:xfrm>
            <a:off x="0" y="1177925"/>
            <a:ext cx="4703763" cy="51069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nb-NO" sz="2199" dirty="0"/>
          </a:p>
          <a:p>
            <a:pPr>
              <a:lnSpc>
                <a:spcPct val="90000"/>
              </a:lnSpc>
            </a:pPr>
            <a:endParaRPr lang="nb-NO" sz="2199" dirty="0"/>
          </a:p>
          <a:p>
            <a:pPr>
              <a:lnSpc>
                <a:spcPct val="90000"/>
              </a:lnSpc>
            </a:pPr>
            <a:endParaRPr lang="nb-NO" sz="2199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4294967295"/>
          </p:nvPr>
        </p:nvSpPr>
        <p:spPr>
          <a:xfrm>
            <a:off x="838200" y="1178770"/>
            <a:ext cx="5217695" cy="5105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15 prosents vekst i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Etter nedgang i 2021 tok omsetningen seg litt opp igjen i 2022. Omsetningen i 2022 var 17 prosent høyere enn i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«Turbulent år i 2022» sier bransjen</a:t>
            </a:r>
          </a:p>
          <a:p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199" dirty="0"/>
          </a:p>
          <a:p>
            <a:endParaRPr lang="nb-NO" sz="2199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49481"/>
              </p:ext>
            </p:extLst>
          </p:nvPr>
        </p:nvGraphicFramePr>
        <p:xfrm>
          <a:off x="6750457" y="4056794"/>
          <a:ext cx="4772037" cy="252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7" imgW="8026082" imgH="5561682" progId="Mbnd.mbnd">
                  <p:embed/>
                </p:oleObj>
              </mc:Choice>
              <mc:Fallback>
                <p:oleObj name="Macrobond document" r:id="rId7" imgW="8026082" imgH="5561682" progId="Mbnd.mbnd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457" y="4056794"/>
                        <a:ext cx="4772037" cy="252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C65F55BD-9776-4C73-85D5-9FFF6E8DA2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56186"/>
              </p:ext>
            </p:extLst>
          </p:nvPr>
        </p:nvGraphicFramePr>
        <p:xfrm>
          <a:off x="6750458" y="1092113"/>
          <a:ext cx="4772036" cy="287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9" imgW="10548874" imgH="8471047" progId="Mbnd.mbnd">
                  <p:embed/>
                </p:oleObj>
              </mc:Choice>
              <mc:Fallback>
                <p:oleObj name="Macrobond document" r:id="rId9" imgW="10548874" imgH="8471047" progId="Mbnd.mbnd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C65F55BD-9776-4C73-85D5-9FFF6E8DA2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50458" y="1092113"/>
                        <a:ext cx="4772036" cy="2873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795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D9015DD-8C84-4470-9967-B5ED1EF5D0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3942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D9015DD-8C84-4470-9967-B5ED1EF5D0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FD375CFA-63A8-4199-88BF-05576121247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endParaRPr lang="nb-NO" sz="2400" dirty="0"/>
          </a:p>
          <a:p>
            <a:endParaRPr lang="nb-NO" sz="2400" dirty="0"/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Elektrobransjen: Svak kjøpekraft trekker ned 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4E735A1-1B55-4AEB-9F26-5A8D2C6BCC1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00594" y="1201084"/>
            <a:ext cx="4823869" cy="48552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Bransjen savner «de store nyhetene»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Vi skifter ikke ut utstyr i samme takt som før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Lav omsetning av boliger og hytter hjelper ikke denne bransjen heller</a:t>
            </a:r>
          </a:p>
        </p:txBody>
      </p:sp>
      <p:graphicFrame>
        <p:nvGraphicFramePr>
          <p:cNvPr id="6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534409"/>
              </p:ext>
            </p:extLst>
          </p:nvPr>
        </p:nvGraphicFramePr>
        <p:xfrm>
          <a:off x="5592839" y="1201084"/>
          <a:ext cx="6261334" cy="1963209"/>
        </p:xfrm>
        <a:graphic>
          <a:graphicData uri="http://schemas.openxmlformats.org/drawingml/2006/table">
            <a:tbl>
              <a:tblPr/>
              <a:tblGrid>
                <a:gridCol w="161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Mrd kroner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ekskl. moms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Anslag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Verdivekst,%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Prognose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Verdivekst, 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Bransje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Elektro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bransjen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26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-4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Detalj i alt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5433045" y="3261272"/>
            <a:ext cx="6122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Beregnet på grunnlag av omsetningsstatistikk for varehandel samt varehandelsindeksen (SSB). </a:t>
            </a:r>
          </a:p>
          <a:p>
            <a:endParaRPr lang="nb-NO" sz="1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712"/>
          <a:stretch/>
        </p:blipFill>
        <p:spPr>
          <a:xfrm>
            <a:off x="5592839" y="3982409"/>
            <a:ext cx="5803156" cy="17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0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96123CC-DC5E-4D17-B516-57EC4B858A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96123CC-DC5E-4D17-B516-57EC4B858A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E7CD9BA8-136D-4BB4-AEE1-BBC17E5270A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838200" y="225071"/>
            <a:ext cx="10515600" cy="904863"/>
          </a:xfrm>
        </p:spPr>
        <p:txBody>
          <a:bodyPr/>
          <a:lstStyle/>
          <a:p>
            <a:r>
              <a:rPr lang="nb-NO" dirty="0"/>
              <a:t>Nett: Påvirker all norsk detaljhandel – pris, margin og kundeatferd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type="body" sz="quarter" idx="4294967295"/>
          </p:nvPr>
        </p:nvSpPr>
        <p:spPr>
          <a:xfrm>
            <a:off x="838200" y="1371600"/>
            <a:ext cx="4703763" cy="48567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Figuren viser handel fra norske nettbutikker – veksten ble nær 71 prosent fra 2019 til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Sterkeste vekstrater har kommet i perioder med høyt smittetrykk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Tegn til utflating gjennom fjoråret, vekstraten i 2022 var den laveste siden 2011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endParaRPr lang="nb-NO" sz="2399" dirty="0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7A56C989-9508-C656-029F-888ACF281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673102"/>
              </p:ext>
            </p:extLst>
          </p:nvPr>
        </p:nvGraphicFramePr>
        <p:xfrm>
          <a:off x="5788714" y="1224643"/>
          <a:ext cx="5954251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7" imgW="10787084" imgH="8426343" progId="Mbnd.mbnd">
                  <p:embed/>
                </p:oleObj>
              </mc:Choice>
              <mc:Fallback>
                <p:oleObj name="Macrobond document" r:id="rId7" imgW="10787084" imgH="8426343" progId="Mbnd.mbnd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7A56C989-9508-C656-029F-888ACF2812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8714" y="1224643"/>
                        <a:ext cx="5954251" cy="465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21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F870321-4217-4892-B819-164C45AC76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34538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1F870321-4217-4892-B819-164C45AC76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 hidden="1">
            <a:extLst>
              <a:ext uri="{FF2B5EF4-FFF2-40B4-BE49-F238E27FC236}">
                <a16:creationId xmlns:a16="http://schemas.microsoft.com/office/drawing/2014/main" id="{01E8BE82-9A5D-4E33-A493-8D9EA14AF3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Netthandelen: Mer enn 60% pluss i forhold til 2019 med vårt anslag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21" name="Plassholder for innhold 20">
            <a:extLst>
              <a:ext uri="{FF2B5EF4-FFF2-40B4-BE49-F238E27FC236}">
                <a16:creationId xmlns:a16="http://schemas.microsoft.com/office/drawing/2014/main" id="{1EEAFA52-B056-4D4D-9968-512345B5749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9887" y="1190199"/>
            <a:ext cx="4529660" cy="48661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Pandemien ga en </a:t>
            </a:r>
            <a:r>
              <a:rPr lang="nb-NO" sz="2000" dirty="0" err="1"/>
              <a:t>bonanza</a:t>
            </a:r>
            <a:r>
              <a:rPr lang="nb-NO" sz="2000" dirty="0"/>
              <a:t> både for de «rene» nettbutikkene og for kjedenes nettbutikker.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Fortsatt problemer med hva som registreres her og hva som registreres på butikk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Vi tror på utflating på høyt nivå. Blir det en nedgang slik vi anslår, er det i så fall første gang siden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graphicFrame>
        <p:nvGraphicFramePr>
          <p:cNvPr id="6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973756"/>
              </p:ext>
            </p:extLst>
          </p:nvPr>
        </p:nvGraphicFramePr>
        <p:xfrm>
          <a:off x="5783179" y="1041601"/>
          <a:ext cx="6017256" cy="2008400"/>
        </p:xfrm>
        <a:graphic>
          <a:graphicData uri="http://schemas.openxmlformats.org/drawingml/2006/table">
            <a:tbl>
              <a:tblPr/>
              <a:tblGrid>
                <a:gridCol w="1545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Mrd kroner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ekskl. moms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Anslag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Verdivekst, 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Prognose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Verdivekst, 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Bransje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Netthandel (Norge)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42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-2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Detalj i alt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5783179" y="3178789"/>
            <a:ext cx="618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Beregnet på grunnlag av omsetningsstatistikk for varehandel samt varehandelsindeksen (SSB). </a:t>
            </a:r>
          </a:p>
          <a:p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01626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A0ADB42-580B-4DC1-ADDB-DD299E1D0E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2A0ADB42-580B-4DC1-ADDB-DD299E1D0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 hidden="1">
            <a:extLst>
              <a:ext uri="{FF2B5EF4-FFF2-40B4-BE49-F238E27FC236}">
                <a16:creationId xmlns:a16="http://schemas.microsoft.com/office/drawing/2014/main" id="{8345A0B1-B357-489F-846E-08EBEEA107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838200" y="225071"/>
            <a:ext cx="10515600" cy="904863"/>
          </a:xfrm>
        </p:spPr>
        <p:txBody>
          <a:bodyPr vert="horz"/>
          <a:lstStyle/>
          <a:p>
            <a:r>
              <a:rPr lang="nb-NO" dirty="0"/>
              <a:t>Møbler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type="body" sz="quarter" idx="4294967295"/>
          </p:nvPr>
        </p:nvSpPr>
        <p:spPr>
          <a:xfrm>
            <a:off x="838200" y="1177925"/>
            <a:ext cx="4703763" cy="51069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Jubelår i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Fortsatt over 2019-nivå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Etter flere år med sterk vekst, ser omsetningen over nett ut til å flate 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endParaRPr lang="nb-NO" sz="2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75"/>
          <a:stretch/>
        </p:blipFill>
        <p:spPr>
          <a:xfrm>
            <a:off x="7317587" y="4041438"/>
            <a:ext cx="4280468" cy="2086996"/>
          </a:xfrm>
          <a:prstGeom prst="rect">
            <a:avLst/>
          </a:prstGeom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69FC0473-163F-4C1C-BC0C-59AEDA826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546211"/>
              </p:ext>
            </p:extLst>
          </p:nvPr>
        </p:nvGraphicFramePr>
        <p:xfrm>
          <a:off x="7317587" y="1129934"/>
          <a:ext cx="4280467" cy="2810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8" imgW="10548874" imgH="8471047" progId="Mbnd.mbnd">
                  <p:embed/>
                </p:oleObj>
              </mc:Choice>
              <mc:Fallback>
                <p:oleObj name="Macrobond document" r:id="rId8" imgW="10548874" imgH="8471047" progId="Mbnd.mbnd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69FC0473-163F-4C1C-BC0C-59AEDA826C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17587" y="1129934"/>
                        <a:ext cx="4280467" cy="2810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203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60ACFE0-DCCD-468C-8804-7DB7083B8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4696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60ACFE0-DCCD-468C-8804-7DB7083B8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598CB67A-C854-4F96-96F3-7953ED28D50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Prisene på møbler har økt mye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nb-NO" sz="2399" dirty="0"/>
          </a:p>
          <a:p>
            <a:pPr>
              <a:spcBef>
                <a:spcPts val="1200"/>
              </a:spcBef>
            </a:pPr>
            <a:endParaRPr lang="nb-NO" sz="2399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D3AF375D-DB60-45CC-B36C-D90E4DDE70E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9886" y="1211965"/>
            <a:ext cx="4307543" cy="48443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Som for de andre kapitalvarebransjene:</a:t>
            </a:r>
          </a:p>
          <a:p>
            <a:pPr marL="743018" lvl="1" indent="-285750">
              <a:buFont typeface="Arial" panose="020B0604020202020204" pitchFamily="34" charset="0"/>
              <a:buChar char="•"/>
            </a:pPr>
            <a:r>
              <a:rPr lang="nb-NO" sz="2000" dirty="0"/>
              <a:t>Økt rente</a:t>
            </a:r>
          </a:p>
          <a:p>
            <a:pPr marL="743018" lvl="1" indent="-285750">
              <a:buFont typeface="Arial" panose="020B0604020202020204" pitchFamily="34" charset="0"/>
              <a:buChar char="•"/>
            </a:pPr>
            <a:r>
              <a:rPr lang="nb-NO" sz="2000" dirty="0"/>
              <a:t>Svak kjøpekraft</a:t>
            </a:r>
          </a:p>
          <a:p>
            <a:pPr marL="743018" lvl="1" indent="-285750">
              <a:buFont typeface="Arial" panose="020B0604020202020204" pitchFamily="34" charset="0"/>
              <a:buChar char="•"/>
            </a:pPr>
            <a:r>
              <a:rPr lang="nb-NO" sz="2000" dirty="0"/>
              <a:t>Lavere omsetning av boliger og hytter</a:t>
            </a:r>
          </a:p>
          <a:p>
            <a:pPr lvl="1" indent="0">
              <a:buNone/>
            </a:pPr>
            <a:r>
              <a:rPr lang="nb-NO" sz="2000" dirty="0"/>
              <a:t>Trekker alle sammen ned for bransjen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graphicFrame>
        <p:nvGraphicFramePr>
          <p:cNvPr id="6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198161"/>
              </p:ext>
            </p:extLst>
          </p:nvPr>
        </p:nvGraphicFramePr>
        <p:xfrm>
          <a:off x="5743074" y="1211965"/>
          <a:ext cx="6127328" cy="1928325"/>
        </p:xfrm>
        <a:graphic>
          <a:graphicData uri="http://schemas.openxmlformats.org/drawingml/2006/table">
            <a:tbl>
              <a:tblPr/>
              <a:tblGrid>
                <a:gridCol w="1573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1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Mrd kroner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ekskl. moms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Anslag Verdivekst, 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Prognose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Verdivekst, 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Bransje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Møbler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-2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-2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Detalj i alt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5630234" y="3212206"/>
            <a:ext cx="6180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Beregnet på grunnlag av omsetningsstatistikk for varehandel samt varehandelsindeksen (SSB). </a:t>
            </a:r>
          </a:p>
          <a:p>
            <a:endParaRPr lang="nb-NO" sz="10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951729"/>
              </p:ext>
            </p:extLst>
          </p:nvPr>
        </p:nvGraphicFramePr>
        <p:xfrm>
          <a:off x="5945188" y="3832928"/>
          <a:ext cx="6122987" cy="252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7" imgW="8749707" imgH="5561682" progId="Mbnd.mbnd">
                  <p:embed/>
                </p:oleObj>
              </mc:Choice>
              <mc:Fallback>
                <p:oleObj name="Macrobond document" r:id="rId7" imgW="8749707" imgH="5561682" progId="Mbnd.mbnd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3832928"/>
                        <a:ext cx="6122987" cy="252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872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F6FF1FD-C033-465F-A29A-69A3D4C775D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F6FF1FD-C033-465F-A29A-69A3D4C775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F4B2AF74-326E-4108-B86A-3184D3FDB46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743675" y="273062"/>
            <a:ext cx="10515600" cy="904863"/>
          </a:xfrm>
        </p:spPr>
        <p:txBody>
          <a:bodyPr vert="horz"/>
          <a:lstStyle/>
          <a:p>
            <a:r>
              <a:rPr lang="nb-NO" dirty="0"/>
              <a:t>Vekst i sportsbransjen  gjennom pandemien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type="body" sz="quarter" idx="4294967295"/>
          </p:nvPr>
        </p:nvSpPr>
        <p:spPr>
          <a:xfrm>
            <a:off x="743675" y="1225916"/>
            <a:ext cx="4703763" cy="51069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Korona-effekt også i denne bransjen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Svak nedgang i fjor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De mange kampanjene tyder på sterk konkurranse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Godt over 2019-nivå fortsatt</a:t>
            </a:r>
          </a:p>
          <a:p>
            <a:pPr marL="0" indent="0">
              <a:buNone/>
            </a:pPr>
            <a:endParaRPr lang="nb-NO" sz="2199" dirty="0"/>
          </a:p>
          <a:p>
            <a:endParaRPr lang="nb-NO" sz="2199" dirty="0"/>
          </a:p>
          <a:p>
            <a:endParaRPr lang="nb-NO" sz="2199" dirty="0"/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217032"/>
              </p:ext>
            </p:extLst>
          </p:nvPr>
        </p:nvGraphicFramePr>
        <p:xfrm>
          <a:off x="6002338" y="1238250"/>
          <a:ext cx="5729287" cy="404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7" imgW="11938910" imgH="8423459" progId="Mbnd.mbnd">
                  <p:embed/>
                </p:oleObj>
              </mc:Choice>
              <mc:Fallback>
                <p:oleObj name="Macrobond document" r:id="rId7" imgW="11938910" imgH="8423459" progId="Mbnd.mbnd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02338" y="1238250"/>
                        <a:ext cx="5729287" cy="404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004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16AE0EF-6243-4C59-B3B9-94F82D9D26C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46893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F16AE0EF-6243-4C59-B3B9-94F82D9D26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922E106F-DD04-4C3F-803F-E170650587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Motbakke for sportsbransjen 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endParaRPr lang="nb-NO" sz="2199" dirty="0"/>
          </a:p>
          <a:p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4C019B03-9510-4194-A2F4-F9073CE2865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9886" y="1222849"/>
            <a:ext cx="4777805" cy="483346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Men vi skal ikke overdrive:</a:t>
            </a:r>
          </a:p>
          <a:p>
            <a:pPr marL="743018" lvl="1" indent="-285750">
              <a:buFont typeface="Arial" panose="020B0604020202020204" pitchFamily="34" charset="0"/>
              <a:buChar char="•"/>
            </a:pPr>
            <a:r>
              <a:rPr lang="nb-NO" sz="1800" dirty="0"/>
              <a:t>Fortsatt godt over 2019 nivå</a:t>
            </a:r>
          </a:p>
          <a:p>
            <a:pPr marL="743018" lvl="1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Lav-pris ser ut til å ta markedsandeler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Bransjen møter sterk konkurranse fra andre kanaler</a:t>
            </a:r>
          </a:p>
        </p:txBody>
      </p:sp>
      <p:graphicFrame>
        <p:nvGraphicFramePr>
          <p:cNvPr id="6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88557"/>
              </p:ext>
            </p:extLst>
          </p:nvPr>
        </p:nvGraphicFramePr>
        <p:xfrm>
          <a:off x="5887452" y="1222849"/>
          <a:ext cx="5923583" cy="1995545"/>
        </p:xfrm>
        <a:graphic>
          <a:graphicData uri="http://schemas.openxmlformats.org/drawingml/2006/table">
            <a:tbl>
              <a:tblPr/>
              <a:tblGrid>
                <a:gridCol w="1520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Mrd kroner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ekskl. moms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Anslag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Verdivekst, 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Prognose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Verdivekst, 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Bransje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Sport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17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-2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Detalj i alt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5887451" y="3203112"/>
            <a:ext cx="613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Beregnet på grunnlag av omsetningsstatistikk for varehandel samt varehandelsindeksen (SSB). </a:t>
            </a:r>
          </a:p>
          <a:p>
            <a:endParaRPr lang="nb-NO" sz="1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7452" y="4080323"/>
            <a:ext cx="5649605" cy="16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48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2A5C405-7C79-4B8B-89C2-57B771BB80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2A5C405-7C79-4B8B-89C2-57B771BB80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1AE41C59-37BD-4627-8293-9FF9BE61320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838200" y="350885"/>
            <a:ext cx="10515600" cy="904863"/>
          </a:xfrm>
        </p:spPr>
        <p:txBody>
          <a:bodyPr vert="horz"/>
          <a:lstStyle/>
          <a:p>
            <a:r>
              <a:rPr lang="nb-NO" dirty="0"/>
              <a:t>Bredt vareutvalg ellers  (”lavpris”)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type="body" sz="quarter" idx="4294967295"/>
          </p:nvPr>
        </p:nvSpPr>
        <p:spPr>
          <a:xfrm>
            <a:off x="838200" y="1575707"/>
            <a:ext cx="4703763" cy="46768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Jubeltall gjennom 2020 – godt over 20 prosents vekst fra 2019 til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Nokså beskjeden vekst etter 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Aktørene melder om svakt salg av de høyere priskategoriene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endParaRPr lang="nb-NO" sz="2199" dirty="0"/>
          </a:p>
          <a:p>
            <a:endParaRPr lang="nb-NO" sz="2199" dirty="0"/>
          </a:p>
          <a:p>
            <a:endParaRPr lang="nb-NO" sz="2199" dirty="0"/>
          </a:p>
          <a:p>
            <a:endParaRPr lang="nb-NO" sz="2199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E28F0367-105E-4606-A649-AE285C6FC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176422"/>
              </p:ext>
            </p:extLst>
          </p:nvPr>
        </p:nvGraphicFramePr>
        <p:xfrm>
          <a:off x="6327612" y="1575707"/>
          <a:ext cx="4921713" cy="39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7" imgW="10548874" imgH="8471047" progId="Mbnd.mbnd">
                  <p:embed/>
                </p:oleObj>
              </mc:Choice>
              <mc:Fallback>
                <p:oleObj name="Macrobond document" r:id="rId7" imgW="10548874" imgH="8471047" progId="Mbnd.mbnd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E28F0367-105E-4606-A649-AE285C6FC7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7612" y="1575707"/>
                        <a:ext cx="4921713" cy="39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842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9394265-BD5D-4794-85E6-64300C330D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9394265-BD5D-4794-85E6-64300C330D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 hidden="1">
            <a:extLst>
              <a:ext uri="{FF2B5EF4-FFF2-40B4-BE49-F238E27FC236}">
                <a16:creationId xmlns:a16="http://schemas.microsoft.com/office/drawing/2014/main" id="{E7A2109B-A7A9-483F-805F-0CFCBA948FB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/>
              <a:t>Etablering av nye lavpris-butikker tar ikke slutt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lvl="2"/>
            <a:endParaRPr lang="nb-NO" sz="2399" dirty="0"/>
          </a:p>
          <a:p>
            <a:endParaRPr lang="nb-NO" sz="2399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A3C8F28-60F6-4365-8307-784A5F08EB8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9886" y="1179872"/>
            <a:ext cx="4666488" cy="48764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En vinner i trangere tider:</a:t>
            </a:r>
          </a:p>
          <a:p>
            <a:pPr marL="743018" lvl="1" indent="-285750">
              <a:buFont typeface="Arial" panose="020B0604020202020204" pitchFamily="34" charset="0"/>
              <a:buChar char="•"/>
            </a:pPr>
            <a:r>
              <a:rPr lang="nb-NO" sz="1800" dirty="0"/>
              <a:t>Med en vekst på 30 prosent fra 2019 til 2023 er lavprisbutikkene den av butikkhandelsbransjene som har økt mest i denne perioden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Tar markedsandeler fra andre bransjer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Gode på sesongvarer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Satser mer på nett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endParaRPr lang="nb-NO" sz="2000" dirty="0"/>
          </a:p>
          <a:p>
            <a:endParaRPr lang="nb-NO" dirty="0"/>
          </a:p>
        </p:txBody>
      </p:sp>
      <p:graphicFrame>
        <p:nvGraphicFramePr>
          <p:cNvPr id="6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31525"/>
              </p:ext>
            </p:extLst>
          </p:nvPr>
        </p:nvGraphicFramePr>
        <p:xfrm>
          <a:off x="5847347" y="1179872"/>
          <a:ext cx="6037735" cy="1984834"/>
        </p:xfrm>
        <a:graphic>
          <a:graphicData uri="http://schemas.openxmlformats.org/drawingml/2006/table">
            <a:tbl>
              <a:tblPr/>
              <a:tblGrid>
                <a:gridCol w="1592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4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Mrd kroner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ekskl. moms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Anslag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Verdivekst,%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Prognose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Verdivekst, 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Bransje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Bredt vare-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utvalg ell.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19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Detalj i alt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5773008" y="3468353"/>
            <a:ext cx="618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Beregnet på grunnlag av omsetningsstatistikk for varehandel samt varehandelsindeksen (SSB). </a:t>
            </a:r>
          </a:p>
          <a:p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66724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51A476C-085C-46BF-B9F3-2789CBE212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22620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51A476C-085C-46BF-B9F3-2789CBE21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0D5A285A-CFC9-4D6F-8F8B-93387595CE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4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400" dirty="0"/>
              <a:t>Vedlegg: Nærmere om bransjene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505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38B0A74-8D9D-44BA-9140-ED0B420127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738B0A74-8D9D-44BA-9140-ED0B42012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 hidden="1">
            <a:extLst>
              <a:ext uri="{FF2B5EF4-FFF2-40B4-BE49-F238E27FC236}">
                <a16:creationId xmlns:a16="http://schemas.microsoft.com/office/drawing/2014/main" id="{43363636-7924-4277-910E-C24705F9D22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Detaljomsetningen eksklusive motorkjøretøyer og bensin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endParaRPr lang="nb-NO" sz="2400" dirty="0"/>
          </a:p>
          <a:p>
            <a:endParaRPr lang="nb-NO" sz="2400" dirty="0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880D399-E7F9-4491-847F-A9FE70F7CCE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9886" y="1178511"/>
            <a:ext cx="4528343" cy="487780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Pandemien trakk detaljomsetningen kraftig 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Nå er vekstratene i verdi uvanlig lave:</a:t>
            </a:r>
          </a:p>
          <a:p>
            <a:pPr marL="743018" lvl="1" indent="-285750">
              <a:buFont typeface="Arial" panose="020B0604020202020204" pitchFamily="34" charset="0"/>
              <a:buChar char="•"/>
            </a:pPr>
            <a:r>
              <a:rPr lang="nb-NO" sz="1800" dirty="0"/>
              <a:t>Vi bruker mer penger på tjenester og relativt mindre på varer</a:t>
            </a:r>
          </a:p>
          <a:p>
            <a:pPr marL="743018" lvl="1" indent="-285750">
              <a:buFont typeface="Arial" panose="020B0604020202020204" pitchFamily="34" charset="0"/>
              <a:buChar char="•"/>
            </a:pPr>
            <a:r>
              <a:rPr lang="nb-NO" sz="1800" dirty="0"/>
              <a:t>Volumene går enda dårligere </a:t>
            </a:r>
            <a:r>
              <a:rPr lang="nb-NO" sz="1800" dirty="0" err="1"/>
              <a:t>pga</a:t>
            </a:r>
            <a:r>
              <a:rPr lang="nb-NO" sz="1800" dirty="0"/>
              <a:t> høy prisvekst</a:t>
            </a:r>
          </a:p>
          <a:p>
            <a:pPr marL="743018" lvl="1" indent="-285750">
              <a:buFont typeface="Arial" panose="020B0604020202020204" pitchFamily="34" charset="0"/>
              <a:buChar char="•"/>
            </a:pPr>
            <a:r>
              <a:rPr lang="nb-NO" sz="1800" dirty="0"/>
              <a:t>Særlig kapitalvarebransjene som rammes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Vridning mot lavpris i flere bransjer</a:t>
            </a:r>
          </a:p>
        </p:txBody>
      </p:sp>
      <p:graphicFrame>
        <p:nvGraphicFramePr>
          <p:cNvPr id="7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162693"/>
              </p:ext>
            </p:extLst>
          </p:nvPr>
        </p:nvGraphicFramePr>
        <p:xfrm>
          <a:off x="5590674" y="1178511"/>
          <a:ext cx="6220364" cy="1584580"/>
        </p:xfrm>
        <a:graphic>
          <a:graphicData uri="http://schemas.openxmlformats.org/drawingml/2006/table">
            <a:tbl>
              <a:tblPr/>
              <a:tblGrid>
                <a:gridCol w="160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Mrd kroner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ekskl. moms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Anslag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Verdivekst, 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Prognose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Verdivekst, 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Bransje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Detaljomsetningen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ekskl. motor og b.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5433718" y="2814502"/>
            <a:ext cx="626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Beregnet på grunnlag av omsetningsstatistikk for varehandel samt detaljomsetningsindeksen (SSB). 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780F0559-B406-498C-A2DE-68EAF24B0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546642"/>
              </p:ext>
            </p:extLst>
          </p:nvPr>
        </p:nvGraphicFramePr>
        <p:xfrm>
          <a:off x="5606716" y="3374313"/>
          <a:ext cx="6090686" cy="324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7" imgW="9073197" imgH="5561682" progId="Mbnd.mbnd">
                  <p:embed/>
                </p:oleObj>
              </mc:Choice>
              <mc:Fallback>
                <p:oleObj name="Macrobond document" r:id="rId7" imgW="9073197" imgH="5561682" progId="Mbnd.mbnd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780F0559-B406-498C-A2DE-68EAF24B04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716" y="3374313"/>
                        <a:ext cx="6090686" cy="3242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52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F800E49-2C50-43E6-B357-550603E3FB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9491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F800E49-2C50-43E6-B357-550603E3FB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21765E07-EC59-474E-9BE4-448D2D6CA68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741948" y="210588"/>
            <a:ext cx="10515600" cy="904863"/>
          </a:xfrm>
        </p:spPr>
        <p:txBody>
          <a:bodyPr vert="horz"/>
          <a:lstStyle/>
          <a:p>
            <a:r>
              <a:rPr lang="nb-NO" dirty="0"/>
              <a:t>Dagligvare/kiosk gikk rett til værs når pandemien kom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type="body" sz="quarter" idx="4294967295"/>
          </p:nvPr>
        </p:nvSpPr>
        <p:spPr>
          <a:xfrm>
            <a:off x="741948" y="1649186"/>
            <a:ext cx="4891409" cy="42319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Dagligvareomsetningen kraftig opp under pandemien. Kiosksalget gikk 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Kioskomsetningen økte i 2022 for første gang siden finanskrisen. Veksten har fortsatt inn i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Redusert omsetning fra andre halvår 2021 ettersom vi åpnet mer opp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Litt bedre avslutning på 2022 enn ventet – grensehandelen kom ikke tilbake til gamle høyder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endParaRPr lang="nb-NO" sz="2199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A4C5B1E-758E-4702-9D63-A9FF69E4B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240186"/>
              </p:ext>
            </p:extLst>
          </p:nvPr>
        </p:nvGraphicFramePr>
        <p:xfrm>
          <a:off x="6095999" y="1657350"/>
          <a:ext cx="5268687" cy="423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7" imgW="10548874" imgH="8471047" progId="Mbnd.mbnd">
                  <p:embed/>
                </p:oleObj>
              </mc:Choice>
              <mc:Fallback>
                <p:oleObj name="Macrobond document" r:id="rId7" imgW="10548874" imgH="8471047" progId="Mbnd.mbnd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8A4C5B1E-758E-4702-9D63-A9FF69E4B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5999" y="1657350"/>
                        <a:ext cx="5268687" cy="4231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527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357A26F3-D3B4-40A7-BD4E-12F8E8392D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5087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357A26F3-D3B4-40A7-BD4E-12F8E8392D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 hidden="1">
            <a:extLst>
              <a:ext uri="{FF2B5EF4-FFF2-40B4-BE49-F238E27FC236}">
                <a16:creationId xmlns:a16="http://schemas.microsoft.com/office/drawing/2014/main" id="{ADFAED3E-8500-4CA6-A612-E02EA231C2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733926" y="222237"/>
            <a:ext cx="10515600" cy="904863"/>
          </a:xfrm>
        </p:spPr>
        <p:txBody>
          <a:bodyPr vert="horz"/>
          <a:lstStyle/>
          <a:p>
            <a:r>
              <a:rPr lang="nb-NO" dirty="0"/>
              <a:t>Dagligvare/kiosk: Sterk pris- og kostnadsvekst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4294967295"/>
          </p:nvPr>
        </p:nvSpPr>
        <p:spPr>
          <a:xfrm>
            <a:off x="729955" y="1109943"/>
            <a:ext cx="4703763" cy="5106988"/>
          </a:xfrm>
        </p:spPr>
        <p:txBody>
          <a:bodyPr>
            <a:normAutofit/>
          </a:bodyPr>
          <a:lstStyle/>
          <a:p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Matvareprisene kraftig opp – men de har økt mindre i Norge enn i andre 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Svak kjøpekraft rammer i første rekke andre bransjer – men mange handler deler av vareutvalget i andre kanaler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Priser og økt innvandring - særlig fra Ukraina - trekker opp, bransjeglidning og grensehandel trekker ned</a:t>
            </a:r>
          </a:p>
          <a:p>
            <a:endParaRPr lang="nb-NO" sz="2199" dirty="0"/>
          </a:p>
        </p:txBody>
      </p:sp>
      <p:graphicFrame>
        <p:nvGraphicFramePr>
          <p:cNvPr id="7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29553"/>
              </p:ext>
            </p:extLst>
          </p:nvPr>
        </p:nvGraphicFramePr>
        <p:xfrm>
          <a:off x="5606716" y="1178511"/>
          <a:ext cx="6204322" cy="2066462"/>
        </p:xfrm>
        <a:graphic>
          <a:graphicData uri="http://schemas.openxmlformats.org/drawingml/2006/table">
            <a:tbl>
              <a:tblPr/>
              <a:tblGrid>
                <a:gridCol w="159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Mrd kroner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ekskl. moms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Anslag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Verdivekst, 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Prognose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Verdivekst, 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Bransje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Dagligvarer/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kiosk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217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-2,5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Detalj i alt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5577035" y="3296384"/>
            <a:ext cx="626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Beregnet på grunnlag av omsetningsstatistikk for varehandel samt detaljomsetningsindeksen (SSB). Detalj i alt er eksklusive motorkjøretøyer og bensin. </a:t>
            </a:r>
          </a:p>
        </p:txBody>
      </p:sp>
    </p:spTree>
    <p:extLst>
      <p:ext uri="{BB962C8B-B14F-4D97-AF65-F5344CB8AC3E}">
        <p14:creationId xmlns:p14="http://schemas.microsoft.com/office/powerpoint/2010/main" val="206418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3A56838-FC83-481F-834D-2BD2F78E8C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31713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3A56838-FC83-481F-834D-2BD2F78E8C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80684C78-76AD-4D36-91E6-8E7E5A4D355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838200" y="273062"/>
            <a:ext cx="10515600" cy="904863"/>
          </a:xfrm>
        </p:spPr>
        <p:txBody>
          <a:bodyPr vert="horz"/>
          <a:lstStyle/>
          <a:p>
            <a:r>
              <a:rPr lang="nb-NO" dirty="0"/>
              <a:t>Byggevarehandelen 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type="body" sz="quarter" idx="4294967295"/>
          </p:nvPr>
        </p:nvSpPr>
        <p:spPr>
          <a:xfrm>
            <a:off x="838200" y="1177924"/>
            <a:ext cx="4703763" cy="49786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Kraftig vekst under pandemien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Økte priser lå bak mye av veksten i omsetningen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Privatmarkedet har falt siden sommeren 2021, etter en økning på nær 25 prosent i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Kraftig nedgang i proffmarkedet mot slutten av fjoråret</a:t>
            </a:r>
          </a:p>
          <a:p>
            <a:endParaRPr lang="nb-NO" sz="2199" dirty="0"/>
          </a:p>
          <a:p>
            <a:endParaRPr lang="nb-NO" sz="2199" dirty="0"/>
          </a:p>
          <a:p>
            <a:pPr marL="0" indent="0">
              <a:buNone/>
            </a:pPr>
            <a:endParaRPr lang="nb-NO" sz="2199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265" y="4439612"/>
            <a:ext cx="4614875" cy="2012238"/>
          </a:xfrm>
          <a:prstGeom prst="rect">
            <a:avLst/>
          </a:prstGeom>
        </p:spPr>
      </p:pic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17D523E-E636-4035-87CA-E06E04E85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816297"/>
              </p:ext>
            </p:extLst>
          </p:nvPr>
        </p:nvGraphicFramePr>
        <p:xfrm>
          <a:off x="6738924" y="1032341"/>
          <a:ext cx="4557556" cy="3310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8" imgW="11596349" imgH="8423459" progId="Mbnd.mbnd">
                  <p:embed/>
                </p:oleObj>
              </mc:Choice>
              <mc:Fallback>
                <p:oleObj name="Macrobond document" r:id="rId8" imgW="11596349" imgH="8423459" progId="Mbnd.mbnd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617D523E-E636-4035-87CA-E06E04E855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38924" y="1032341"/>
                        <a:ext cx="4557556" cy="3310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09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4BCA04E-96AF-446D-843A-BEF22408DF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3856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4BCA04E-96AF-446D-843A-BEF22408D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2B9433EA-9ADD-4219-909E-4CBC329EF2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 dirty="0" err="1"/>
              <a:t>Byggvarehandelen</a:t>
            </a:r>
            <a:r>
              <a:rPr lang="nb-NO" dirty="0"/>
              <a:t>: Voldsom brems i nybygg 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7"/>
          </p:nvPr>
        </p:nvSpPr>
        <p:spPr/>
        <p:txBody>
          <a:bodyPr>
            <a:noAutofit/>
          </a:bodyPr>
          <a:lstStyle/>
          <a:p>
            <a:endParaRPr lang="nb-NO" sz="2400" dirty="0"/>
          </a:p>
          <a:p>
            <a:endParaRPr lang="nb-NO" sz="2400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0320D4A2-FF9C-4C75-B893-02B8FE628EE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5448" y="1222846"/>
            <a:ext cx="4930577" cy="4840043"/>
          </a:xfrm>
        </p:spPr>
        <p:txBody>
          <a:bodyPr>
            <a:normAutofit/>
          </a:bodyPr>
          <a:lstStyle/>
          <a:p>
            <a:r>
              <a:rPr lang="nb-NO" sz="2000" dirty="0"/>
              <a:t>Privatmarkedet: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Renteoppgang og lav omsetning av både brukte boliger og hytter trekker ned </a:t>
            </a:r>
          </a:p>
          <a:p>
            <a:endParaRPr lang="nb-NO" sz="2000" dirty="0"/>
          </a:p>
          <a:p>
            <a:r>
              <a:rPr lang="nb-NO" sz="2000" dirty="0"/>
              <a:t>Totalmarkedet: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Proffmarkedet har falt siden november i fjor.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Byggevare totalt (inklusive proffomsetning) vil ligge godt over 2019 nivå i 2023 med våre anslag</a:t>
            </a:r>
          </a:p>
        </p:txBody>
      </p:sp>
      <p:graphicFrame>
        <p:nvGraphicFramePr>
          <p:cNvPr id="6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699425"/>
              </p:ext>
            </p:extLst>
          </p:nvPr>
        </p:nvGraphicFramePr>
        <p:xfrm>
          <a:off x="5693229" y="1222847"/>
          <a:ext cx="6192464" cy="1928325"/>
        </p:xfrm>
        <a:graphic>
          <a:graphicData uri="http://schemas.openxmlformats.org/drawingml/2006/table">
            <a:tbl>
              <a:tblPr/>
              <a:tblGrid>
                <a:gridCol w="174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Mrd kroner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ekskl. moms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Anslag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Verdivekst, 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Prognose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 </a:t>
                      </a:r>
                      <a:r>
                        <a:rPr kumimoji="0" 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i %</a:t>
                      </a: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Bransje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Byggevarehandelen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61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-11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   Herav privat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-6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-5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5779911" y="3219714"/>
            <a:ext cx="60904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Virkes Markedsinformasjon </a:t>
            </a: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9F282F00-F534-E567-0AB7-1DF5C84193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867394"/>
              </p:ext>
            </p:extLst>
          </p:nvPr>
        </p:nvGraphicFramePr>
        <p:xfrm>
          <a:off x="5693229" y="3550850"/>
          <a:ext cx="6083412" cy="2900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7" imgW="12852887" imgH="8251854" progId="Mbnd.mbnd">
                  <p:embed/>
                </p:oleObj>
              </mc:Choice>
              <mc:Fallback>
                <p:oleObj name="Macrobond document" r:id="rId7" imgW="12852887" imgH="8251854" progId="Mbnd.mbnd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9F282F00-F534-E567-0AB7-1DF5C84193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93229" y="3550850"/>
                        <a:ext cx="6083412" cy="2900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755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8FA9AAC1-7672-4064-93F8-279EA0ABB1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89155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8FA9AAC1-7672-4064-93F8-279EA0ABB1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AD7F0A5A-A0F2-4A56-88AF-53E09A7685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699886" y="275221"/>
            <a:ext cx="10792228" cy="552537"/>
          </a:xfrm>
        </p:spPr>
        <p:txBody>
          <a:bodyPr vert="horz"/>
          <a:lstStyle/>
          <a:p>
            <a:r>
              <a:rPr lang="nb-NO" dirty="0"/>
              <a:t>Comeback for motebransjen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endParaRPr lang="nb-NO" sz="2199" dirty="0"/>
          </a:p>
          <a:p>
            <a:endParaRPr lang="nb-NO" sz="2199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A2DF92A7-3E26-4630-A69D-CB7DB237212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9886" y="1052513"/>
            <a:ext cx="5224463" cy="51435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Bevegelsene gjennom perioden 2020 til 2022 så store at «alt annet blir krusninger»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Klær, sko og reiseeffekter fikk kraftig vekst i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Klær tilbake til 2019-nivå. Sko og reiseeffekter har ikke hentet seg helt inn igjen.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Færre aktører, omsetning pr butikk øker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511751"/>
              </p:ext>
            </p:extLst>
          </p:nvPr>
        </p:nvGraphicFramePr>
        <p:xfrm>
          <a:off x="6710363" y="912813"/>
          <a:ext cx="4945062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7" imgW="11938910" imgH="8423459" progId="Mbnd.mbnd">
                  <p:embed/>
                </p:oleObj>
              </mc:Choice>
              <mc:Fallback>
                <p:oleObj name="Macrobond document" r:id="rId7" imgW="11938910" imgH="8423459" progId="Mbnd.mbnd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10363" y="912813"/>
                        <a:ext cx="4945062" cy="282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023292"/>
              </p:ext>
            </p:extLst>
          </p:nvPr>
        </p:nvGraphicFramePr>
        <p:xfrm>
          <a:off x="6710363" y="3862388"/>
          <a:ext cx="4945062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9" imgW="11938910" imgH="8423459" progId="Mbnd.mbnd">
                  <p:embed/>
                </p:oleObj>
              </mc:Choice>
              <mc:Fallback>
                <p:oleObj name="Macrobond document" r:id="rId9" imgW="11938910" imgH="8423459" progId="Mbnd.mbnd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10363" y="3862388"/>
                        <a:ext cx="4945062" cy="2335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02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7219320-BB19-4EEF-A1FC-6C6CD59F3C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2873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7219320-BB19-4EEF-A1FC-6C6CD59F3C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966E2744-D309-4D2A-8B46-72CD8AEB89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b="1" dirty="0">
              <a:latin typeface="Clan Pro" panose="02000803040000020004" pitchFamily="50" charset="0"/>
              <a:ea typeface="+mj-ea"/>
              <a:cs typeface="+mj-cs"/>
              <a:sym typeface="Clan Pro" panose="02000803040000020004" pitchFamily="50" charset="0"/>
            </a:endParaRPr>
          </a:p>
        </p:txBody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885382" y="241621"/>
            <a:ext cx="10515600" cy="904863"/>
          </a:xfrm>
        </p:spPr>
        <p:txBody>
          <a:bodyPr vert="horz"/>
          <a:lstStyle/>
          <a:p>
            <a:r>
              <a:rPr lang="nb-NO" dirty="0"/>
              <a:t>Vi tror motebransjen flater ut nå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type="body" sz="quarter" idx="4294967295"/>
          </p:nvPr>
        </p:nvSpPr>
        <p:spPr>
          <a:xfrm>
            <a:off x="838200" y="1186200"/>
            <a:ext cx="4586288" cy="47728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Omsetningen i kles-, sko og veskebutikkene har overrasket oss på oppsiden i 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Vi går mer i de fysiske butikkene igjen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Beskjeden prisutvikling i denne bransjen i forhold til andre bransjer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0" indent="0">
              <a:buNone/>
            </a:pPr>
            <a:endParaRPr lang="nb-NO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graphicFrame>
        <p:nvGraphicFramePr>
          <p:cNvPr id="6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210745"/>
              </p:ext>
            </p:extLst>
          </p:nvPr>
        </p:nvGraphicFramePr>
        <p:xfrm>
          <a:off x="5630779" y="1190199"/>
          <a:ext cx="6169656" cy="1928325"/>
        </p:xfrm>
        <a:graphic>
          <a:graphicData uri="http://schemas.openxmlformats.org/drawingml/2006/table">
            <a:tbl>
              <a:tblPr/>
              <a:tblGrid>
                <a:gridCol w="1584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Mrd kroner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ekskl. moms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Anslag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Verdivekst, 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Prognose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Verdivekst, %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Bransje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2023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Klær, sko og lærvarer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33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Detalj i alt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543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121920" marR="12192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5630778" y="3181405"/>
            <a:ext cx="6254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Beregnet på grunnlag av omsetningsstatistikk for varehandel samt detaljomsetningsindeksen (SSB). Detalj i alt er eksklusive motorkjøretøyer og bensin. </a:t>
            </a:r>
          </a:p>
        </p:txBody>
      </p:sp>
    </p:spTree>
    <p:extLst>
      <p:ext uri="{BB962C8B-B14F-4D97-AF65-F5344CB8AC3E}">
        <p14:creationId xmlns:p14="http://schemas.microsoft.com/office/powerpoint/2010/main" val="509049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39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JmvlBTlS4yA3D9IA7W.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vN5EvLUKrGiVl3vQAT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X4eVHG2kF9qNkGZYHES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YiHtD61fwGZ2EbcIIIh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7zMsJoua4GXOfsjmbB0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3mBZ.88yUgc4xVXyXVIx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qDMx_GFCUnJLihpTdr0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hPNH0PQR4_a11UivDUS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3aqL2JH5TmEPeO3tTC2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A1pQ5RG9EWr4az3IUA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cMim_NqN_J4ijGQ3V7i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AxEY7dOiWGahG6B5vVx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B8pr2gUWrB7zwT2dhPo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pHBXh9AsbtIzxF8zfdg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WxEDTaZYfUG3LrKWWlL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fE0TQHsMO0r.sxgwq24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3XBxjI7YveQhTpwBmif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O1oFPH7bxZ62gMSzQdF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NX_HnF33K6VThkiH.S4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zr_NR7ozIdfhcISOvkU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zr_NR7ozIdfhcISOvkUA"/>
</p:tagLst>
</file>

<file path=ppt/theme/theme1.xml><?xml version="1.0" encoding="utf-8"?>
<a:theme xmlns:a="http://schemas.openxmlformats.org/drawingml/2006/main" name="Virke Hovedmal og salgspresentasjon">
  <a:themeElements>
    <a:clrScheme name="Custom 7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9007F"/>
      </a:accent1>
      <a:accent2>
        <a:srgbClr val="F57F00"/>
      </a:accent2>
      <a:accent3>
        <a:srgbClr val="3D357D"/>
      </a:accent3>
      <a:accent4>
        <a:srgbClr val="00544F"/>
      </a:accent4>
      <a:accent5>
        <a:srgbClr val="FFEFC3"/>
      </a:accent5>
      <a:accent6>
        <a:srgbClr val="B8DED7"/>
      </a:accent6>
      <a:hlink>
        <a:srgbClr val="0563C1"/>
      </a:hlink>
      <a:folHlink>
        <a:srgbClr val="954F72"/>
      </a:folHlink>
    </a:clrScheme>
    <a:fontScheme name="Egendefinert 16">
      <a:majorFont>
        <a:latin typeface="Clan Pro"/>
        <a:ea typeface=""/>
        <a:cs typeface=""/>
      </a:majorFont>
      <a:minorFont>
        <a:latin typeface="Clan Pro New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sa">
      <a:srgbClr val="F9CFE3"/>
    </a:custClr>
    <a:custClr name="Rosa lysere">
      <a:srgbClr val="FCE7F1"/>
    </a:custClr>
    <a:custClr name="Grønn lysere">
      <a:srgbClr val="DBEEEB"/>
    </a:custClr>
    <a:custClr name="Gul lysere">
      <a:srgbClr val="FFF7E1"/>
    </a:custClr>
  </a:custClrLst>
  <a:extLst>
    <a:ext uri="{05A4C25C-085E-4340-85A3-A5531E510DB2}">
      <thm15:themeFamily xmlns:thm15="http://schemas.microsoft.com/office/thememl/2012/main" name="Virke_ppt_Hovedmal_2020_2704-6" id="{A5F5C0A5-0CFF-476D-90BB-AAC721D99DE2}" vid="{C11E8846-9ECE-4D7D-BB88-9A25EBA366FB}"/>
    </a:ext>
  </a:extLst>
</a:theme>
</file>

<file path=ppt/theme/theme2.xml><?xml version="1.0" encoding="utf-8"?>
<a:theme xmlns:a="http://schemas.openxmlformats.org/drawingml/2006/main" name="Virke Rapport">
  <a:themeElements>
    <a:clrScheme name="Custom 7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9007F"/>
      </a:accent1>
      <a:accent2>
        <a:srgbClr val="F57F00"/>
      </a:accent2>
      <a:accent3>
        <a:srgbClr val="3D357D"/>
      </a:accent3>
      <a:accent4>
        <a:srgbClr val="00544F"/>
      </a:accent4>
      <a:accent5>
        <a:srgbClr val="FFEFC3"/>
      </a:accent5>
      <a:accent6>
        <a:srgbClr val="B8DED7"/>
      </a:accent6>
      <a:hlink>
        <a:srgbClr val="0563C1"/>
      </a:hlink>
      <a:folHlink>
        <a:srgbClr val="954F72"/>
      </a:folHlink>
    </a:clrScheme>
    <a:fontScheme name="Egendefinert 15">
      <a:majorFont>
        <a:latin typeface="Clan Pro"/>
        <a:ea typeface=""/>
        <a:cs typeface=""/>
      </a:majorFont>
      <a:minorFont>
        <a:latin typeface="Clan Pro New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sa">
      <a:srgbClr val="F9CFE3"/>
    </a:custClr>
    <a:custClr name="Rosa lysere">
      <a:srgbClr val="FCE7F1"/>
    </a:custClr>
    <a:custClr name="Grønn lysere">
      <a:srgbClr val="DBEEEB"/>
    </a:custClr>
    <a:custClr name="Gul lysere">
      <a:srgbClr val="FFF7E1"/>
    </a:custClr>
  </a:custClrLst>
  <a:extLst>
    <a:ext uri="{05A4C25C-085E-4340-85A3-A5531E510DB2}">
      <thm15:themeFamily xmlns:thm15="http://schemas.microsoft.com/office/thememl/2012/main" name="Virke_ppt_Hovedmal_2020_2704-6" id="{A5F5C0A5-0CFF-476D-90BB-AAC721D99DE2}" vid="{2E5C4EEB-D35B-4120-9971-A40D25E7F7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sa">
      <a:srgbClr val="F9CFE3"/>
    </a:custClr>
    <a:custClr name="Rosa lysere">
      <a:srgbClr val="FCE7F1"/>
    </a:custClr>
    <a:custClr name="Grønn lysere">
      <a:srgbClr val="DBEEEB"/>
    </a:custClr>
    <a:custClr name="Gul lysere">
      <a:srgbClr val="FFF7E1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sa">
      <a:srgbClr val="F9CFE3"/>
    </a:custClr>
    <a:custClr name="Rosa lysere">
      <a:srgbClr val="FCE7F1"/>
    </a:custClr>
    <a:custClr name="Grønn lysere">
      <a:srgbClr val="DBEEEB"/>
    </a:custClr>
    <a:custClr name="Gul lysere">
      <a:srgbClr val="FFF7E1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45D2BE51D2514CB085A093CE1A674F" ma:contentTypeVersion="11" ma:contentTypeDescription="Create a new document." ma:contentTypeScope="" ma:versionID="b6681d331edcb1ba7391c8f813948684">
  <xsd:schema xmlns:xsd="http://www.w3.org/2001/XMLSchema" xmlns:xs="http://www.w3.org/2001/XMLSchema" xmlns:p="http://schemas.microsoft.com/office/2006/metadata/properties" xmlns:ns3="0b1c1214-4adb-4783-8327-73cd5d980b85" xmlns:ns4="fd5b8e8d-eb8d-4136-9519-38cadb217457" targetNamespace="http://schemas.microsoft.com/office/2006/metadata/properties" ma:root="true" ma:fieldsID="3f53d58113495f96c3966f19a7e9da3b" ns3:_="" ns4:_="">
    <xsd:import namespace="0b1c1214-4adb-4783-8327-73cd5d980b85"/>
    <xsd:import namespace="fd5b8e8d-eb8d-4136-9519-38cadb2174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c1214-4adb-4783-8327-73cd5d980b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b8e8d-eb8d-4136-9519-38cadb2174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5F4405-C5BE-47FB-82FA-6782F1E74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1c1214-4adb-4783-8327-73cd5d980b85"/>
    <ds:schemaRef ds:uri="fd5b8e8d-eb8d-4136-9519-38cadb2174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48B3B4-6402-4B59-A105-9AA53B33C66C}">
  <ds:schemaRefs>
    <ds:schemaRef ds:uri="http://schemas.microsoft.com/office/2006/metadata/properties"/>
    <ds:schemaRef ds:uri="http://schemas.microsoft.com/office/2006/documentManagement/types"/>
    <ds:schemaRef ds:uri="fd5b8e8d-eb8d-4136-9519-38cadb217457"/>
    <ds:schemaRef ds:uri="0b1c1214-4adb-4783-8327-73cd5d980b85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F04ABC8-B7B6-4EFD-9E51-7C4F496674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17002</TotalTime>
  <Words>1136</Words>
  <Application>Microsoft Office PowerPoint</Application>
  <PresentationFormat>Widescreen</PresentationFormat>
  <Paragraphs>364</Paragraphs>
  <Slides>19</Slides>
  <Notes>17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19</vt:i4>
      </vt:variant>
    </vt:vector>
  </HeadingPairs>
  <TitlesOfParts>
    <vt:vector size="30" baseType="lpstr">
      <vt:lpstr>Arial</vt:lpstr>
      <vt:lpstr>Calibri</vt:lpstr>
      <vt:lpstr>Clan Pro</vt:lpstr>
      <vt:lpstr>Clan Pro News</vt:lpstr>
      <vt:lpstr>ClanOT-News</vt:lpstr>
      <vt:lpstr>Symbol</vt:lpstr>
      <vt:lpstr>Trebuchet MS</vt:lpstr>
      <vt:lpstr>Virke Hovedmal og salgspresentasjon</vt:lpstr>
      <vt:lpstr>Virke Rapport</vt:lpstr>
      <vt:lpstr>think-cell Slide</vt:lpstr>
      <vt:lpstr>Macrobond document</vt:lpstr>
      <vt:lpstr>Konjunkturseminar juni 2023</vt:lpstr>
      <vt:lpstr>Vedlegg: Nærmere om bransjene</vt:lpstr>
      <vt:lpstr>Detaljomsetningen eksklusive motorkjøretøyer og bensin</vt:lpstr>
      <vt:lpstr>Dagligvare/kiosk gikk rett til værs når pandemien kom</vt:lpstr>
      <vt:lpstr>Dagligvare/kiosk: Sterk pris- og kostnadsvekst</vt:lpstr>
      <vt:lpstr>Byggevarehandelen </vt:lpstr>
      <vt:lpstr>Byggvarehandelen: Voldsom brems i nybygg </vt:lpstr>
      <vt:lpstr>Comeback for motebransjen</vt:lpstr>
      <vt:lpstr>Vi tror motebransjen flater ut nå</vt:lpstr>
      <vt:lpstr>Elektrobransjen</vt:lpstr>
      <vt:lpstr>Elektrobransjen: Svak kjøpekraft trekker ned </vt:lpstr>
      <vt:lpstr>Nett: Påvirker all norsk detaljhandel – pris, margin og kundeatferd</vt:lpstr>
      <vt:lpstr>Netthandelen: Mer enn 60% pluss i forhold til 2019 med vårt anslag</vt:lpstr>
      <vt:lpstr>Møbler</vt:lpstr>
      <vt:lpstr>Prisene på møbler har økt mye</vt:lpstr>
      <vt:lpstr>Vekst i sportsbransjen  gjennom pandemien</vt:lpstr>
      <vt:lpstr>Motbakke for sportsbransjen </vt:lpstr>
      <vt:lpstr>Bredt vareutvalg ellers  (”lavpris”)</vt:lpstr>
      <vt:lpstr>Etablering av nye lavpris-butikker tar ikke slutt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Instruks – slettes</dc:title>
  <dc:creator>Anders Stien Rikstad</dc:creator>
  <cp:lastModifiedBy>Gullik Slagsvold Støre</cp:lastModifiedBy>
  <cp:revision>163</cp:revision>
  <cp:lastPrinted>2023-06-20T10:02:01Z</cp:lastPrinted>
  <dcterms:created xsi:type="dcterms:W3CDTF">2020-06-16T11:03:44Z</dcterms:created>
  <dcterms:modified xsi:type="dcterms:W3CDTF">2023-06-20T15:54:15Z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0x0101002145D2BE51D2514CB085A093CE1A674F</vt:lpwstr>
  </property>
</Properties>
</file>