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8" r:id="rId4"/>
  </p:sldMasterIdLst>
  <p:notesMasterIdLst>
    <p:notesMasterId r:id="rId19"/>
  </p:notesMasterIdLst>
  <p:sldIdLst>
    <p:sldId id="310" r:id="rId5"/>
    <p:sldId id="287" r:id="rId6"/>
    <p:sldId id="322" r:id="rId7"/>
    <p:sldId id="313" r:id="rId8"/>
    <p:sldId id="314" r:id="rId9"/>
    <p:sldId id="315" r:id="rId10"/>
    <p:sldId id="316" r:id="rId11"/>
    <p:sldId id="302" r:id="rId12"/>
    <p:sldId id="317" r:id="rId13"/>
    <p:sldId id="320" r:id="rId14"/>
    <p:sldId id="318" r:id="rId15"/>
    <p:sldId id="323" r:id="rId16"/>
    <p:sldId id="307" r:id="rId17"/>
    <p:sldId id="324" r:id="rId18"/>
  </p:sldIdLst>
  <p:sldSz cx="12192000" cy="6858000"/>
  <p:notesSz cx="6858000" cy="9144000"/>
  <p:embeddedFontLst>
    <p:embeddedFont>
      <p:font typeface="OBOS Display Medium" pitchFamily="2" charset="0"/>
      <p:regular r:id="rId20"/>
    </p:embeddedFont>
    <p:embeddedFont>
      <p:font typeface="OBOS Text" pitchFamily="2" charset="0"/>
      <p:regular r:id="rId21"/>
      <p:bold r:id="rId22"/>
      <p:italic r:id="rId23"/>
      <p:boldItalic r:id="rId24"/>
    </p:embeddedFont>
  </p:embeddedFontLst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FEC"/>
    <a:srgbClr val="E8A74A"/>
    <a:srgbClr val="008761"/>
    <a:srgbClr val="00524C"/>
    <a:srgbClr val="CDECE2"/>
    <a:srgbClr val="F8E5C9"/>
    <a:srgbClr val="002169"/>
    <a:srgbClr val="004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BF570-D428-415A-BE0E-180A64F88875}" v="542" dt="2025-03-26T10:36:47.822"/>
    <p1510:client id="{67D56EE5-6F4E-D039-BF14-71C3AB8BF8F4}" v="47" dt="2025-03-26T14:15:44.475"/>
    <p1510:client id="{AC15520C-E60E-4877-B35E-43A63CB78810}" v="10" dt="2025-03-26T14:18:55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24882575473536"/>
          <c:y val="3.3070278247213702E-2"/>
          <c:w val="0.73580718740935969"/>
          <c:h val="0.796839362011127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 Ikke bekymret</c:v>
                </c:pt>
              </c:strCache>
            </c:strRef>
          </c:tx>
          <c:spPr>
            <a:solidFill>
              <a:srgbClr val="005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Totalt</c:v>
                </c:pt>
                <c:pt idx="1">
                  <c:v>Kvinne</c:v>
                </c:pt>
                <c:pt idx="2">
                  <c:v>Mann</c:v>
                </c:pt>
                <c:pt idx="3">
                  <c:v>Har bolig lån</c:v>
                </c:pt>
                <c:pt idx="4">
                  <c:v>Har ikke bolig lån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0.13</c:v>
                </c:pt>
                <c:pt idx="1">
                  <c:v>0.1</c:v>
                </c:pt>
                <c:pt idx="2">
                  <c:v>0.16</c:v>
                </c:pt>
                <c:pt idx="3">
                  <c:v>0.1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7-41B2-8CA6-A717559F101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7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Totalt</c:v>
                </c:pt>
                <c:pt idx="1">
                  <c:v>Kvinne</c:v>
                </c:pt>
                <c:pt idx="2">
                  <c:v>Mann</c:v>
                </c:pt>
                <c:pt idx="3">
                  <c:v>Har bolig lån</c:v>
                </c:pt>
                <c:pt idx="4">
                  <c:v>Har ikke bolig lån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0.18</c:v>
                </c:pt>
                <c:pt idx="1">
                  <c:v>0.15</c:v>
                </c:pt>
                <c:pt idx="2">
                  <c:v>0.22</c:v>
                </c:pt>
                <c:pt idx="3">
                  <c:v>0.19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7-41B2-8CA6-A717559F1011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DEC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Totalt</c:v>
                </c:pt>
                <c:pt idx="1">
                  <c:v>Kvinne</c:v>
                </c:pt>
                <c:pt idx="2">
                  <c:v>Mann</c:v>
                </c:pt>
                <c:pt idx="3">
                  <c:v>Har bolig lån</c:v>
                </c:pt>
                <c:pt idx="4">
                  <c:v>Har ikke bolig lån</c:v>
                </c:pt>
              </c:strCache>
            </c:strRef>
          </c:cat>
          <c:val>
            <c:numRef>
              <c:f>'Ark1'!$D$2:$D$6</c:f>
              <c:numCache>
                <c:formatCode>0%</c:formatCode>
                <c:ptCount val="5"/>
                <c:pt idx="0">
                  <c:v>0.22</c:v>
                </c:pt>
                <c:pt idx="1">
                  <c:v>0.23</c:v>
                </c:pt>
                <c:pt idx="2">
                  <c:v>0.2</c:v>
                </c:pt>
                <c:pt idx="3">
                  <c:v>0.22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07-41B2-8CA6-A717559F1011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8E5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Totalt</c:v>
                </c:pt>
                <c:pt idx="1">
                  <c:v>Kvinne</c:v>
                </c:pt>
                <c:pt idx="2">
                  <c:v>Mann</c:v>
                </c:pt>
                <c:pt idx="3">
                  <c:v>Har bolig lån</c:v>
                </c:pt>
                <c:pt idx="4">
                  <c:v>Har ikke bolig lån</c:v>
                </c:pt>
              </c:strCache>
            </c:strRef>
          </c:cat>
          <c:val>
            <c:numRef>
              <c:f>'Ark1'!$E$2:$E$6</c:f>
              <c:numCache>
                <c:formatCode>0%</c:formatCode>
                <c:ptCount val="5"/>
                <c:pt idx="0">
                  <c:v>0.24</c:v>
                </c:pt>
                <c:pt idx="1">
                  <c:v>0.26</c:v>
                </c:pt>
                <c:pt idx="2">
                  <c:v>0.22</c:v>
                </c:pt>
                <c:pt idx="3">
                  <c:v>0.25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07-41B2-8CA6-A717559F1011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Totalt</c:v>
                </c:pt>
                <c:pt idx="1">
                  <c:v>Kvinne</c:v>
                </c:pt>
                <c:pt idx="2">
                  <c:v>Mann</c:v>
                </c:pt>
                <c:pt idx="3">
                  <c:v>Har bolig lån</c:v>
                </c:pt>
                <c:pt idx="4">
                  <c:v>Har ikke bolig lån</c:v>
                </c:pt>
              </c:strCache>
            </c:strRef>
          </c:cat>
          <c:val>
            <c:numRef>
              <c:f>'Ark1'!$F$2:$F$6</c:f>
              <c:numCache>
                <c:formatCode>0%</c:formatCode>
                <c:ptCount val="5"/>
                <c:pt idx="0">
                  <c:v>0.12</c:v>
                </c:pt>
                <c:pt idx="1">
                  <c:v>0.13</c:v>
                </c:pt>
                <c:pt idx="2">
                  <c:v>0.11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07-41B2-8CA6-A717559F1011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6 Svært bekymret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Totalt</c:v>
                </c:pt>
                <c:pt idx="1">
                  <c:v>Kvinne</c:v>
                </c:pt>
                <c:pt idx="2">
                  <c:v>Mann</c:v>
                </c:pt>
                <c:pt idx="3">
                  <c:v>Har bolig lån</c:v>
                </c:pt>
                <c:pt idx="4">
                  <c:v>Har ikke bolig lån</c:v>
                </c:pt>
              </c:strCache>
            </c:strRef>
          </c:cat>
          <c:val>
            <c:numRef>
              <c:f>'Ark1'!$G$2:$G$6</c:f>
              <c:numCache>
                <c:formatCode>0%</c:formatCode>
                <c:ptCount val="5"/>
                <c:pt idx="0">
                  <c:v>0.11</c:v>
                </c:pt>
                <c:pt idx="1">
                  <c:v>0.13</c:v>
                </c:pt>
                <c:pt idx="2">
                  <c:v>0.08</c:v>
                </c:pt>
                <c:pt idx="3">
                  <c:v>0.11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07-41B2-8CA6-A717559F1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28343744"/>
        <c:axId val="2050545952"/>
      </c:barChart>
      <c:catAx>
        <c:axId val="1428343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50545952"/>
        <c:crosses val="autoZero"/>
        <c:auto val="1"/>
        <c:lblAlgn val="ctr"/>
        <c:lblOffset val="100"/>
        <c:noMultiLvlLbl val="0"/>
      </c:catAx>
      <c:valAx>
        <c:axId val="205054595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834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93964750917749"/>
          <c:y val="0.92118360822065093"/>
          <c:w val="0.81581959459244102"/>
          <c:h val="6.077805818995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Har boliglån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Ingen</c:v>
                </c:pt>
                <c:pt idx="1">
                  <c:v>1</c:v>
                </c:pt>
                <c:pt idx="2">
                  <c:v>2</c:v>
                </c:pt>
                <c:pt idx="3">
                  <c:v>3 eller flere</c:v>
                </c:pt>
                <c:pt idx="4">
                  <c:v>Vet ikke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0.37</c:v>
                </c:pt>
                <c:pt idx="1">
                  <c:v>0.25</c:v>
                </c:pt>
                <c:pt idx="2">
                  <c:v>0.18</c:v>
                </c:pt>
                <c:pt idx="3">
                  <c:v>0.02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1-400F-AE7E-7A879326C1E0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Har ikke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Ingen</c:v>
                </c:pt>
                <c:pt idx="1">
                  <c:v>1</c:v>
                </c:pt>
                <c:pt idx="2">
                  <c:v>2</c:v>
                </c:pt>
                <c:pt idx="3">
                  <c:v>3 eller flere</c:v>
                </c:pt>
                <c:pt idx="4">
                  <c:v>Vet ikke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0.27</c:v>
                </c:pt>
                <c:pt idx="1">
                  <c:v>0.23</c:v>
                </c:pt>
                <c:pt idx="2">
                  <c:v>0.21</c:v>
                </c:pt>
                <c:pt idx="3">
                  <c:v>0.02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D-47F5-8434-E1DA5F28F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13538000"/>
        <c:axId val="2113524560"/>
      </c:barChart>
      <c:catAx>
        <c:axId val="2113538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13524560"/>
        <c:crosses val="autoZero"/>
        <c:auto val="1"/>
        <c:lblAlgn val="ctr"/>
        <c:lblOffset val="100"/>
        <c:noMultiLvlLbl val="0"/>
      </c:catAx>
      <c:valAx>
        <c:axId val="21135245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1353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 Ikke bekymret</c:v>
                </c:pt>
              </c:strCache>
            </c:strRef>
          </c:tx>
          <c:spPr>
            <a:solidFill>
              <a:srgbClr val="005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23, 2023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0.13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7-41B2-8CA6-A717559F101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7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23, 2023</c:v>
                </c:pt>
              </c:strCache>
            </c:strRef>
          </c:cat>
          <c:val>
            <c:numRef>
              <c:f>'Ark1'!$C$2:$C$3</c:f>
              <c:numCache>
                <c:formatCode>0%</c:formatCode>
                <c:ptCount val="2"/>
                <c:pt idx="0">
                  <c:v>0.18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7-41B2-8CA6-A717559F1011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DEC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23, 2023</c:v>
                </c:pt>
              </c:strCache>
            </c:strRef>
          </c:cat>
          <c:val>
            <c:numRef>
              <c:f>'Ark1'!$D$2:$D$3</c:f>
              <c:numCache>
                <c:formatCode>0%</c:formatCode>
                <c:ptCount val="2"/>
                <c:pt idx="0">
                  <c:v>0.22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07-41B2-8CA6-A717559F1011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8E5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23, 2023</c:v>
                </c:pt>
              </c:strCache>
            </c:strRef>
          </c:cat>
          <c:val>
            <c:numRef>
              <c:f>'Ark1'!$E$2:$E$3</c:f>
              <c:numCache>
                <c:formatCode>0%</c:formatCode>
                <c:ptCount val="2"/>
                <c:pt idx="0">
                  <c:v>0.24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07-41B2-8CA6-A717559F1011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23, 2023</c:v>
                </c:pt>
              </c:strCache>
            </c:strRef>
          </c:cat>
          <c:val>
            <c:numRef>
              <c:f>'Ark1'!$F$2:$F$3</c:f>
              <c:numCache>
                <c:formatCode>0%</c:formatCode>
                <c:ptCount val="2"/>
                <c:pt idx="0">
                  <c:v>0.12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07-41B2-8CA6-A717559F1011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6 Svært bekymret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23, 2023</c:v>
                </c:pt>
              </c:strCache>
            </c:strRef>
          </c:cat>
          <c:val>
            <c:numRef>
              <c:f>'Ark1'!$G$2:$G$3</c:f>
              <c:numCache>
                <c:formatCode>0%</c:formatCode>
                <c:ptCount val="2"/>
                <c:pt idx="0">
                  <c:v>0.11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07-41B2-8CA6-A717559F1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28343744"/>
        <c:axId val="2050545952"/>
      </c:barChart>
      <c:catAx>
        <c:axId val="1428343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50545952"/>
        <c:crosses val="autoZero"/>
        <c:auto val="1"/>
        <c:lblAlgn val="ctr"/>
        <c:lblOffset val="100"/>
        <c:noMultiLvlLbl val="0"/>
      </c:catAx>
      <c:valAx>
        <c:axId val="205054595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834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606299212598424E-2"/>
          <c:y val="0.92118360822065093"/>
          <c:w val="0.96956109057796347"/>
          <c:h val="6.077805818995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Nesten ingen enring</c:v>
                </c:pt>
              </c:strCache>
            </c:strRef>
          </c:tx>
          <c:spPr>
            <a:solidFill>
              <a:srgbClr val="BEDF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23, 2023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0.47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5-4166-9AAE-2416CCE76ED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Dårligere råd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23, 2023</c:v>
                </c:pt>
              </c:strCache>
            </c:strRef>
          </c:cat>
          <c:val>
            <c:numRef>
              <c:f>'Ark1'!$C$2:$C$3</c:f>
              <c:numCache>
                <c:formatCode>0%</c:formatCode>
                <c:ptCount val="2"/>
                <c:pt idx="0">
                  <c:v>0.38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5-4166-9AAE-2416CCE76ED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Bedre råd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23, 2023</c:v>
                </c:pt>
              </c:strCache>
            </c:strRef>
          </c:cat>
          <c:val>
            <c:numRef>
              <c:f>'Ark1'!$D$2:$D$3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B5-4166-9AAE-2416CCE76ED6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23, 2023</c:v>
                </c:pt>
              </c:strCache>
            </c:strRef>
          </c:cat>
          <c:val>
            <c:numRef>
              <c:f>'Ark1'!$E$2:$E$3</c:f>
              <c:numCache>
                <c:formatCode>0%</c:formatCode>
                <c:ptCount val="2"/>
                <c:pt idx="0">
                  <c:v>0.01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B5-4166-9AAE-2416CCE76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74865983"/>
        <c:axId val="1773062911"/>
      </c:barChart>
      <c:catAx>
        <c:axId val="1774865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3062911"/>
        <c:crosses val="autoZero"/>
        <c:auto val="1"/>
        <c:lblAlgn val="ctr"/>
        <c:lblOffset val="100"/>
        <c:noMultiLvlLbl val="0"/>
      </c:catAx>
      <c:valAx>
        <c:axId val="1773062911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4865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00594635214164"/>
          <c:y val="0.92913399752271963"/>
          <c:w val="0.83635867611984172"/>
          <c:h val="5.4020672889122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Nesten ingen endring</c:v>
                </c:pt>
              </c:strCache>
            </c:strRef>
          </c:tx>
          <c:spPr>
            <a:solidFill>
              <a:srgbClr val="BEDFE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EDF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CD8-44E9-92CE-257B990A2B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5-4166-9AAE-2416CCE76ED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Dårligere råd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5-4166-9AAE-2416CCE76ED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Bedre råd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B5-4166-9AAE-2416CCE76ED6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</c:f>
              <c:strCache>
                <c:ptCount val="1"/>
                <c:pt idx="0">
                  <c:v>Totalt</c:v>
                </c:pt>
              </c:strCache>
            </c:strRef>
          </c:cat>
          <c:val>
            <c:numRef>
              <c:f>'Ark1'!$E$2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B5-4166-9AAE-2416CCE76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74865983"/>
        <c:axId val="1773062911"/>
      </c:barChart>
      <c:catAx>
        <c:axId val="1774865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3062911"/>
        <c:crosses val="autoZero"/>
        <c:auto val="1"/>
        <c:lblAlgn val="ctr"/>
        <c:lblOffset val="100"/>
        <c:noMultiLvlLbl val="0"/>
      </c:catAx>
      <c:valAx>
        <c:axId val="1773062911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4865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934023807190078E-2"/>
          <c:y val="0.92913399752271963"/>
          <c:w val="0.923629888587578"/>
          <c:h val="5.4326641186274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0087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'Ark1'!$A$2:$A$12</c:f>
              <c:strCache>
                <c:ptCount val="11"/>
                <c:pt idx="0">
                  <c:v>Kafeer- og restaurantbesøk</c:v>
                </c:pt>
                <c:pt idx="1">
                  <c:v>Reise (innenlands og utenlands)</c:v>
                </c:pt>
                <c:pt idx="2">
                  <c:v>Overføre mindre til sparing</c:v>
                </c:pt>
                <c:pt idx="3">
                  <c:v>Mat</c:v>
                </c:pt>
                <c:pt idx="4">
                  <c:v>Din og/eller ektefelles/partners hobbyer</c:v>
                </c:pt>
                <c:pt idx="5">
                  <c:v>Ville bruke sparepengene</c:v>
                </c:pt>
                <c:pt idx="6">
                  <c:v>Betale litt mindre ned på lånet</c:v>
                </c:pt>
                <c:pt idx="7">
                  <c:v>Ville ha brukt kredittkort</c:v>
                </c:pt>
                <c:pt idx="8">
                  <c:v>Ville ha lånt penger fra familie/venner</c:v>
                </c:pt>
                <c:pt idx="9">
                  <c:v>Barnas hobbyer / fritidsaktiviteter</c:v>
                </c:pt>
                <c:pt idx="10">
                  <c:v>Annet</c:v>
                </c:pt>
              </c:strCache>
            </c:strRef>
          </c:cat>
          <c:val>
            <c:numRef>
              <c:f>'Ark1'!$B$2:$B$12</c:f>
              <c:numCache>
                <c:formatCode>0%</c:formatCode>
                <c:ptCount val="11"/>
                <c:pt idx="0">
                  <c:v>0.54</c:v>
                </c:pt>
                <c:pt idx="1">
                  <c:v>0.41</c:v>
                </c:pt>
                <c:pt idx="2">
                  <c:v>0.35</c:v>
                </c:pt>
                <c:pt idx="3">
                  <c:v>0.32</c:v>
                </c:pt>
                <c:pt idx="4">
                  <c:v>0.18</c:v>
                </c:pt>
                <c:pt idx="5">
                  <c:v>0.18</c:v>
                </c:pt>
                <c:pt idx="6">
                  <c:v>0.09</c:v>
                </c:pt>
                <c:pt idx="7">
                  <c:v>0.06</c:v>
                </c:pt>
                <c:pt idx="8">
                  <c:v>0.04</c:v>
                </c:pt>
                <c:pt idx="9">
                  <c:v>0.03</c:v>
                </c:pt>
                <c:pt idx="1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5-4166-9AAE-2416CCE76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74865983"/>
        <c:axId val="1773062911"/>
      </c:barChart>
      <c:catAx>
        <c:axId val="1774865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3062911"/>
        <c:crosses val="autoZero"/>
        <c:auto val="1"/>
        <c:lblAlgn val="ctr"/>
        <c:lblOffset val="100"/>
        <c:noMultiLvlLbl val="0"/>
      </c:catAx>
      <c:valAx>
        <c:axId val="1773062911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486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2-48EE-89D9-09EF1CCD7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634016256"/>
        <c:axId val="1634039296"/>
      </c:barChart>
      <c:catAx>
        <c:axId val="163401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34039296"/>
        <c:crosses val="autoZero"/>
        <c:auto val="1"/>
        <c:lblAlgn val="ctr"/>
        <c:lblOffset val="100"/>
        <c:noMultiLvlLbl val="0"/>
      </c:catAx>
      <c:valAx>
        <c:axId val="163403929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3401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lite interessert  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8, 2022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5.7799999999999997E-2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5-4166-9AAE-2416CCE76ED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Ganske lite interessert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8, 2022</c:v>
                </c:pt>
              </c:strCache>
            </c:strRef>
          </c:cat>
          <c:val>
            <c:numRef>
              <c:f>'Ark1'!$C$2:$C$3</c:f>
              <c:numCache>
                <c:formatCode>0%</c:formatCode>
                <c:ptCount val="2"/>
                <c:pt idx="0">
                  <c:v>6.2300000000000001E-2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5-4166-9AAE-2416CCE76ED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Lite interessert  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8, 2022</c:v>
                </c:pt>
              </c:strCache>
            </c:strRef>
          </c:cat>
          <c:val>
            <c:numRef>
              <c:f>'Ark1'!$D$2:$D$3</c:f>
              <c:numCache>
                <c:formatCode>0%</c:formatCode>
                <c:ptCount val="2"/>
                <c:pt idx="0">
                  <c:v>0.1079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B5-4166-9AAE-2416CCE76ED6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Verken eller  </c:v>
                </c:pt>
              </c:strCache>
            </c:strRef>
          </c:tx>
          <c:spPr>
            <a:solidFill>
              <a:srgbClr val="BEDF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8, 2022</c:v>
                </c:pt>
              </c:strCache>
            </c:strRef>
          </c:cat>
          <c:val>
            <c:numRef>
              <c:f>'Ark1'!$E$2:$E$3</c:f>
              <c:numCache>
                <c:formatCode>0%</c:formatCode>
                <c:ptCount val="2"/>
                <c:pt idx="0">
                  <c:v>0.20519999999999999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B5-4166-9AAE-2416CCE76ED6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Litt interessert  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8, 2022</c:v>
                </c:pt>
              </c:strCache>
            </c:strRef>
          </c:cat>
          <c:val>
            <c:numRef>
              <c:f>'Ark1'!$F$2:$F$3</c:f>
              <c:numCache>
                <c:formatCode>0%</c:formatCode>
                <c:ptCount val="2"/>
                <c:pt idx="0">
                  <c:v>0.23580000000000001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E-428F-8B68-D91299A12802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Ganske interessert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8, 2022</c:v>
                </c:pt>
              </c:strCache>
            </c:strRef>
          </c:cat>
          <c:val>
            <c:numRef>
              <c:f>'Ark1'!$G$2:$G$3</c:f>
              <c:numCache>
                <c:formatCode>0%</c:formatCode>
                <c:ptCount val="2"/>
                <c:pt idx="0">
                  <c:v>0.21990000000000001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7E-428F-8B68-D91299A12802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Svært interessert  </c:v>
                </c:pt>
              </c:strCache>
            </c:strRef>
          </c:tx>
          <c:spPr>
            <a:solidFill>
              <a:srgbClr val="0087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Uke 12, 2025</c:v>
                </c:pt>
                <c:pt idx="1">
                  <c:v>Uke 8, 2022</c:v>
                </c:pt>
              </c:strCache>
            </c:strRef>
          </c:cat>
          <c:val>
            <c:numRef>
              <c:f>'Ark1'!$H$2:$H$3</c:f>
              <c:numCache>
                <c:formatCode>0%</c:formatCode>
                <c:ptCount val="2"/>
                <c:pt idx="0">
                  <c:v>0.1109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F-497D-90EF-7A36122B2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74865983"/>
        <c:axId val="1773062911"/>
      </c:barChart>
      <c:catAx>
        <c:axId val="1774865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3062911"/>
        <c:crosses val="autoZero"/>
        <c:auto val="1"/>
        <c:lblAlgn val="ctr"/>
        <c:lblOffset val="100"/>
        <c:noMultiLvlLbl val="0"/>
      </c:catAx>
      <c:valAx>
        <c:axId val="1773062911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4865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122128924755775E-2"/>
          <c:y val="0.86456023410144645"/>
          <c:w val="0.96913875910739378"/>
          <c:h val="0.11859443631039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Svært lite interessert  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Har boliglån</c:v>
                </c:pt>
                <c:pt idx="1">
                  <c:v>Har ikke boliglån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0.03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5-4166-9AAE-2416CCE76ED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Ganske lite interessert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Har boliglån</c:v>
                </c:pt>
                <c:pt idx="1">
                  <c:v>Har ikke boliglån</c:v>
                </c:pt>
              </c:strCache>
            </c:strRef>
          </c:cat>
          <c:val>
            <c:numRef>
              <c:f>'Ark1'!$C$2:$C$3</c:f>
              <c:numCache>
                <c:formatCode>0%</c:formatCode>
                <c:ptCount val="2"/>
                <c:pt idx="0">
                  <c:v>0.04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5-4166-9AAE-2416CCE76ED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Lite interessert  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Har boliglån</c:v>
                </c:pt>
                <c:pt idx="1">
                  <c:v>Har ikke boliglån</c:v>
                </c:pt>
              </c:strCache>
            </c:strRef>
          </c:cat>
          <c:val>
            <c:numRef>
              <c:f>'Ark1'!$D$2:$D$3</c:f>
              <c:numCache>
                <c:formatCode>0%</c:formatCode>
                <c:ptCount val="2"/>
                <c:pt idx="0">
                  <c:v>0.08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B5-4166-9AAE-2416CCE76ED6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Verken eller  </c:v>
                </c:pt>
              </c:strCache>
            </c:strRef>
          </c:tx>
          <c:spPr>
            <a:solidFill>
              <a:srgbClr val="BEDF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Har boliglån</c:v>
                </c:pt>
                <c:pt idx="1">
                  <c:v>Har ikke boliglån</c:v>
                </c:pt>
              </c:strCache>
            </c:strRef>
          </c:cat>
          <c:val>
            <c:numRef>
              <c:f>'Ark1'!$E$2:$E$3</c:f>
              <c:numCache>
                <c:formatCode>0%</c:formatCode>
                <c:ptCount val="2"/>
                <c:pt idx="0">
                  <c:v>0.17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B5-4166-9AAE-2416CCE76ED6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Litt interessert  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Har boliglån</c:v>
                </c:pt>
                <c:pt idx="1">
                  <c:v>Har ikke boliglån</c:v>
                </c:pt>
              </c:strCache>
            </c:strRef>
          </c:cat>
          <c:val>
            <c:numRef>
              <c:f>'Ark1'!$F$2:$F$3</c:f>
              <c:numCache>
                <c:formatCode>0%</c:formatCode>
                <c:ptCount val="2"/>
                <c:pt idx="0">
                  <c:v>0.26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E-428F-8B68-D91299A12802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Ganske interessert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Har boliglån</c:v>
                </c:pt>
                <c:pt idx="1">
                  <c:v>Har ikke boliglån</c:v>
                </c:pt>
              </c:strCache>
            </c:strRef>
          </c:cat>
          <c:val>
            <c:numRef>
              <c:f>'Ark1'!$G$2:$G$3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7E-428F-8B68-D91299A12802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Svært interessert  </c:v>
                </c:pt>
              </c:strCache>
            </c:strRef>
          </c:tx>
          <c:spPr>
            <a:solidFill>
              <a:srgbClr val="0087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</c:f>
              <c:strCache>
                <c:ptCount val="2"/>
                <c:pt idx="0">
                  <c:v>Har boliglån</c:v>
                </c:pt>
                <c:pt idx="1">
                  <c:v>Har ikke boliglån</c:v>
                </c:pt>
              </c:strCache>
            </c:strRef>
          </c:cat>
          <c:val>
            <c:numRef>
              <c:f>'Ark1'!$H$2:$H$3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F-497D-90EF-7A36122B2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74865983"/>
        <c:axId val="1773062911"/>
      </c:barChart>
      <c:catAx>
        <c:axId val="1774865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3062911"/>
        <c:crosses val="autoZero"/>
        <c:auto val="1"/>
        <c:lblAlgn val="ctr"/>
        <c:lblOffset val="100"/>
        <c:noMultiLvlLbl val="0"/>
      </c:catAx>
      <c:valAx>
        <c:axId val="1773062911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4865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36970845449298"/>
          <c:y val="0.88140556368960477"/>
          <c:w val="0.78241676740614896"/>
          <c:h val="0.11578688137903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Ingen</c:v>
                </c:pt>
                <c:pt idx="1">
                  <c:v>1</c:v>
                </c:pt>
                <c:pt idx="2">
                  <c:v>2</c:v>
                </c:pt>
                <c:pt idx="3">
                  <c:v>3 eller flere</c:v>
                </c:pt>
                <c:pt idx="4">
                  <c:v>Vet ikke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0.32300000000000001</c:v>
                </c:pt>
                <c:pt idx="1">
                  <c:v>0.2412</c:v>
                </c:pt>
                <c:pt idx="2">
                  <c:v>0.1943</c:v>
                </c:pt>
                <c:pt idx="3">
                  <c:v>1.8800000000000001E-2</c:v>
                </c:pt>
                <c:pt idx="4">
                  <c:v>0.22259999999999999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1-400F-AE7E-7A879326C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13538000"/>
        <c:axId val="2113524560"/>
      </c:barChart>
      <c:catAx>
        <c:axId val="2113538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13524560"/>
        <c:crosses val="autoZero"/>
        <c:auto val="1"/>
        <c:lblAlgn val="ctr"/>
        <c:lblOffset val="100"/>
        <c:noMultiLvlLbl val="0"/>
      </c:catAx>
      <c:valAx>
        <c:axId val="21135245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1353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0.14183</cdr:x>
      <cdr:y>0.73463</cdr:y>
    </cdr:from>
    <cdr:to>
      <cdr:x>0.30918</cdr:x>
      <cdr:y>0.81308</cdr:y>
    </cdr:to>
    <cdr:sp macro="" textlink="">
      <cdr:nvSpPr>
        <cdr:cNvPr id="3" name="Rektangel: avrundede hjørner 2">
          <a:extLst xmlns:a="http://schemas.openxmlformats.org/drawingml/2006/main">
            <a:ext uri="{FF2B5EF4-FFF2-40B4-BE49-F238E27FC236}">
              <a16:creationId xmlns:a16="http://schemas.microsoft.com/office/drawing/2014/main" id="{6935CFE9-5BE6-540E-9FD4-23FD165480C1}"/>
            </a:ext>
          </a:extLst>
        </cdr:cNvPr>
        <cdr:cNvSpPr/>
      </cdr:nvSpPr>
      <cdr:spPr>
        <a:xfrm xmlns:a="http://schemas.openxmlformats.org/drawingml/2006/main">
          <a:off x="1323940" y="3134793"/>
          <a:ext cx="1562100" cy="3347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BEDFE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nb-NO"/>
          </a:defPPr>
          <a:lvl1pPr marL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77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55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32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09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886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63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4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17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dirty="0">
              <a:solidFill>
                <a:schemeClr val="tx1"/>
              </a:solidFill>
            </a:rPr>
            <a:t>27 %</a:t>
          </a:r>
        </a:p>
      </cdr:txBody>
    </cdr:sp>
  </cdr:relSizeAnchor>
  <cdr:relSizeAnchor xmlns:cdr="http://schemas.openxmlformats.org/drawingml/2006/chartDrawing">
    <cdr:from>
      <cdr:x>0.46275</cdr:x>
      <cdr:y>0.73463</cdr:y>
    </cdr:from>
    <cdr:to>
      <cdr:x>0.6301</cdr:x>
      <cdr:y>0.81308</cdr:y>
    </cdr:to>
    <cdr:sp macro="" textlink="">
      <cdr:nvSpPr>
        <cdr:cNvPr id="4" name="Rektangel: avrundede hjørner 3">
          <a:extLst xmlns:a="http://schemas.openxmlformats.org/drawingml/2006/main">
            <a:ext uri="{FF2B5EF4-FFF2-40B4-BE49-F238E27FC236}">
              <a16:creationId xmlns:a16="http://schemas.microsoft.com/office/drawing/2014/main" id="{FAB28AA8-CBBA-E6A6-C996-5745EB86FE19}"/>
            </a:ext>
          </a:extLst>
        </cdr:cNvPr>
        <cdr:cNvSpPr/>
      </cdr:nvSpPr>
      <cdr:spPr>
        <a:xfrm xmlns:a="http://schemas.openxmlformats.org/drawingml/2006/main">
          <a:off x="4319552" y="3134793"/>
          <a:ext cx="1562100" cy="3347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BEDFE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nb-NO"/>
          </a:defPPr>
          <a:lvl1pPr marL="0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77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55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32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09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886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63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40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17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dirty="0">
              <a:solidFill>
                <a:schemeClr val="tx1"/>
              </a:solidFill>
            </a:rPr>
            <a:t>48 %</a:t>
          </a:r>
        </a:p>
      </cdr:txBody>
    </cdr:sp>
  </cdr:relSizeAnchor>
  <cdr:relSizeAnchor xmlns:cdr="http://schemas.openxmlformats.org/drawingml/2006/chartDrawing">
    <cdr:from>
      <cdr:x>0.78367</cdr:x>
      <cdr:y>0.73463</cdr:y>
    </cdr:from>
    <cdr:to>
      <cdr:x>0.95102</cdr:x>
      <cdr:y>0.81308</cdr:y>
    </cdr:to>
    <cdr:sp macro="" textlink="">
      <cdr:nvSpPr>
        <cdr:cNvPr id="5" name="Rektangel: avrundede hjørner 4">
          <a:extLst xmlns:a="http://schemas.openxmlformats.org/drawingml/2006/main">
            <a:ext uri="{FF2B5EF4-FFF2-40B4-BE49-F238E27FC236}">
              <a16:creationId xmlns:a16="http://schemas.microsoft.com/office/drawing/2014/main" id="{6634BEEF-3180-3368-DEC8-589480B8464D}"/>
            </a:ext>
          </a:extLst>
        </cdr:cNvPr>
        <cdr:cNvSpPr/>
      </cdr:nvSpPr>
      <cdr:spPr>
        <a:xfrm xmlns:a="http://schemas.openxmlformats.org/drawingml/2006/main">
          <a:off x="7315165" y="3134793"/>
          <a:ext cx="1562100" cy="3347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BEDFE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nb-NO"/>
          </a:defPPr>
          <a:lvl1pPr marL="0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77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55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32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09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886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63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40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17" indent="0" algn="l" defTabSz="91435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dirty="0">
              <a:solidFill>
                <a:schemeClr val="tx1"/>
              </a:solidFill>
            </a:rPr>
            <a:t>24 %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8B165-B130-FC4F-8572-CC1AF1A3B8E0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D0D5-4BB9-7D4E-98FB-5E02532BC1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76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BA13633B-A555-4099-9A6B-7F1B3765F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912615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22F8A63-A9EC-4CFA-B396-DD1D8AE39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37" y="1371600"/>
            <a:ext cx="6381372" cy="1384995"/>
          </a:xfrm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3010691-E452-4120-9BB4-361459164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37" y="5199876"/>
            <a:ext cx="6381372" cy="276999"/>
          </a:xfrm>
        </p:spPr>
        <p:txBody>
          <a:bodyPr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2" name="Grafikk 11" descr="OBOS-logo">
            <a:extLst>
              <a:ext uri="{FF2B5EF4-FFF2-40B4-BE49-F238E27FC236}">
                <a16:creationId xmlns:a16="http://schemas.microsoft.com/office/drawing/2014/main" id="{E9A4F5E4-C6BB-4C82-864C-81FB850F6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636" y="5854700"/>
            <a:ext cx="1841520" cy="438126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732625C-5AF8-48E4-9A65-9A0A403EB0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37" y="5915238"/>
            <a:ext cx="3580840" cy="18460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Av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4DBD5BB-74E6-79D7-9202-D0D1F0F9D39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71537" y="6167677"/>
            <a:ext cx="781050" cy="129600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DE35C76-83F2-EA4B-85BE-BDE5B47DDF54}" type="datetime1">
              <a:rPr lang="nb-NO" smtClean="0"/>
              <a:t>26.03.2025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0F7BEC9-4242-4B69-0616-EEA066EA5D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1537" y="10800000"/>
            <a:ext cx="7314491" cy="129600"/>
          </a:xfrm>
        </p:spPr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C00CB971-BA1B-8074-4FFB-7E6BF595CD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73222" y="10800000"/>
            <a:ext cx="781013" cy="129600"/>
          </a:xfrm>
        </p:spPr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5008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– grøn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7E9D806D-FB5A-459C-811A-8A069FACA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8974256" cy="685885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12DDBED-0806-4CEE-A43A-CE0268F7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51103"/>
            <a:ext cx="7314883" cy="11079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8C24BDB-026D-47A1-B507-73A2A52A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537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8000"/>
              </a:lnSpc>
              <a:spcBef>
                <a:spcPts val="1550"/>
              </a:spcBef>
              <a:defRPr sz="1200"/>
            </a:lvl1pPr>
            <a:lvl2pPr>
              <a:lnSpc>
                <a:spcPct val="108000"/>
              </a:lnSpc>
              <a:defRPr sz="1200"/>
            </a:lvl2pPr>
            <a:lvl3pPr>
              <a:lnSpc>
                <a:spcPct val="108000"/>
              </a:lnSpc>
              <a:defRPr sz="1200"/>
            </a:lvl3pPr>
            <a:lvl4pPr>
              <a:lnSpc>
                <a:spcPct val="108000"/>
              </a:lnSpc>
              <a:defRPr sz="1200"/>
            </a:lvl4pPr>
            <a:lvl5pPr>
              <a:lnSpc>
                <a:spcPct val="108000"/>
              </a:lnSpc>
              <a:defRPr sz="1200"/>
            </a:lvl5pPr>
          </a:lstStyle>
          <a:p>
            <a:pPr lvl="0"/>
            <a:r>
              <a:rPr lang="nb-NO"/>
              <a:t>Klikk for å redigere tekststiler i </a:t>
            </a:r>
            <a:br>
              <a:rPr lang="nb-NO"/>
            </a:br>
            <a:r>
              <a:rPr lang="nb-NO"/>
              <a:t>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767F552-0A67-42DF-A7D9-DB83291344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580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55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831D0D7-5958-2C7A-5546-49B14B051C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37B882-8C58-8744-B2ED-502B53123DD1}" type="datetime1">
              <a:rPr lang="nb-NO" smtClean="0"/>
              <a:t>26.03.2025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CB0B214-68D8-27A7-3EBF-B46B44CA18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DC1BC46C-96FF-F887-BECD-50361F0737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90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2DDBED-0806-4CEE-A43A-CE0268F7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60628"/>
            <a:ext cx="9182698" cy="11079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8C24BDB-026D-47A1-B507-73A2A52A8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37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8000"/>
              </a:lnSpc>
              <a:spcBef>
                <a:spcPts val="1550"/>
              </a:spcBef>
              <a:defRPr sz="1200"/>
            </a:lvl1pPr>
            <a:lvl2pPr>
              <a:lnSpc>
                <a:spcPct val="108000"/>
              </a:lnSpc>
              <a:defRPr sz="1200"/>
            </a:lvl2pPr>
            <a:lvl3pPr>
              <a:lnSpc>
                <a:spcPct val="108000"/>
              </a:lnSpc>
              <a:defRPr sz="1200"/>
            </a:lvl3pPr>
            <a:lvl4pPr>
              <a:lnSpc>
                <a:spcPct val="108000"/>
              </a:lnSpc>
              <a:defRPr sz="1200"/>
            </a:lvl4pPr>
            <a:lvl5pPr>
              <a:lnSpc>
                <a:spcPct val="108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767F552-0A67-42DF-A7D9-DB83291344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580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55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2C3CAAC7-92C7-42E2-9596-D4EAC9E47B0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39623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55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A9F7057A-3839-3FE5-97A1-EBA719D23C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0B7DCC-6273-2E47-8C8F-07E62E425D27}" type="datetime1">
              <a:rPr lang="nb-NO" smtClean="0"/>
              <a:t>26.03.2025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7B239751-351F-2EB5-8E6E-B3C3552FD4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7B08A538-23B6-BF2B-7563-98C1209AA9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2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–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2DDBED-0806-4CEE-A43A-CE0268F7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60628"/>
            <a:ext cx="9182698" cy="110799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8C24BDB-026D-47A1-B507-73A2A52A8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37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8000"/>
              </a:lnSpc>
              <a:spcBef>
                <a:spcPts val="1550"/>
              </a:spcBef>
              <a:defRPr sz="1200">
                <a:solidFill>
                  <a:schemeClr val="tx1"/>
                </a:solidFill>
              </a:defRPr>
            </a:lvl1pPr>
            <a:lvl2pPr>
              <a:lnSpc>
                <a:spcPct val="108000"/>
              </a:lnSpc>
              <a:defRPr sz="1200">
                <a:solidFill>
                  <a:schemeClr val="tx1"/>
                </a:solidFill>
              </a:defRPr>
            </a:lvl2pPr>
            <a:lvl3pPr>
              <a:lnSpc>
                <a:spcPct val="108000"/>
              </a:lnSpc>
              <a:defRPr sz="1200">
                <a:solidFill>
                  <a:schemeClr val="tx1"/>
                </a:solidFill>
              </a:defRPr>
            </a:lvl3pPr>
            <a:lvl4pPr>
              <a:lnSpc>
                <a:spcPct val="108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8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767F552-0A67-42DF-A7D9-DB83291344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580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550"/>
              </a:spcBef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2C3CAAC7-92C7-42E2-9596-D4EAC9E47B0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39623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550"/>
              </a:spcBef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B695411-4302-7991-16DD-5C3D7F8A50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8B799E-BE7A-9F4E-BF8E-8EA4B920AC3E}" type="datetime1">
              <a:rPr lang="nb-NO" smtClean="0"/>
              <a:t>26.03.2025</a:t>
            </a:fld>
            <a:endParaRPr lang="nb-NO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E9620CF9-F6B2-EA2B-C53E-E73213D2F0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4100F84D-DF75-2E51-F32C-27FBB9FEAF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9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– grøn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2DDBED-0806-4CEE-A43A-CE0268F7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60628"/>
            <a:ext cx="9182698" cy="110799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8C24BDB-026D-47A1-B507-73A2A52A8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37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8000"/>
              </a:lnSpc>
              <a:spcBef>
                <a:spcPts val="1550"/>
              </a:spcBef>
              <a:defRPr sz="1200">
                <a:solidFill>
                  <a:schemeClr val="tx1"/>
                </a:solidFill>
              </a:defRPr>
            </a:lvl1pPr>
            <a:lvl2pPr>
              <a:lnSpc>
                <a:spcPct val="108000"/>
              </a:lnSpc>
              <a:defRPr sz="1200">
                <a:solidFill>
                  <a:schemeClr val="tx1"/>
                </a:solidFill>
              </a:defRPr>
            </a:lvl2pPr>
            <a:lvl3pPr>
              <a:lnSpc>
                <a:spcPct val="108000"/>
              </a:lnSpc>
              <a:defRPr sz="1200">
                <a:solidFill>
                  <a:schemeClr val="tx1"/>
                </a:solidFill>
              </a:defRPr>
            </a:lvl3pPr>
            <a:lvl4pPr>
              <a:lnSpc>
                <a:spcPct val="108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108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767F552-0A67-42DF-A7D9-DB83291344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580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550"/>
              </a:spcBef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2C3CAAC7-92C7-42E2-9596-D4EAC9E47B0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39623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550"/>
              </a:spcBef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FED5B4-AF9A-6D11-8D60-B12CA2120D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0C4961-9B84-E542-B92F-79BA7ADC9277}" type="datetime1">
              <a:rPr lang="nb-NO" smtClean="0"/>
              <a:t>26.03.2025</a:t>
            </a:fld>
            <a:endParaRPr lang="nb-NO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123644ED-59D3-3F08-F324-B961EA6E82E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AD10F7D-87D7-3E5B-B8D8-382519C036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4593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0C8135-23F2-48C1-B632-E8E3EF26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60628"/>
            <a:ext cx="9182698" cy="11079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4E668BD8-B0F9-F466-59E8-F873054D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961B-92A5-F24D-A9A4-A967A0D98CCC}" type="datetime1">
              <a:rPr lang="nb-NO" smtClean="0"/>
              <a:t>26.03.2025</a:t>
            </a:fld>
            <a:endParaRPr lang="nb-NO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2A27839-A24E-DA81-B052-26D5CF3C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4C1F5B15-817A-7966-4BC6-60B22515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277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2F510C-6169-72B2-5071-2D4569B8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91A7AF-5731-C225-A5C3-0935E500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5EA2D8-22B0-5D11-6D01-FDC2293B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499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 –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lightblue" hidden="1">
            <a:extLst>
              <a:ext uri="{FF2B5EF4-FFF2-40B4-BE49-F238E27FC236}">
                <a16:creationId xmlns:a16="http://schemas.microsoft.com/office/drawing/2014/main" id="{C91A0C9D-B6F4-4352-06F5-593E05C6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561" y="975260"/>
            <a:ext cx="715429" cy="715429"/>
          </a:xfrm>
          <a:prstGeom prst="rect">
            <a:avLst/>
          </a:prstGeom>
        </p:spPr>
      </p:pic>
      <p:pic>
        <p:nvPicPr>
          <p:cNvPr id="17" name="logo_green" hidden="1">
            <a:extLst>
              <a:ext uri="{FF2B5EF4-FFF2-40B4-BE49-F238E27FC236}">
                <a16:creationId xmlns:a16="http://schemas.microsoft.com/office/drawing/2014/main" id="{D2E32E9C-2CFD-8985-67D8-11437EDBA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561" y="975260"/>
            <a:ext cx="715429" cy="715429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A94B4B8-914C-E14A-F324-31D8C6FE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A15149-4B16-E2DF-F433-FD1DE293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A98229-F03F-F22D-F121-CFD0FC2C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33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 – mørk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lightblue" hidden="1">
            <a:extLst>
              <a:ext uri="{FF2B5EF4-FFF2-40B4-BE49-F238E27FC236}">
                <a16:creationId xmlns:a16="http://schemas.microsoft.com/office/drawing/2014/main" id="{C91A0C9D-B6F4-4352-06F5-593E05C6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561" y="975260"/>
            <a:ext cx="715429" cy="715429"/>
          </a:xfrm>
          <a:prstGeom prst="rect">
            <a:avLst/>
          </a:prstGeom>
        </p:spPr>
      </p:pic>
      <p:pic>
        <p:nvPicPr>
          <p:cNvPr id="17" name="logo_green" hidden="1">
            <a:extLst>
              <a:ext uri="{FF2B5EF4-FFF2-40B4-BE49-F238E27FC236}">
                <a16:creationId xmlns:a16="http://schemas.microsoft.com/office/drawing/2014/main" id="{D2E32E9C-2CFD-8985-67D8-11437EDBA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561" y="975260"/>
            <a:ext cx="715429" cy="715429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7FF041-72C5-C20E-344E-528BF1BA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145E42-FF9F-8921-7BB4-B9E4E895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2D73786-5A2C-0D50-A76E-08CC97F0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3417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t – grøn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13">
            <a:extLst>
              <a:ext uri="{FF2B5EF4-FFF2-40B4-BE49-F238E27FC236}">
                <a16:creationId xmlns:a16="http://schemas.microsoft.com/office/drawing/2014/main" id="{500B6E21-2DC5-489C-B739-553D6DE74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5488" y="6388100"/>
            <a:ext cx="285769" cy="209550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FEE27BC-4CE2-EF37-C41D-D8DD8D92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0DA881C-55F4-8319-80F1-874689A7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C8775B7-B8BA-9F25-6E4E-A6CCB140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8631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45705C3-EFE3-4322-B5AA-A7ADBCDCC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24465" y="0"/>
            <a:ext cx="6667535" cy="6858000"/>
          </a:xfrm>
          <a:custGeom>
            <a:avLst/>
            <a:gdLst>
              <a:gd name="connsiteX0" fmla="*/ 0 w 13334202"/>
              <a:gd name="connsiteY0" fmla="*/ 0 h 13716000"/>
              <a:gd name="connsiteX1" fmla="*/ 13334202 w 13334202"/>
              <a:gd name="connsiteY1" fmla="*/ 0 h 13716000"/>
              <a:gd name="connsiteX2" fmla="*/ 13334202 w 13334202"/>
              <a:gd name="connsiteY2" fmla="*/ 13716000 h 13716000"/>
              <a:gd name="connsiteX3" fmla="*/ 0 w 13334202"/>
              <a:gd name="connsiteY3" fmla="*/ 13716000 h 13716000"/>
              <a:gd name="connsiteX4" fmla="*/ 1142996 w 13334202"/>
              <a:gd name="connsiteY4" fmla="*/ 12573000 h 13716000"/>
              <a:gd name="connsiteX5" fmla="*/ 1142996 w 13334202"/>
              <a:gd name="connsiteY5" fmla="*/ 1143000 h 13716000"/>
              <a:gd name="connsiteX6" fmla="*/ 0 w 13334202"/>
              <a:gd name="connsiteY6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4202" h="13716000">
                <a:moveTo>
                  <a:pt x="0" y="0"/>
                </a:moveTo>
                <a:lnTo>
                  <a:pt x="13334202" y="0"/>
                </a:lnTo>
                <a:lnTo>
                  <a:pt x="13334202" y="13716000"/>
                </a:lnTo>
                <a:lnTo>
                  <a:pt x="0" y="13716000"/>
                </a:lnTo>
                <a:cubicBezTo>
                  <a:pt x="631314" y="13716000"/>
                  <a:pt x="1142996" y="13204317"/>
                  <a:pt x="1142996" y="12573000"/>
                </a:cubicBezTo>
                <a:lnTo>
                  <a:pt x="1142996" y="1143000"/>
                </a:lnTo>
                <a:cubicBezTo>
                  <a:pt x="1142996" y="511739"/>
                  <a:pt x="631314" y="0"/>
                  <a:pt x="0" y="0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95E46D-2121-4A2D-AE68-9FC006B0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8" y="460628"/>
            <a:ext cx="4514350" cy="1107996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D86647-F71F-4CB8-883B-122E07023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37" y="2062717"/>
            <a:ext cx="4514350" cy="42237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3DED56D7-6324-46DB-A6EA-D3ED90CA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5488" y="6388100"/>
            <a:ext cx="285769" cy="209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6F127D0-2405-CEAE-5200-9CA6F98A39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0795A9F2-FA77-0729-8733-A0C05138C5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D41BEAAE-0704-94A0-B9A9-F9A1258158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64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 –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DFC91790-D92D-4A93-AA6C-10F67CCEA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6761" y="0"/>
            <a:ext cx="7525239" cy="6858000"/>
          </a:xfrm>
          <a:custGeom>
            <a:avLst/>
            <a:gdLst>
              <a:gd name="connsiteX0" fmla="*/ 0 w 15049499"/>
              <a:gd name="connsiteY0" fmla="*/ 0 h 13716000"/>
              <a:gd name="connsiteX1" fmla="*/ 15049499 w 15049499"/>
              <a:gd name="connsiteY1" fmla="*/ 0 h 13716000"/>
              <a:gd name="connsiteX2" fmla="*/ 15049499 w 15049499"/>
              <a:gd name="connsiteY2" fmla="*/ 13716000 h 13716000"/>
              <a:gd name="connsiteX3" fmla="*/ 0 w 15049499"/>
              <a:gd name="connsiteY3" fmla="*/ 13716000 h 13716000"/>
              <a:gd name="connsiteX4" fmla="*/ 1143000 w 15049499"/>
              <a:gd name="connsiteY4" fmla="*/ 12573000 h 13716000"/>
              <a:gd name="connsiteX5" fmla="*/ 1143000 w 15049499"/>
              <a:gd name="connsiteY5" fmla="*/ 1143000 h 13716000"/>
              <a:gd name="connsiteX6" fmla="*/ 0 w 15049499"/>
              <a:gd name="connsiteY6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49499" h="13716000">
                <a:moveTo>
                  <a:pt x="0" y="0"/>
                </a:moveTo>
                <a:lnTo>
                  <a:pt x="15049499" y="0"/>
                </a:lnTo>
                <a:lnTo>
                  <a:pt x="15049499" y="13716000"/>
                </a:lnTo>
                <a:lnTo>
                  <a:pt x="0" y="13716000"/>
                </a:lnTo>
                <a:cubicBezTo>
                  <a:pt x="631316" y="13716000"/>
                  <a:pt x="1143000" y="13204317"/>
                  <a:pt x="1143000" y="12573000"/>
                </a:cubicBezTo>
                <a:lnTo>
                  <a:pt x="1143000" y="1143000"/>
                </a:lnTo>
                <a:cubicBezTo>
                  <a:pt x="1143000" y="511739"/>
                  <a:pt x="631316" y="0"/>
                  <a:pt x="0" y="0"/>
                </a:cubicBezTo>
                <a:close/>
              </a:path>
            </a:pathLst>
          </a:custGeom>
          <a:solidFill>
            <a:schemeClr val="bg1">
              <a:lumMod val="10000"/>
              <a:lumOff val="90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BA13633B-A555-4099-9A6B-7F1B3765F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14"/>
          <a:stretch/>
        </p:blipFill>
        <p:spPr>
          <a:xfrm>
            <a:off x="0" y="0"/>
            <a:ext cx="5260784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22F8A63-A9EC-4CFA-B396-DD1D8AE39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39" y="1447800"/>
            <a:ext cx="4266351" cy="1107996"/>
          </a:xfrm>
        </p:spPr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3010691-E452-4120-9BB4-361459164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39" y="5199876"/>
            <a:ext cx="4266351" cy="276999"/>
          </a:xfrm>
        </p:spPr>
        <p:txBody>
          <a:bodyPr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3" name="Plassholder for tekst 21" descr="OBOS-logo">
            <a:extLst>
              <a:ext uri="{FF2B5EF4-FFF2-40B4-BE49-F238E27FC236}">
                <a16:creationId xmlns:a16="http://schemas.microsoft.com/office/drawing/2014/main" id="{783D9EFB-6F08-4F32-8648-532A7527E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79636" y="5854700"/>
            <a:ext cx="1841520" cy="43812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Plassholder for tekst 12">
            <a:extLst>
              <a:ext uri="{FF2B5EF4-FFF2-40B4-BE49-F238E27FC236}">
                <a16:creationId xmlns:a16="http://schemas.microsoft.com/office/drawing/2014/main" id="{35A46C0F-A83A-40E7-8C9C-8BA5A4A830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37" y="5914800"/>
            <a:ext cx="3580840" cy="18460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Av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B109FA8-CE15-E8F4-F568-C3DACC3C359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71537" y="6166800"/>
            <a:ext cx="781050" cy="129600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9EF8674-3A28-B54D-8904-919C3EB4D627}" type="datetime1">
              <a:rPr lang="nb-NO" smtClean="0"/>
              <a:t>26.03.2025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ADBBBDB-29DD-2EAC-176A-8E94F48185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71537" y="10800000"/>
            <a:ext cx="7314491" cy="129600"/>
          </a:xfrm>
        </p:spPr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DA4D0CCD-3749-D0B9-26F2-78DA3285C6B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73222" y="10800000"/>
            <a:ext cx="781013" cy="129600"/>
          </a:xfrm>
        </p:spPr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6176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95E46D-2121-4A2D-AE68-9FC006B0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6" y="519622"/>
            <a:ext cx="3225800" cy="1169478"/>
          </a:xfrm>
        </p:spPr>
        <p:txBody>
          <a:bodyPr lIns="0" tIns="0" rIns="0" bIns="0"/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D86647-F71F-4CB8-883B-122E07023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36" y="2062717"/>
            <a:ext cx="3225800" cy="4223783"/>
          </a:xfrm>
          <a:prstGeom prst="rect">
            <a:avLst/>
          </a:prstGeom>
        </p:spPr>
        <p:txBody>
          <a:bodyPr lIns="0" tIns="0" rIns="0" bIns="0"/>
          <a:lstStyle>
            <a:lvl1pPr marL="228589" indent="-228589">
              <a:buClr>
                <a:schemeClr val="tx1"/>
              </a:buClr>
              <a:buFont typeface="Arial" panose="020B0604020202020204" pitchFamily="34" charset="0"/>
              <a:buChar char="●"/>
              <a:defRPr/>
            </a:lvl1pPr>
            <a:lvl2pPr marL="685766" indent="-228589">
              <a:buClr>
                <a:schemeClr val="tx1"/>
              </a:buClr>
              <a:buFont typeface="Arial" panose="020B0604020202020204" pitchFamily="34" charset="0"/>
              <a:buChar char="●"/>
              <a:defRPr/>
            </a:lvl2pPr>
            <a:lvl3pPr marL="1142943" indent="-228589">
              <a:buClr>
                <a:schemeClr val="tx1"/>
              </a:buClr>
              <a:buFont typeface="Arial" panose="020B0604020202020204" pitchFamily="34" charset="0"/>
              <a:buChar char="●"/>
              <a:defRPr/>
            </a:lvl3pPr>
            <a:lvl4pPr marL="1600120" indent="-228589">
              <a:buClr>
                <a:schemeClr val="tx1"/>
              </a:buClr>
              <a:buFont typeface="Arial" panose="020B0604020202020204" pitchFamily="34" charset="0"/>
              <a:buChar char="●"/>
              <a:defRPr/>
            </a:lvl4pPr>
            <a:lvl5pPr marL="2057297" indent="-228589">
              <a:buClr>
                <a:schemeClr val="tx1"/>
              </a:buClr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5BF5495-4FB9-425A-802C-F781F198B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05581" y="571501"/>
            <a:ext cx="7314762" cy="5714286"/>
          </a:xfrm>
          <a:prstGeom prst="roundRect">
            <a:avLst>
              <a:gd name="adj" fmla="val 4999"/>
            </a:avLst>
          </a:prstGeom>
          <a:solidFill>
            <a:schemeClr val="bg1">
              <a:lumMod val="7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A903817-E893-31BB-7D4F-0DB4CAB9A0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72CB9B4-7196-3165-ADD9-2016C5346D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F9D3597-26DB-8B35-DECE-8B5FFAFC4C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607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 bil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98BCCF88-3B1B-4477-968F-A4092DE79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679165 w 24382412"/>
              <a:gd name="connsiteY0" fmla="*/ 1143000 h 13716000"/>
              <a:gd name="connsiteX1" fmla="*/ 1117600 w 24382412"/>
              <a:gd name="connsiteY1" fmla="*/ 1704565 h 13716000"/>
              <a:gd name="connsiteX2" fmla="*/ 1117600 w 24382412"/>
              <a:gd name="connsiteY2" fmla="*/ 12011435 h 13716000"/>
              <a:gd name="connsiteX3" fmla="*/ 1679165 w 24382412"/>
              <a:gd name="connsiteY3" fmla="*/ 12573000 h 13716000"/>
              <a:gd name="connsiteX4" fmla="*/ 11782835 w 24382412"/>
              <a:gd name="connsiteY4" fmla="*/ 12573000 h 13716000"/>
              <a:gd name="connsiteX5" fmla="*/ 12344400 w 24382412"/>
              <a:gd name="connsiteY5" fmla="*/ 12011435 h 13716000"/>
              <a:gd name="connsiteX6" fmla="*/ 12344400 w 24382412"/>
              <a:gd name="connsiteY6" fmla="*/ 1704565 h 13716000"/>
              <a:gd name="connsiteX7" fmla="*/ 11782835 w 24382412"/>
              <a:gd name="connsiteY7" fmla="*/ 1143000 h 13716000"/>
              <a:gd name="connsiteX8" fmla="*/ 0 w 24382412"/>
              <a:gd name="connsiteY8" fmla="*/ 0 h 13716000"/>
              <a:gd name="connsiteX9" fmla="*/ 24382412 w 24382412"/>
              <a:gd name="connsiteY9" fmla="*/ 0 h 13716000"/>
              <a:gd name="connsiteX10" fmla="*/ 24382412 w 24382412"/>
              <a:gd name="connsiteY10" fmla="*/ 13716000 h 13716000"/>
              <a:gd name="connsiteX11" fmla="*/ 0 w 24382412"/>
              <a:gd name="connsiteY1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3716000">
                <a:moveTo>
                  <a:pt x="1679165" y="1143000"/>
                </a:moveTo>
                <a:cubicBezTo>
                  <a:pt x="1369021" y="1143000"/>
                  <a:pt x="1117600" y="1394421"/>
                  <a:pt x="1117600" y="1704565"/>
                </a:cubicBezTo>
                <a:lnTo>
                  <a:pt x="1117600" y="12011435"/>
                </a:lnTo>
                <a:cubicBezTo>
                  <a:pt x="1117600" y="12321579"/>
                  <a:pt x="1369021" y="12573000"/>
                  <a:pt x="1679165" y="12573000"/>
                </a:cubicBezTo>
                <a:lnTo>
                  <a:pt x="11782835" y="12573000"/>
                </a:lnTo>
                <a:cubicBezTo>
                  <a:pt x="12092979" y="12573000"/>
                  <a:pt x="12344400" y="12321579"/>
                  <a:pt x="12344400" y="12011435"/>
                </a:cubicBezTo>
                <a:lnTo>
                  <a:pt x="12344400" y="1704565"/>
                </a:lnTo>
                <a:cubicBezTo>
                  <a:pt x="12344400" y="1394421"/>
                  <a:pt x="12092979" y="1143000"/>
                  <a:pt x="11782835" y="1143000"/>
                </a:cubicBezTo>
                <a:close/>
                <a:moveTo>
                  <a:pt x="0" y="0"/>
                </a:moveTo>
                <a:lnTo>
                  <a:pt x="24382412" y="0"/>
                </a:lnTo>
                <a:lnTo>
                  <a:pt x="2438241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0" tIns="1515600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95E46D-2121-4A2D-AE68-9FC006B0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14" y="924639"/>
            <a:ext cx="4514350" cy="1107996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D86647-F71F-4CB8-883B-122E07023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14" y="2436222"/>
            <a:ext cx="4514350" cy="34971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3DED56D7-6324-46DB-A6EA-D3ED90CA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5488" y="6388100"/>
            <a:ext cx="285769" cy="209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123CBCA-3FBE-BEC3-FC60-1D946DD3064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369CEFC-4B71-1536-5513-8F0C26AB69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381FD7C-99F4-91AA-DAAA-FCBB5EA82F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702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 bilde med tekst –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98BCCF88-3B1B-4477-968F-A4092DE79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679165 w 24382412"/>
              <a:gd name="connsiteY0" fmla="*/ 1143000 h 13716000"/>
              <a:gd name="connsiteX1" fmla="*/ 1117600 w 24382412"/>
              <a:gd name="connsiteY1" fmla="*/ 1704565 h 13716000"/>
              <a:gd name="connsiteX2" fmla="*/ 1117600 w 24382412"/>
              <a:gd name="connsiteY2" fmla="*/ 12011435 h 13716000"/>
              <a:gd name="connsiteX3" fmla="*/ 1679165 w 24382412"/>
              <a:gd name="connsiteY3" fmla="*/ 12573000 h 13716000"/>
              <a:gd name="connsiteX4" fmla="*/ 11782835 w 24382412"/>
              <a:gd name="connsiteY4" fmla="*/ 12573000 h 13716000"/>
              <a:gd name="connsiteX5" fmla="*/ 12344400 w 24382412"/>
              <a:gd name="connsiteY5" fmla="*/ 12011435 h 13716000"/>
              <a:gd name="connsiteX6" fmla="*/ 12344400 w 24382412"/>
              <a:gd name="connsiteY6" fmla="*/ 1704565 h 13716000"/>
              <a:gd name="connsiteX7" fmla="*/ 11782835 w 24382412"/>
              <a:gd name="connsiteY7" fmla="*/ 1143000 h 13716000"/>
              <a:gd name="connsiteX8" fmla="*/ 0 w 24382412"/>
              <a:gd name="connsiteY8" fmla="*/ 0 h 13716000"/>
              <a:gd name="connsiteX9" fmla="*/ 24382412 w 24382412"/>
              <a:gd name="connsiteY9" fmla="*/ 0 h 13716000"/>
              <a:gd name="connsiteX10" fmla="*/ 24382412 w 24382412"/>
              <a:gd name="connsiteY10" fmla="*/ 13716000 h 13716000"/>
              <a:gd name="connsiteX11" fmla="*/ 0 w 24382412"/>
              <a:gd name="connsiteY1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3716000">
                <a:moveTo>
                  <a:pt x="1679165" y="1143000"/>
                </a:moveTo>
                <a:cubicBezTo>
                  <a:pt x="1369021" y="1143000"/>
                  <a:pt x="1117600" y="1394421"/>
                  <a:pt x="1117600" y="1704565"/>
                </a:cubicBezTo>
                <a:lnTo>
                  <a:pt x="1117600" y="12011435"/>
                </a:lnTo>
                <a:cubicBezTo>
                  <a:pt x="1117600" y="12321579"/>
                  <a:pt x="1369021" y="12573000"/>
                  <a:pt x="1679165" y="12573000"/>
                </a:cubicBezTo>
                <a:lnTo>
                  <a:pt x="11782835" y="12573000"/>
                </a:lnTo>
                <a:cubicBezTo>
                  <a:pt x="12092979" y="12573000"/>
                  <a:pt x="12344400" y="12321579"/>
                  <a:pt x="12344400" y="12011435"/>
                </a:cubicBezTo>
                <a:lnTo>
                  <a:pt x="12344400" y="1704565"/>
                </a:lnTo>
                <a:cubicBezTo>
                  <a:pt x="12344400" y="1394421"/>
                  <a:pt x="12092979" y="1143000"/>
                  <a:pt x="11782835" y="1143000"/>
                </a:cubicBezTo>
                <a:close/>
                <a:moveTo>
                  <a:pt x="0" y="0"/>
                </a:moveTo>
                <a:lnTo>
                  <a:pt x="24382412" y="0"/>
                </a:lnTo>
                <a:lnTo>
                  <a:pt x="2438241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0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95E46D-2121-4A2D-AE68-9FC006B0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14" y="924639"/>
            <a:ext cx="4514350" cy="110799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D86647-F71F-4CB8-883B-122E07023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14" y="2436222"/>
            <a:ext cx="4514350" cy="34971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3DED56D7-6324-46DB-A6EA-D3ED90CA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5488" y="6388100"/>
            <a:ext cx="285769" cy="209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0AFE79E-3E6E-784B-AB77-33FB7CE7F6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0197DA1-517F-4947-AA07-8B99AB1B78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4154E2-BD76-376E-B5D0-1C4F836C02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76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 bilde med tekst – grøn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98BCCF88-3B1B-4477-968F-A4092DE79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679165 w 24382412"/>
              <a:gd name="connsiteY0" fmla="*/ 1143000 h 13716000"/>
              <a:gd name="connsiteX1" fmla="*/ 1117600 w 24382412"/>
              <a:gd name="connsiteY1" fmla="*/ 1704565 h 13716000"/>
              <a:gd name="connsiteX2" fmla="*/ 1117600 w 24382412"/>
              <a:gd name="connsiteY2" fmla="*/ 12011435 h 13716000"/>
              <a:gd name="connsiteX3" fmla="*/ 1679165 w 24382412"/>
              <a:gd name="connsiteY3" fmla="*/ 12573000 h 13716000"/>
              <a:gd name="connsiteX4" fmla="*/ 11782835 w 24382412"/>
              <a:gd name="connsiteY4" fmla="*/ 12573000 h 13716000"/>
              <a:gd name="connsiteX5" fmla="*/ 12344400 w 24382412"/>
              <a:gd name="connsiteY5" fmla="*/ 12011435 h 13716000"/>
              <a:gd name="connsiteX6" fmla="*/ 12344400 w 24382412"/>
              <a:gd name="connsiteY6" fmla="*/ 1704565 h 13716000"/>
              <a:gd name="connsiteX7" fmla="*/ 11782835 w 24382412"/>
              <a:gd name="connsiteY7" fmla="*/ 1143000 h 13716000"/>
              <a:gd name="connsiteX8" fmla="*/ 0 w 24382412"/>
              <a:gd name="connsiteY8" fmla="*/ 0 h 13716000"/>
              <a:gd name="connsiteX9" fmla="*/ 24382412 w 24382412"/>
              <a:gd name="connsiteY9" fmla="*/ 0 h 13716000"/>
              <a:gd name="connsiteX10" fmla="*/ 24382412 w 24382412"/>
              <a:gd name="connsiteY10" fmla="*/ 13716000 h 13716000"/>
              <a:gd name="connsiteX11" fmla="*/ 0 w 24382412"/>
              <a:gd name="connsiteY1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3716000">
                <a:moveTo>
                  <a:pt x="1679165" y="1143000"/>
                </a:moveTo>
                <a:cubicBezTo>
                  <a:pt x="1369021" y="1143000"/>
                  <a:pt x="1117600" y="1394421"/>
                  <a:pt x="1117600" y="1704565"/>
                </a:cubicBezTo>
                <a:lnTo>
                  <a:pt x="1117600" y="12011435"/>
                </a:lnTo>
                <a:cubicBezTo>
                  <a:pt x="1117600" y="12321579"/>
                  <a:pt x="1369021" y="12573000"/>
                  <a:pt x="1679165" y="12573000"/>
                </a:cubicBezTo>
                <a:lnTo>
                  <a:pt x="11782835" y="12573000"/>
                </a:lnTo>
                <a:cubicBezTo>
                  <a:pt x="12092979" y="12573000"/>
                  <a:pt x="12344400" y="12321579"/>
                  <a:pt x="12344400" y="12011435"/>
                </a:cubicBezTo>
                <a:lnTo>
                  <a:pt x="12344400" y="1704565"/>
                </a:lnTo>
                <a:cubicBezTo>
                  <a:pt x="12344400" y="1394421"/>
                  <a:pt x="12092979" y="1143000"/>
                  <a:pt x="11782835" y="1143000"/>
                </a:cubicBezTo>
                <a:close/>
                <a:moveTo>
                  <a:pt x="0" y="0"/>
                </a:moveTo>
                <a:lnTo>
                  <a:pt x="24382412" y="0"/>
                </a:lnTo>
                <a:lnTo>
                  <a:pt x="2438241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0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95E46D-2121-4A2D-AE68-9FC006B0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14" y="924639"/>
            <a:ext cx="4514350" cy="110799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D86647-F71F-4CB8-883B-122E07023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14" y="2436222"/>
            <a:ext cx="4514350" cy="34971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3DED56D7-6324-46DB-A6EA-D3ED90CA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5488" y="6388100"/>
            <a:ext cx="285769" cy="209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D33A5C0-0D25-8051-EA22-9DCD632AA9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4B0F92F-0C3C-06B2-4370-17ED3012AD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41BBA95-8EE5-2B15-EB0F-AC39128E49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266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EF819358-C7FE-4A96-BA8B-8807435E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3DED56D7-6324-46DB-A6EA-D3ED90CA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5488" y="6388100"/>
            <a:ext cx="285769" cy="209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9C98806-8117-344B-2C51-C74FBF419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471" y="0"/>
            <a:ext cx="2635391" cy="1062408"/>
          </a:xfrm>
          <a:custGeom>
            <a:avLst/>
            <a:gdLst>
              <a:gd name="connsiteX0" fmla="*/ 0 w 2635391"/>
              <a:gd name="connsiteY0" fmla="*/ 0 h 1062408"/>
              <a:gd name="connsiteX1" fmla="*/ 2635390 w 2635391"/>
              <a:gd name="connsiteY1" fmla="*/ 0 h 1062408"/>
              <a:gd name="connsiteX2" fmla="*/ 2635390 w 2635391"/>
              <a:gd name="connsiteY2" fmla="*/ 129748 h 1062408"/>
              <a:gd name="connsiteX3" fmla="*/ 2635391 w 2635391"/>
              <a:gd name="connsiteY3" fmla="*/ 129753 h 1062408"/>
              <a:gd name="connsiteX4" fmla="*/ 2635391 w 2635391"/>
              <a:gd name="connsiteY4" fmla="*/ 947313 h 1062408"/>
              <a:gd name="connsiteX5" fmla="*/ 2520296 w 2635391"/>
              <a:gd name="connsiteY5" fmla="*/ 1062408 h 1062408"/>
              <a:gd name="connsiteX6" fmla="*/ 115095 w 2635391"/>
              <a:gd name="connsiteY6" fmla="*/ 1062408 h 1062408"/>
              <a:gd name="connsiteX7" fmla="*/ 0 w 2635391"/>
              <a:gd name="connsiteY7" fmla="*/ 947313 h 1062408"/>
              <a:gd name="connsiteX8" fmla="*/ 0 w 2635391"/>
              <a:gd name="connsiteY8" fmla="*/ 154781 h 1062408"/>
              <a:gd name="connsiteX9" fmla="*/ 0 w 2635391"/>
              <a:gd name="connsiteY9" fmla="*/ 129753 h 106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5391" h="1062408">
                <a:moveTo>
                  <a:pt x="0" y="0"/>
                </a:moveTo>
                <a:lnTo>
                  <a:pt x="2635390" y="0"/>
                </a:lnTo>
                <a:lnTo>
                  <a:pt x="2635390" y="129748"/>
                </a:lnTo>
                <a:lnTo>
                  <a:pt x="2635391" y="129753"/>
                </a:lnTo>
                <a:lnTo>
                  <a:pt x="2635391" y="947313"/>
                </a:lnTo>
                <a:cubicBezTo>
                  <a:pt x="2635391" y="1010878"/>
                  <a:pt x="2583861" y="1062408"/>
                  <a:pt x="2520296" y="1062408"/>
                </a:cubicBezTo>
                <a:lnTo>
                  <a:pt x="115095" y="1062408"/>
                </a:lnTo>
                <a:cubicBezTo>
                  <a:pt x="51530" y="1062408"/>
                  <a:pt x="0" y="1010878"/>
                  <a:pt x="0" y="947313"/>
                </a:cubicBezTo>
                <a:lnTo>
                  <a:pt x="0" y="154781"/>
                </a:lnTo>
                <a:lnTo>
                  <a:pt x="0" y="12975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223200" tIns="194400" rIns="223200" bIns="7200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dk1"/>
                </a:solidFill>
              </a:defRPr>
            </a:lvl1pPr>
            <a:lvl2pPr marL="457177" indent="0">
              <a:buNone/>
              <a:defRPr>
                <a:solidFill>
                  <a:schemeClr val="dk1"/>
                </a:solidFill>
              </a:defRPr>
            </a:lvl2pPr>
            <a:lvl3pPr marL="914355" indent="0">
              <a:buNone/>
              <a:defRPr>
                <a:solidFill>
                  <a:schemeClr val="dk1"/>
                </a:solidFill>
              </a:defRPr>
            </a:lvl3pPr>
            <a:lvl4pPr marL="1371532" indent="0">
              <a:buNone/>
              <a:defRPr>
                <a:solidFill>
                  <a:schemeClr val="dk1"/>
                </a:solidFill>
              </a:defRPr>
            </a:lvl4pPr>
            <a:lvl5pPr marL="1828709" indent="0">
              <a:buNone/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1F0AEA-FC05-31F6-1584-3FC919AE2FD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30374E5-6DF8-A954-5113-1A5B899BA62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1362D0A-7B69-06B2-7F07-FC67C2A70C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214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 – hv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22">
            <a:extLst>
              <a:ext uri="{FF2B5EF4-FFF2-40B4-BE49-F238E27FC236}">
                <a16:creationId xmlns:a16="http://schemas.microsoft.com/office/drawing/2014/main" id="{890B0C34-8A66-4555-B3A0-55E4706E12F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397" cy="3429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600700 h 6858000"/>
              <a:gd name="connsiteX3" fmla="*/ 9133678 w 12192000"/>
              <a:gd name="connsiteY3" fmla="*/ 5600700 h 6858000"/>
              <a:gd name="connsiteX4" fmla="*/ 8914606 w 12192000"/>
              <a:gd name="connsiteY4" fmla="*/ 5819772 h 6858000"/>
              <a:gd name="connsiteX5" fmla="*/ 8914606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600700"/>
                </a:lnTo>
                <a:lnTo>
                  <a:pt x="9133678" y="5600700"/>
                </a:lnTo>
                <a:cubicBezTo>
                  <a:pt x="9012688" y="5600700"/>
                  <a:pt x="8914606" y="5698782"/>
                  <a:pt x="8914606" y="5819772"/>
                </a:cubicBezTo>
                <a:lnTo>
                  <a:pt x="891460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195696F-518F-4FAD-91E0-2972597951BD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095604" y="0"/>
            <a:ext cx="6096396" cy="3429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3277393 w 12191999"/>
              <a:gd name="connsiteY3" fmla="*/ 6858000 h 6858000"/>
              <a:gd name="connsiteX4" fmla="*/ 3277393 w 12191999"/>
              <a:gd name="connsiteY4" fmla="*/ 5819772 h 6858000"/>
              <a:gd name="connsiteX5" fmla="*/ 3058321 w 12191999"/>
              <a:gd name="connsiteY5" fmla="*/ 5600700 h 6858000"/>
              <a:gd name="connsiteX6" fmla="*/ 0 w 12191999"/>
              <a:gd name="connsiteY6" fmla="*/ 5600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3277393" y="6858000"/>
                </a:lnTo>
                <a:lnTo>
                  <a:pt x="3277393" y="5819772"/>
                </a:lnTo>
                <a:cubicBezTo>
                  <a:pt x="3277393" y="5698782"/>
                  <a:pt x="3179311" y="5600700"/>
                  <a:pt x="3058321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277BAE48-526A-45A0-B120-07DD7D9AB0F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0" y="3429000"/>
            <a:ext cx="6096397" cy="3429000"/>
          </a:xfrm>
          <a:custGeom>
            <a:avLst/>
            <a:gdLst>
              <a:gd name="connsiteX0" fmla="*/ 0 w 12192000"/>
              <a:gd name="connsiteY0" fmla="*/ 0 h 6858000"/>
              <a:gd name="connsiteX1" fmla="*/ 8914606 w 12192000"/>
              <a:gd name="connsiteY1" fmla="*/ 0 h 6858000"/>
              <a:gd name="connsiteX2" fmla="*/ 8914606 w 12192000"/>
              <a:gd name="connsiteY2" fmla="*/ 1038228 h 6858000"/>
              <a:gd name="connsiteX3" fmla="*/ 9133678 w 12192000"/>
              <a:gd name="connsiteY3" fmla="*/ 1257300 h 6858000"/>
              <a:gd name="connsiteX4" fmla="*/ 12192000 w 12192000"/>
              <a:gd name="connsiteY4" fmla="*/ 12573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14606" y="0"/>
                </a:lnTo>
                <a:lnTo>
                  <a:pt x="8914606" y="1038228"/>
                </a:lnTo>
                <a:cubicBezTo>
                  <a:pt x="8914606" y="1159218"/>
                  <a:pt x="9012688" y="1257300"/>
                  <a:pt x="9133678" y="1257300"/>
                </a:cubicBezTo>
                <a:lnTo>
                  <a:pt x="12192000" y="12573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bilde 24">
            <a:extLst>
              <a:ext uri="{FF2B5EF4-FFF2-40B4-BE49-F238E27FC236}">
                <a16:creationId xmlns:a16="http://schemas.microsoft.com/office/drawing/2014/main" id="{4DCFC533-6BF9-49A2-9108-BE3C7413990F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095604" y="3429000"/>
            <a:ext cx="6096396" cy="3429000"/>
          </a:xfrm>
          <a:custGeom>
            <a:avLst/>
            <a:gdLst>
              <a:gd name="connsiteX0" fmla="*/ 3277393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1257300 h 6858000"/>
              <a:gd name="connsiteX5" fmla="*/ 3058321 w 12191999"/>
              <a:gd name="connsiteY5" fmla="*/ 1257300 h 6858000"/>
              <a:gd name="connsiteX6" fmla="*/ 3277393 w 12191999"/>
              <a:gd name="connsiteY6" fmla="*/ 10382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0">
                <a:moveTo>
                  <a:pt x="3277393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1257300"/>
                </a:lnTo>
                <a:lnTo>
                  <a:pt x="3058321" y="1257300"/>
                </a:lnTo>
                <a:cubicBezTo>
                  <a:pt x="3179311" y="1257300"/>
                  <a:pt x="3277393" y="1159218"/>
                  <a:pt x="3277393" y="1038228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3DED56D7-6324-46DB-A6EA-D3ED90CA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5488" y="6388100"/>
            <a:ext cx="285769" cy="209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D2DAC40B-23EF-2D2E-2E64-D321FECF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213" y="2946401"/>
            <a:ext cx="2641157" cy="971548"/>
          </a:xfrm>
        </p:spPr>
        <p:txBody>
          <a:bodyPr anchor="ctr"/>
          <a:lstStyle>
            <a:lvl1pPr algn="ctr">
              <a:lnSpc>
                <a:spcPct val="108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CBF274-8145-0406-A6B0-D81239C9FFE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850B9C-050B-FDAF-ED09-DBB4460F2DF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B0C40B-51E4-DBA3-C502-8168383F5A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916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 –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22">
            <a:extLst>
              <a:ext uri="{FF2B5EF4-FFF2-40B4-BE49-F238E27FC236}">
                <a16:creationId xmlns:a16="http://schemas.microsoft.com/office/drawing/2014/main" id="{890B0C34-8A66-4555-B3A0-55E4706E12F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397" cy="3429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600700 h 6858000"/>
              <a:gd name="connsiteX3" fmla="*/ 9133678 w 12192000"/>
              <a:gd name="connsiteY3" fmla="*/ 5600700 h 6858000"/>
              <a:gd name="connsiteX4" fmla="*/ 8914606 w 12192000"/>
              <a:gd name="connsiteY4" fmla="*/ 5819772 h 6858000"/>
              <a:gd name="connsiteX5" fmla="*/ 8914606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600700"/>
                </a:lnTo>
                <a:lnTo>
                  <a:pt x="9133678" y="5600700"/>
                </a:lnTo>
                <a:cubicBezTo>
                  <a:pt x="9012688" y="5600700"/>
                  <a:pt x="8914606" y="5698782"/>
                  <a:pt x="8914606" y="5819772"/>
                </a:cubicBezTo>
                <a:lnTo>
                  <a:pt x="891460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195696F-518F-4FAD-91E0-2972597951BD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095604" y="0"/>
            <a:ext cx="6096396" cy="3429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3277393 w 12191999"/>
              <a:gd name="connsiteY3" fmla="*/ 6858000 h 6858000"/>
              <a:gd name="connsiteX4" fmla="*/ 3277393 w 12191999"/>
              <a:gd name="connsiteY4" fmla="*/ 5819772 h 6858000"/>
              <a:gd name="connsiteX5" fmla="*/ 3058321 w 12191999"/>
              <a:gd name="connsiteY5" fmla="*/ 5600700 h 6858000"/>
              <a:gd name="connsiteX6" fmla="*/ 0 w 12191999"/>
              <a:gd name="connsiteY6" fmla="*/ 5600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3277393" y="6858000"/>
                </a:lnTo>
                <a:lnTo>
                  <a:pt x="3277393" y="5819772"/>
                </a:lnTo>
                <a:cubicBezTo>
                  <a:pt x="3277393" y="5698782"/>
                  <a:pt x="3179311" y="5600700"/>
                  <a:pt x="3058321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277BAE48-526A-45A0-B120-07DD7D9AB0F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0" y="3429000"/>
            <a:ext cx="6096397" cy="3429000"/>
          </a:xfrm>
          <a:custGeom>
            <a:avLst/>
            <a:gdLst>
              <a:gd name="connsiteX0" fmla="*/ 0 w 12192000"/>
              <a:gd name="connsiteY0" fmla="*/ 0 h 6858000"/>
              <a:gd name="connsiteX1" fmla="*/ 8914606 w 12192000"/>
              <a:gd name="connsiteY1" fmla="*/ 0 h 6858000"/>
              <a:gd name="connsiteX2" fmla="*/ 8914606 w 12192000"/>
              <a:gd name="connsiteY2" fmla="*/ 1038228 h 6858000"/>
              <a:gd name="connsiteX3" fmla="*/ 9133678 w 12192000"/>
              <a:gd name="connsiteY3" fmla="*/ 1257300 h 6858000"/>
              <a:gd name="connsiteX4" fmla="*/ 12192000 w 12192000"/>
              <a:gd name="connsiteY4" fmla="*/ 12573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14606" y="0"/>
                </a:lnTo>
                <a:lnTo>
                  <a:pt x="8914606" y="1038228"/>
                </a:lnTo>
                <a:cubicBezTo>
                  <a:pt x="8914606" y="1159218"/>
                  <a:pt x="9012688" y="1257300"/>
                  <a:pt x="9133678" y="1257300"/>
                </a:cubicBezTo>
                <a:lnTo>
                  <a:pt x="12192000" y="12573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bilde 24">
            <a:extLst>
              <a:ext uri="{FF2B5EF4-FFF2-40B4-BE49-F238E27FC236}">
                <a16:creationId xmlns:a16="http://schemas.microsoft.com/office/drawing/2014/main" id="{4DCFC533-6BF9-49A2-9108-BE3C7413990F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095604" y="3429000"/>
            <a:ext cx="6096396" cy="3429000"/>
          </a:xfrm>
          <a:custGeom>
            <a:avLst/>
            <a:gdLst>
              <a:gd name="connsiteX0" fmla="*/ 3277393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1257300 h 6858000"/>
              <a:gd name="connsiteX5" fmla="*/ 3058321 w 12191999"/>
              <a:gd name="connsiteY5" fmla="*/ 1257300 h 6858000"/>
              <a:gd name="connsiteX6" fmla="*/ 3277393 w 12191999"/>
              <a:gd name="connsiteY6" fmla="*/ 10382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0">
                <a:moveTo>
                  <a:pt x="3277393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1257300"/>
                </a:lnTo>
                <a:lnTo>
                  <a:pt x="3058321" y="1257300"/>
                </a:lnTo>
                <a:cubicBezTo>
                  <a:pt x="3179311" y="1257300"/>
                  <a:pt x="3277393" y="1159218"/>
                  <a:pt x="3277393" y="1038228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3DED56D7-6324-46DB-A6EA-D3ED90CA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5488" y="6388100"/>
            <a:ext cx="285769" cy="209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D2DAC40B-23EF-2D2E-2E64-D321FECF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213" y="2946401"/>
            <a:ext cx="2641157" cy="971548"/>
          </a:xfrm>
        </p:spPr>
        <p:txBody>
          <a:bodyPr anchor="ctr"/>
          <a:lstStyle>
            <a:lvl1pPr algn="ctr">
              <a:lnSpc>
                <a:spcPct val="1080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64A842-6628-016B-51D2-0866B41EEBA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325368-B56F-7CD0-931B-CBD814A818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373116D-AF5A-0F3C-2AF0-7998FA3E654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59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økkeltall med ikon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48E7FB3D-6DDC-47AB-A54C-D17D71A7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60628"/>
            <a:ext cx="8242836" cy="553998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5BC888C-C16C-44FE-9D76-4FEE5A74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05580" y="1524000"/>
            <a:ext cx="0" cy="4572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A6189504-7540-4079-A79D-C2B68100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47826" y="3810000"/>
            <a:ext cx="1117672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>
            <a:extLst>
              <a:ext uri="{FF2B5EF4-FFF2-40B4-BE49-F238E27FC236}">
                <a16:creationId xmlns:a16="http://schemas.microsoft.com/office/drawing/2014/main" id="{8D7E3ACA-1AFC-4D1D-9CC6-72BB9A84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39623" y="1524000"/>
            <a:ext cx="0" cy="4572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18C20654-07FF-48C0-B3BC-315E7BE5934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1538" y="1491434"/>
            <a:ext cx="35808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Stikktittel</a:t>
            </a:r>
          </a:p>
        </p:txBody>
      </p:sp>
      <p:sp>
        <p:nvSpPr>
          <p:cNvPr id="18" name="Plassholder for tekst 15">
            <a:extLst>
              <a:ext uri="{FF2B5EF4-FFF2-40B4-BE49-F238E27FC236}">
                <a16:creationId xmlns:a16="http://schemas.microsoft.com/office/drawing/2014/main" id="{B318B04D-5CDE-4B66-BD69-730E19ABCE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339144" y="3110984"/>
            <a:ext cx="204562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0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Tall</a:t>
            </a:r>
          </a:p>
        </p:txBody>
      </p:sp>
      <p:sp>
        <p:nvSpPr>
          <p:cNvPr id="22" name="Plassholder for tekst 15">
            <a:extLst>
              <a:ext uri="{FF2B5EF4-FFF2-40B4-BE49-F238E27FC236}">
                <a16:creationId xmlns:a16="http://schemas.microsoft.com/office/drawing/2014/main" id="{2F207DCA-0F52-42B7-9ED7-C243B69363E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1538" y="3925373"/>
            <a:ext cx="35808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Stikktittel</a:t>
            </a:r>
          </a:p>
        </p:txBody>
      </p:sp>
      <p:sp>
        <p:nvSpPr>
          <p:cNvPr id="23" name="Plassholder for tekst 15">
            <a:extLst>
              <a:ext uri="{FF2B5EF4-FFF2-40B4-BE49-F238E27FC236}">
                <a16:creationId xmlns:a16="http://schemas.microsoft.com/office/drawing/2014/main" id="{93BB8E7E-7096-4C2B-A272-585E11F3EFF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339144" y="5544923"/>
            <a:ext cx="204562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0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Tall</a:t>
            </a:r>
          </a:p>
        </p:txBody>
      </p:sp>
      <p:sp>
        <p:nvSpPr>
          <p:cNvPr id="27" name="Plassholder for tekst 15">
            <a:extLst>
              <a:ext uri="{FF2B5EF4-FFF2-40B4-BE49-F238E27FC236}">
                <a16:creationId xmlns:a16="http://schemas.microsoft.com/office/drawing/2014/main" id="{78521A05-0BBB-4946-AE15-37E94F6F3C4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578648" y="1491434"/>
            <a:ext cx="33077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Stikktittel</a:t>
            </a:r>
          </a:p>
        </p:txBody>
      </p:sp>
      <p:sp>
        <p:nvSpPr>
          <p:cNvPr id="28" name="Plassholder for tekst 15">
            <a:extLst>
              <a:ext uri="{FF2B5EF4-FFF2-40B4-BE49-F238E27FC236}">
                <a16:creationId xmlns:a16="http://schemas.microsoft.com/office/drawing/2014/main" id="{A4A9A4B8-E5C0-4287-9F1F-1BE49715338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209721" y="3110984"/>
            <a:ext cx="204562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0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Tall</a:t>
            </a:r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82E5F907-F530-4BB0-88CB-5A250644654A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578648" y="3925373"/>
            <a:ext cx="33077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Stikktittel</a:t>
            </a:r>
          </a:p>
        </p:txBody>
      </p:sp>
      <p:sp>
        <p:nvSpPr>
          <p:cNvPr id="31" name="Plassholder for tekst 15">
            <a:extLst>
              <a:ext uri="{FF2B5EF4-FFF2-40B4-BE49-F238E27FC236}">
                <a16:creationId xmlns:a16="http://schemas.microsoft.com/office/drawing/2014/main" id="{7423D41C-E85F-4B60-B203-544BBDA9649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209721" y="5544923"/>
            <a:ext cx="204562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0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Tall</a:t>
            </a:r>
          </a:p>
        </p:txBody>
      </p:sp>
      <p:sp>
        <p:nvSpPr>
          <p:cNvPr id="40" name="Plassholder for tekst 15">
            <a:extLst>
              <a:ext uri="{FF2B5EF4-FFF2-40B4-BE49-F238E27FC236}">
                <a16:creationId xmlns:a16="http://schemas.microsoft.com/office/drawing/2014/main" id="{6360854B-5674-4172-8A1B-27B7DF627EC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312690" y="1491434"/>
            <a:ext cx="33077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Stikktittel</a:t>
            </a:r>
          </a:p>
        </p:txBody>
      </p:sp>
      <p:sp>
        <p:nvSpPr>
          <p:cNvPr id="41" name="Plassholder for tekst 15">
            <a:extLst>
              <a:ext uri="{FF2B5EF4-FFF2-40B4-BE49-F238E27FC236}">
                <a16:creationId xmlns:a16="http://schemas.microsoft.com/office/drawing/2014/main" id="{C5F4F3A3-7CB6-4DA8-A4B8-C4A195DBF2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43763" y="3110984"/>
            <a:ext cx="204562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0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Tall</a:t>
            </a:r>
          </a:p>
        </p:txBody>
      </p:sp>
      <p:sp>
        <p:nvSpPr>
          <p:cNvPr id="43" name="Plassholder for tekst 15">
            <a:extLst>
              <a:ext uri="{FF2B5EF4-FFF2-40B4-BE49-F238E27FC236}">
                <a16:creationId xmlns:a16="http://schemas.microsoft.com/office/drawing/2014/main" id="{08542E7F-74B1-4F26-AB8F-BBF03A4B2AB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2690" y="3925373"/>
            <a:ext cx="33077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Stikktittel</a:t>
            </a:r>
          </a:p>
        </p:txBody>
      </p:sp>
      <p:sp>
        <p:nvSpPr>
          <p:cNvPr id="44" name="Plassholder for tekst 15">
            <a:extLst>
              <a:ext uri="{FF2B5EF4-FFF2-40B4-BE49-F238E27FC236}">
                <a16:creationId xmlns:a16="http://schemas.microsoft.com/office/drawing/2014/main" id="{802B5DED-92CC-4C63-902B-ECCFF165A8B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43763" y="5544923"/>
            <a:ext cx="204562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0"/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Tall</a:t>
            </a:r>
          </a:p>
        </p:txBody>
      </p:sp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D09E0DF5-F8AC-497A-A99A-BBF4DCB4F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910100" y="2004948"/>
            <a:ext cx="903713" cy="90371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/>
              <a:t>Ikon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A53E7D0-4AC2-4802-A506-CB09E3352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780677" y="2009573"/>
            <a:ext cx="903713" cy="903713"/>
          </a:xfrm>
          <a:prstGeom prst="rect">
            <a:avLst/>
          </a:prstGeom>
        </p:spPr>
        <p:txBody>
          <a:bodyPr lIns="0" tIns="0" rIns="0" bIns="0"/>
          <a:lstStyle/>
          <a:p>
            <a:pPr marL="228589" marR="0" lvl="0" indent="-228589" algn="l" defTabSz="914355" rtl="0" eaLnBrk="1" fontAlgn="auto" latinLnBrk="0" hangingPunct="1">
              <a:lnSpc>
                <a:spcPct val="108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Ikon</a:t>
            </a:r>
          </a:p>
          <a:p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FEEEE7FA-71B6-46DA-9780-0527C5D4D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514719" y="2003681"/>
            <a:ext cx="903713" cy="903713"/>
          </a:xfrm>
          <a:prstGeom prst="rect">
            <a:avLst/>
          </a:prstGeom>
        </p:spPr>
        <p:txBody>
          <a:bodyPr lIns="0" tIns="0" rIns="0" bIns="0"/>
          <a:lstStyle/>
          <a:p>
            <a:pPr marL="228589" marR="0" lvl="0" indent="-228589" algn="l" defTabSz="914355" rtl="0" eaLnBrk="1" fontAlgn="auto" latinLnBrk="0" hangingPunct="1">
              <a:lnSpc>
                <a:spcPct val="108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Ikon</a:t>
            </a:r>
          </a:p>
          <a:p>
            <a:endParaRPr lang="nb-NO"/>
          </a:p>
        </p:txBody>
      </p:sp>
      <p:sp>
        <p:nvSpPr>
          <p:cNvPr id="33" name="Plassholder for bilde 1">
            <a:extLst>
              <a:ext uri="{FF2B5EF4-FFF2-40B4-BE49-F238E27FC236}">
                <a16:creationId xmlns:a16="http://schemas.microsoft.com/office/drawing/2014/main" id="{04038BD0-B59B-0E99-FBF4-62B3FCE03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910100" y="4451303"/>
            <a:ext cx="903713" cy="90371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/>
              <a:t>Ikon</a:t>
            </a:r>
          </a:p>
        </p:txBody>
      </p:sp>
      <p:sp>
        <p:nvSpPr>
          <p:cNvPr id="34" name="Plassholder for bilde 2">
            <a:extLst>
              <a:ext uri="{FF2B5EF4-FFF2-40B4-BE49-F238E27FC236}">
                <a16:creationId xmlns:a16="http://schemas.microsoft.com/office/drawing/2014/main" id="{3B345C55-2B20-CDAF-CC9A-0D2273F92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780677" y="4455928"/>
            <a:ext cx="903713" cy="903713"/>
          </a:xfrm>
          <a:prstGeom prst="rect">
            <a:avLst/>
          </a:prstGeom>
        </p:spPr>
        <p:txBody>
          <a:bodyPr lIns="0" tIns="0" rIns="0" bIns="0"/>
          <a:lstStyle/>
          <a:p>
            <a:pPr marL="228589" marR="0" lvl="0" indent="-228589" algn="l" defTabSz="914355" rtl="0" eaLnBrk="1" fontAlgn="auto" latinLnBrk="0" hangingPunct="1">
              <a:lnSpc>
                <a:spcPct val="108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Ikon</a:t>
            </a:r>
          </a:p>
          <a:p>
            <a:endParaRPr lang="nb-NO"/>
          </a:p>
        </p:txBody>
      </p:sp>
      <p:sp>
        <p:nvSpPr>
          <p:cNvPr id="36" name="Plassholder for bilde 6">
            <a:extLst>
              <a:ext uri="{FF2B5EF4-FFF2-40B4-BE49-F238E27FC236}">
                <a16:creationId xmlns:a16="http://schemas.microsoft.com/office/drawing/2014/main" id="{99840E49-BD82-6035-052E-5D4E0D856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14719" y="4450036"/>
            <a:ext cx="903713" cy="903713"/>
          </a:xfrm>
          <a:prstGeom prst="rect">
            <a:avLst/>
          </a:prstGeom>
        </p:spPr>
        <p:txBody>
          <a:bodyPr lIns="0" tIns="0" rIns="0" bIns="0"/>
          <a:lstStyle/>
          <a:p>
            <a:pPr marL="228589" marR="0" lvl="0" indent="-228589" algn="l" defTabSz="914355" rtl="0" eaLnBrk="1" fontAlgn="auto" latinLnBrk="0" hangingPunct="1">
              <a:lnSpc>
                <a:spcPct val="108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Ikon</a:t>
            </a:r>
          </a:p>
          <a:p>
            <a:endParaRPr lang="nb-NO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1A1336C7-402D-F772-9DC7-25213F0C7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4D05C386-59CA-C545-8232-5DCE5748B06C}" type="datetime1">
              <a:rPr lang="nb-NO" smtClean="0"/>
              <a:t>26.03.2025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02DC2974-A1C8-96B7-063B-CE3BE55EBD2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F45D22DE-29FB-DD8B-09C8-7D0B81AAF9A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658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økkeltall med mellom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48E7FB3D-6DDC-47AB-A54C-D17D71A7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60628"/>
            <a:ext cx="8242836" cy="553998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18C20654-07FF-48C0-B3BC-315E7BE5934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1538" y="2405064"/>
            <a:ext cx="3580839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Stikktittel</a:t>
            </a:r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C5FC7DF4-7275-4D20-8594-2F68F01D055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71538" y="2708069"/>
            <a:ext cx="3580839" cy="10835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15">
            <a:extLst>
              <a:ext uri="{FF2B5EF4-FFF2-40B4-BE49-F238E27FC236}">
                <a16:creationId xmlns:a16="http://schemas.microsoft.com/office/drawing/2014/main" id="{A7A05757-8626-484F-B85B-823CF4E8A6D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05580" y="2405064"/>
            <a:ext cx="3580839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Stikktittel</a:t>
            </a:r>
          </a:p>
        </p:txBody>
      </p:sp>
      <p:sp>
        <p:nvSpPr>
          <p:cNvPr id="36" name="Plassholder for tekst 15">
            <a:extLst>
              <a:ext uri="{FF2B5EF4-FFF2-40B4-BE49-F238E27FC236}">
                <a16:creationId xmlns:a16="http://schemas.microsoft.com/office/drawing/2014/main" id="{265284B0-B4D9-4FB8-AE18-E3CBB509A85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305580" y="2708069"/>
            <a:ext cx="3580839" cy="10835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7" name="Plassholder for tekst 15">
            <a:extLst>
              <a:ext uri="{FF2B5EF4-FFF2-40B4-BE49-F238E27FC236}">
                <a16:creationId xmlns:a16="http://schemas.microsoft.com/office/drawing/2014/main" id="{CA810AE8-BC25-4DFE-ACD3-C0AD67762823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039623" y="2405064"/>
            <a:ext cx="3580839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Stikktittel</a:t>
            </a:r>
          </a:p>
        </p:txBody>
      </p:sp>
      <p:sp>
        <p:nvSpPr>
          <p:cNvPr id="46" name="Plassholder for tekst 15">
            <a:extLst>
              <a:ext uri="{FF2B5EF4-FFF2-40B4-BE49-F238E27FC236}">
                <a16:creationId xmlns:a16="http://schemas.microsoft.com/office/drawing/2014/main" id="{196ADC2B-C390-488C-8E81-FE2A48285AC8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039623" y="2708069"/>
            <a:ext cx="3580839" cy="10835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 b="1"/>
            </a:lvl2pPr>
            <a:lvl3pPr>
              <a:lnSpc>
                <a:spcPct val="100000"/>
              </a:lnSpc>
              <a:defRPr sz="1200" b="1"/>
            </a:lvl3pPr>
            <a:lvl4pPr>
              <a:lnSpc>
                <a:spcPct val="100000"/>
              </a:lnSpc>
              <a:defRPr sz="1200" b="1"/>
            </a:lvl4pPr>
            <a:lvl5pPr>
              <a:lnSpc>
                <a:spcPct val="100000"/>
              </a:lnSpc>
              <a:defRPr sz="1200" b="1"/>
            </a:lvl5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EA9D64E6-B4BC-DDEF-9EA7-16C578470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74903" y="3994150"/>
            <a:ext cx="1555647" cy="153035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F923CFE-E695-815C-AB76-C47C922D6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308945" y="3994150"/>
            <a:ext cx="1657005" cy="1447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061034C-9AE8-1795-0CFE-F15049AF6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42988" y="3994150"/>
            <a:ext cx="1447894" cy="1447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0691DC5-7C54-9E17-89BE-71D7ADB3F9B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3D02BA18-239C-AB43-AECA-8603E530027B}" type="datetime1">
              <a:rPr lang="nb-NO" smtClean="0"/>
              <a:t>26.03.2025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FA3837D0-74C9-F003-2F7E-C043B8E357A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15E0B87F-E7D5-6227-0D20-18BA0F2F639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229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ssholder for tekst 28">
            <a:extLst>
              <a:ext uri="{FF2B5EF4-FFF2-40B4-BE49-F238E27FC236}">
                <a16:creationId xmlns:a16="http://schemas.microsoft.com/office/drawing/2014/main" id="{B786742D-21D9-F5AB-84CB-149336BCA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26219" y="-1"/>
            <a:ext cx="1865782" cy="6858001"/>
          </a:xfrm>
          <a:custGeom>
            <a:avLst/>
            <a:gdLst>
              <a:gd name="connsiteX0" fmla="*/ 0 w 12192001"/>
              <a:gd name="connsiteY0" fmla="*/ 6858000 h 6858001"/>
              <a:gd name="connsiteX1" fmla="*/ 3548974 w 12192001"/>
              <a:gd name="connsiteY1" fmla="*/ 6858000 h 6858001"/>
              <a:gd name="connsiteX2" fmla="*/ 3548974 w 12192001"/>
              <a:gd name="connsiteY2" fmla="*/ 6858001 h 6858001"/>
              <a:gd name="connsiteX3" fmla="*/ 0 w 12192001"/>
              <a:gd name="connsiteY3" fmla="*/ 6858001 h 6858001"/>
              <a:gd name="connsiteX4" fmla="*/ 3548974 w 12192001"/>
              <a:gd name="connsiteY4" fmla="*/ 0 h 6858001"/>
              <a:gd name="connsiteX5" fmla="*/ 12192001 w 12192001"/>
              <a:gd name="connsiteY5" fmla="*/ 0 h 6858001"/>
              <a:gd name="connsiteX6" fmla="*/ 12192001 w 12192001"/>
              <a:gd name="connsiteY6" fmla="*/ 6858001 h 6858001"/>
              <a:gd name="connsiteX7" fmla="*/ 10326219 w 12192001"/>
              <a:gd name="connsiteY7" fmla="*/ 6858001 h 6858001"/>
              <a:gd name="connsiteX8" fmla="*/ 10855692 w 12192001"/>
              <a:gd name="connsiteY8" fmla="*/ 6286501 h 6858001"/>
              <a:gd name="connsiteX9" fmla="*/ 10855692 w 12192001"/>
              <a:gd name="connsiteY9" fmla="*/ 571501 h 6858001"/>
              <a:gd name="connsiteX10" fmla="*/ 10326219 w 12192001"/>
              <a:gd name="connsiteY10" fmla="*/ 1 h 6858001"/>
              <a:gd name="connsiteX11" fmla="*/ 3548974 w 12192001"/>
              <a:gd name="connsiteY11" fmla="*/ 1 h 6858001"/>
              <a:gd name="connsiteX0" fmla="*/ 0 w 12192001"/>
              <a:gd name="connsiteY0" fmla="*/ 6858000 h 6858001"/>
              <a:gd name="connsiteX1" fmla="*/ 3548974 w 12192001"/>
              <a:gd name="connsiteY1" fmla="*/ 6858000 h 6858001"/>
              <a:gd name="connsiteX2" fmla="*/ 3548974 w 12192001"/>
              <a:gd name="connsiteY2" fmla="*/ 6858001 h 6858001"/>
              <a:gd name="connsiteX3" fmla="*/ 0 w 12192001"/>
              <a:gd name="connsiteY3" fmla="*/ 6858001 h 6858001"/>
              <a:gd name="connsiteX4" fmla="*/ 0 w 12192001"/>
              <a:gd name="connsiteY4" fmla="*/ 6858000 h 6858001"/>
              <a:gd name="connsiteX5" fmla="*/ 3548974 w 12192001"/>
              <a:gd name="connsiteY5" fmla="*/ 1 h 6858001"/>
              <a:gd name="connsiteX6" fmla="*/ 12192001 w 12192001"/>
              <a:gd name="connsiteY6" fmla="*/ 0 h 6858001"/>
              <a:gd name="connsiteX7" fmla="*/ 12192001 w 12192001"/>
              <a:gd name="connsiteY7" fmla="*/ 6858001 h 6858001"/>
              <a:gd name="connsiteX8" fmla="*/ 10326219 w 12192001"/>
              <a:gd name="connsiteY8" fmla="*/ 6858001 h 6858001"/>
              <a:gd name="connsiteX9" fmla="*/ 10855692 w 12192001"/>
              <a:gd name="connsiteY9" fmla="*/ 6286501 h 6858001"/>
              <a:gd name="connsiteX10" fmla="*/ 10855692 w 12192001"/>
              <a:gd name="connsiteY10" fmla="*/ 571501 h 6858001"/>
              <a:gd name="connsiteX11" fmla="*/ 10326219 w 12192001"/>
              <a:gd name="connsiteY11" fmla="*/ 1 h 6858001"/>
              <a:gd name="connsiteX12" fmla="*/ 3548974 w 12192001"/>
              <a:gd name="connsiteY12" fmla="*/ 1 h 6858001"/>
              <a:gd name="connsiteX0" fmla="*/ 0 w 12192001"/>
              <a:gd name="connsiteY0" fmla="*/ 6858000 h 6858001"/>
              <a:gd name="connsiteX1" fmla="*/ 3548974 w 12192001"/>
              <a:gd name="connsiteY1" fmla="*/ 6858000 h 6858001"/>
              <a:gd name="connsiteX2" fmla="*/ 3548974 w 12192001"/>
              <a:gd name="connsiteY2" fmla="*/ 6858001 h 6858001"/>
              <a:gd name="connsiteX3" fmla="*/ 0 w 12192001"/>
              <a:gd name="connsiteY3" fmla="*/ 6858001 h 6858001"/>
              <a:gd name="connsiteX4" fmla="*/ 0 w 12192001"/>
              <a:gd name="connsiteY4" fmla="*/ 6858000 h 6858001"/>
              <a:gd name="connsiteX5" fmla="*/ 10326219 w 12192001"/>
              <a:gd name="connsiteY5" fmla="*/ 1 h 6858001"/>
              <a:gd name="connsiteX6" fmla="*/ 12192001 w 12192001"/>
              <a:gd name="connsiteY6" fmla="*/ 0 h 6858001"/>
              <a:gd name="connsiteX7" fmla="*/ 12192001 w 12192001"/>
              <a:gd name="connsiteY7" fmla="*/ 6858001 h 6858001"/>
              <a:gd name="connsiteX8" fmla="*/ 10326219 w 12192001"/>
              <a:gd name="connsiteY8" fmla="*/ 6858001 h 6858001"/>
              <a:gd name="connsiteX9" fmla="*/ 10855692 w 12192001"/>
              <a:gd name="connsiteY9" fmla="*/ 6286501 h 6858001"/>
              <a:gd name="connsiteX10" fmla="*/ 10855692 w 12192001"/>
              <a:gd name="connsiteY10" fmla="*/ 571501 h 6858001"/>
              <a:gd name="connsiteX11" fmla="*/ 10326219 w 12192001"/>
              <a:gd name="connsiteY11" fmla="*/ 1 h 6858001"/>
              <a:gd name="connsiteX0" fmla="*/ 0 w 12192001"/>
              <a:gd name="connsiteY0" fmla="*/ 6858001 h 6858001"/>
              <a:gd name="connsiteX1" fmla="*/ 3548974 w 12192001"/>
              <a:gd name="connsiteY1" fmla="*/ 6858000 h 6858001"/>
              <a:gd name="connsiteX2" fmla="*/ 3548974 w 12192001"/>
              <a:gd name="connsiteY2" fmla="*/ 6858001 h 6858001"/>
              <a:gd name="connsiteX3" fmla="*/ 0 w 12192001"/>
              <a:gd name="connsiteY3" fmla="*/ 6858001 h 6858001"/>
              <a:gd name="connsiteX4" fmla="*/ 10326219 w 12192001"/>
              <a:gd name="connsiteY4" fmla="*/ 1 h 6858001"/>
              <a:gd name="connsiteX5" fmla="*/ 12192001 w 12192001"/>
              <a:gd name="connsiteY5" fmla="*/ 0 h 6858001"/>
              <a:gd name="connsiteX6" fmla="*/ 12192001 w 12192001"/>
              <a:gd name="connsiteY6" fmla="*/ 6858001 h 6858001"/>
              <a:gd name="connsiteX7" fmla="*/ 10326219 w 12192001"/>
              <a:gd name="connsiteY7" fmla="*/ 6858001 h 6858001"/>
              <a:gd name="connsiteX8" fmla="*/ 10855692 w 12192001"/>
              <a:gd name="connsiteY8" fmla="*/ 6286501 h 6858001"/>
              <a:gd name="connsiteX9" fmla="*/ 10855692 w 12192001"/>
              <a:gd name="connsiteY9" fmla="*/ 571501 h 6858001"/>
              <a:gd name="connsiteX10" fmla="*/ 10326219 w 12192001"/>
              <a:gd name="connsiteY10" fmla="*/ 1 h 6858001"/>
              <a:gd name="connsiteX0" fmla="*/ 0 w 8643027"/>
              <a:gd name="connsiteY0" fmla="*/ 6858001 h 6858001"/>
              <a:gd name="connsiteX1" fmla="*/ 0 w 8643027"/>
              <a:gd name="connsiteY1" fmla="*/ 6858000 h 6858001"/>
              <a:gd name="connsiteX2" fmla="*/ 0 w 8643027"/>
              <a:gd name="connsiteY2" fmla="*/ 6858001 h 6858001"/>
              <a:gd name="connsiteX3" fmla="*/ 6777245 w 8643027"/>
              <a:gd name="connsiteY3" fmla="*/ 1 h 6858001"/>
              <a:gd name="connsiteX4" fmla="*/ 8643027 w 8643027"/>
              <a:gd name="connsiteY4" fmla="*/ 0 h 6858001"/>
              <a:gd name="connsiteX5" fmla="*/ 8643027 w 8643027"/>
              <a:gd name="connsiteY5" fmla="*/ 6858001 h 6858001"/>
              <a:gd name="connsiteX6" fmla="*/ 6777245 w 8643027"/>
              <a:gd name="connsiteY6" fmla="*/ 6858001 h 6858001"/>
              <a:gd name="connsiteX7" fmla="*/ 7306718 w 8643027"/>
              <a:gd name="connsiteY7" fmla="*/ 6286501 h 6858001"/>
              <a:gd name="connsiteX8" fmla="*/ 7306718 w 8643027"/>
              <a:gd name="connsiteY8" fmla="*/ 571501 h 6858001"/>
              <a:gd name="connsiteX9" fmla="*/ 6777245 w 8643027"/>
              <a:gd name="connsiteY9" fmla="*/ 1 h 6858001"/>
              <a:gd name="connsiteX0" fmla="*/ 0 w 1865782"/>
              <a:gd name="connsiteY0" fmla="*/ 1 h 6858001"/>
              <a:gd name="connsiteX1" fmla="*/ 1865782 w 1865782"/>
              <a:gd name="connsiteY1" fmla="*/ 0 h 6858001"/>
              <a:gd name="connsiteX2" fmla="*/ 1865782 w 1865782"/>
              <a:gd name="connsiteY2" fmla="*/ 6858001 h 6858001"/>
              <a:gd name="connsiteX3" fmla="*/ 0 w 1865782"/>
              <a:gd name="connsiteY3" fmla="*/ 6858001 h 6858001"/>
              <a:gd name="connsiteX4" fmla="*/ 529473 w 1865782"/>
              <a:gd name="connsiteY4" fmla="*/ 6286501 h 6858001"/>
              <a:gd name="connsiteX5" fmla="*/ 529473 w 1865782"/>
              <a:gd name="connsiteY5" fmla="*/ 571501 h 6858001"/>
              <a:gd name="connsiteX6" fmla="*/ 0 w 1865782"/>
              <a:gd name="connsiteY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782" h="6858001">
                <a:moveTo>
                  <a:pt x="0" y="1"/>
                </a:moveTo>
                <a:lnTo>
                  <a:pt x="1865782" y="0"/>
                </a:lnTo>
                <a:lnTo>
                  <a:pt x="1865782" y="6858001"/>
                </a:lnTo>
                <a:lnTo>
                  <a:pt x="0" y="6858001"/>
                </a:lnTo>
                <a:cubicBezTo>
                  <a:pt x="292445" y="6858001"/>
                  <a:pt x="529473" y="6602160"/>
                  <a:pt x="529473" y="6286501"/>
                </a:cubicBezTo>
                <a:lnTo>
                  <a:pt x="529473" y="571501"/>
                </a:lnTo>
                <a:cubicBezTo>
                  <a:pt x="529473" y="255870"/>
                  <a:pt x="292445" y="1"/>
                  <a:pt x="0" y="1"/>
                </a:cubicBezTo>
                <a:close/>
              </a:path>
            </a:pathLst>
          </a:custGeom>
          <a:solidFill>
            <a:schemeClr val="bg2"/>
          </a:solidFill>
          <a:effectLst>
            <a:outerShdw blurRad="50800" dist="50800" dir="5400000" algn="ctr" rotWithShape="0">
              <a:srgbClr val="0000FF">
                <a:alpha val="0"/>
              </a:srgbClr>
            </a:outerShdw>
          </a:effectLst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00">
                <a:solidFill>
                  <a:srgbClr val="010000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642EA397-E0A0-47A8-B974-671ACF1BC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37" y="936171"/>
            <a:ext cx="6381372" cy="1384995"/>
          </a:xfrm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EB91BF-D4EC-28FD-5BDA-B17C56D87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CD7AB98-51E9-F22B-BB8A-1A1FDD51A5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4602BBE-1966-DA8B-6D23-4A306443D3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532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 – h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BA13633B-A555-4099-9A6B-7F1B3765F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14"/>
          <a:stretch/>
        </p:blipFill>
        <p:spPr>
          <a:xfrm>
            <a:off x="0" y="0"/>
            <a:ext cx="5260784" cy="6858000"/>
          </a:xfrm>
          <a:prstGeom prst="rect">
            <a:avLst/>
          </a:prstGeom>
        </p:spPr>
      </p:pic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DFC91790-D92D-4A93-AA6C-10F67CCEA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6761" y="0"/>
            <a:ext cx="7525239" cy="6858000"/>
          </a:xfrm>
          <a:custGeom>
            <a:avLst/>
            <a:gdLst>
              <a:gd name="connsiteX0" fmla="*/ 0 w 15049499"/>
              <a:gd name="connsiteY0" fmla="*/ 0 h 13716000"/>
              <a:gd name="connsiteX1" fmla="*/ 15049499 w 15049499"/>
              <a:gd name="connsiteY1" fmla="*/ 0 h 13716000"/>
              <a:gd name="connsiteX2" fmla="*/ 15049499 w 15049499"/>
              <a:gd name="connsiteY2" fmla="*/ 13716000 h 13716000"/>
              <a:gd name="connsiteX3" fmla="*/ 0 w 15049499"/>
              <a:gd name="connsiteY3" fmla="*/ 13716000 h 13716000"/>
              <a:gd name="connsiteX4" fmla="*/ 1143000 w 15049499"/>
              <a:gd name="connsiteY4" fmla="*/ 12573000 h 13716000"/>
              <a:gd name="connsiteX5" fmla="*/ 1143000 w 15049499"/>
              <a:gd name="connsiteY5" fmla="*/ 1143000 h 13716000"/>
              <a:gd name="connsiteX6" fmla="*/ 0 w 15049499"/>
              <a:gd name="connsiteY6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49499" h="13716000">
                <a:moveTo>
                  <a:pt x="0" y="0"/>
                </a:moveTo>
                <a:lnTo>
                  <a:pt x="15049499" y="0"/>
                </a:lnTo>
                <a:lnTo>
                  <a:pt x="15049499" y="13716000"/>
                </a:lnTo>
                <a:lnTo>
                  <a:pt x="0" y="13716000"/>
                </a:lnTo>
                <a:cubicBezTo>
                  <a:pt x="631316" y="13716000"/>
                  <a:pt x="1143000" y="13204317"/>
                  <a:pt x="1143000" y="12573000"/>
                </a:cubicBezTo>
                <a:lnTo>
                  <a:pt x="1143000" y="1143000"/>
                </a:lnTo>
                <a:cubicBezTo>
                  <a:pt x="1143000" y="511739"/>
                  <a:pt x="631316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2F8A63-A9EC-4CFA-B396-DD1D8AE39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38" y="1447800"/>
            <a:ext cx="4266351" cy="1107996"/>
          </a:xfrm>
        </p:spPr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3010691-E452-4120-9BB4-361459164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38" y="5199876"/>
            <a:ext cx="4266351" cy="276999"/>
          </a:xfr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dk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3" name="Plassholder for tekst 21" descr="OBOS-logo">
            <a:extLst>
              <a:ext uri="{FF2B5EF4-FFF2-40B4-BE49-F238E27FC236}">
                <a16:creationId xmlns:a16="http://schemas.microsoft.com/office/drawing/2014/main" id="{783D9EFB-6F08-4F32-8648-532A7527E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79636" y="5854700"/>
            <a:ext cx="1841520" cy="43812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Plassholder for tekst 12">
            <a:extLst>
              <a:ext uri="{FF2B5EF4-FFF2-40B4-BE49-F238E27FC236}">
                <a16:creationId xmlns:a16="http://schemas.microsoft.com/office/drawing/2014/main" id="{FC227182-08FC-4BFD-BFBB-EA9AB3EBBA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37" y="5914800"/>
            <a:ext cx="3580840" cy="18460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Av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EF46C07-2CD8-3B6C-BBDF-C69B7505AF0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71537" y="6166800"/>
            <a:ext cx="781050" cy="129600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C4EAA0C-5D2C-9142-9923-34BD7D8A0ECA}" type="datetime1">
              <a:rPr lang="nb-NO" smtClean="0"/>
              <a:t>26.03.2025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A8083FA-689E-BC04-54FE-59406D9DE9D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71537" y="10800000"/>
            <a:ext cx="7314491" cy="129600"/>
          </a:xfrm>
        </p:spPr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CC490BC1-B091-0088-DD1C-4E579DCBCE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73222" y="10800000"/>
            <a:ext cx="781013" cy="129600"/>
          </a:xfrm>
        </p:spPr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035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– grøn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ssholder for tekst 28">
            <a:extLst>
              <a:ext uri="{FF2B5EF4-FFF2-40B4-BE49-F238E27FC236}">
                <a16:creationId xmlns:a16="http://schemas.microsoft.com/office/drawing/2014/main" id="{B786742D-21D9-F5AB-84CB-149336BCA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26219" y="-1"/>
            <a:ext cx="1865782" cy="6858001"/>
          </a:xfrm>
          <a:custGeom>
            <a:avLst/>
            <a:gdLst>
              <a:gd name="connsiteX0" fmla="*/ 0 w 12192001"/>
              <a:gd name="connsiteY0" fmla="*/ 6858000 h 6858001"/>
              <a:gd name="connsiteX1" fmla="*/ 3548974 w 12192001"/>
              <a:gd name="connsiteY1" fmla="*/ 6858000 h 6858001"/>
              <a:gd name="connsiteX2" fmla="*/ 3548974 w 12192001"/>
              <a:gd name="connsiteY2" fmla="*/ 6858001 h 6858001"/>
              <a:gd name="connsiteX3" fmla="*/ 0 w 12192001"/>
              <a:gd name="connsiteY3" fmla="*/ 6858001 h 6858001"/>
              <a:gd name="connsiteX4" fmla="*/ 3548974 w 12192001"/>
              <a:gd name="connsiteY4" fmla="*/ 0 h 6858001"/>
              <a:gd name="connsiteX5" fmla="*/ 12192001 w 12192001"/>
              <a:gd name="connsiteY5" fmla="*/ 0 h 6858001"/>
              <a:gd name="connsiteX6" fmla="*/ 12192001 w 12192001"/>
              <a:gd name="connsiteY6" fmla="*/ 6858001 h 6858001"/>
              <a:gd name="connsiteX7" fmla="*/ 10326219 w 12192001"/>
              <a:gd name="connsiteY7" fmla="*/ 6858001 h 6858001"/>
              <a:gd name="connsiteX8" fmla="*/ 10855692 w 12192001"/>
              <a:gd name="connsiteY8" fmla="*/ 6286501 h 6858001"/>
              <a:gd name="connsiteX9" fmla="*/ 10855692 w 12192001"/>
              <a:gd name="connsiteY9" fmla="*/ 571501 h 6858001"/>
              <a:gd name="connsiteX10" fmla="*/ 10326219 w 12192001"/>
              <a:gd name="connsiteY10" fmla="*/ 1 h 6858001"/>
              <a:gd name="connsiteX11" fmla="*/ 3548974 w 12192001"/>
              <a:gd name="connsiteY11" fmla="*/ 1 h 6858001"/>
              <a:gd name="connsiteX0" fmla="*/ 0 w 12192001"/>
              <a:gd name="connsiteY0" fmla="*/ 6858000 h 6858001"/>
              <a:gd name="connsiteX1" fmla="*/ 3548974 w 12192001"/>
              <a:gd name="connsiteY1" fmla="*/ 6858000 h 6858001"/>
              <a:gd name="connsiteX2" fmla="*/ 3548974 w 12192001"/>
              <a:gd name="connsiteY2" fmla="*/ 6858001 h 6858001"/>
              <a:gd name="connsiteX3" fmla="*/ 0 w 12192001"/>
              <a:gd name="connsiteY3" fmla="*/ 6858001 h 6858001"/>
              <a:gd name="connsiteX4" fmla="*/ 0 w 12192001"/>
              <a:gd name="connsiteY4" fmla="*/ 6858000 h 6858001"/>
              <a:gd name="connsiteX5" fmla="*/ 3548974 w 12192001"/>
              <a:gd name="connsiteY5" fmla="*/ 1 h 6858001"/>
              <a:gd name="connsiteX6" fmla="*/ 12192001 w 12192001"/>
              <a:gd name="connsiteY6" fmla="*/ 0 h 6858001"/>
              <a:gd name="connsiteX7" fmla="*/ 12192001 w 12192001"/>
              <a:gd name="connsiteY7" fmla="*/ 6858001 h 6858001"/>
              <a:gd name="connsiteX8" fmla="*/ 10326219 w 12192001"/>
              <a:gd name="connsiteY8" fmla="*/ 6858001 h 6858001"/>
              <a:gd name="connsiteX9" fmla="*/ 10855692 w 12192001"/>
              <a:gd name="connsiteY9" fmla="*/ 6286501 h 6858001"/>
              <a:gd name="connsiteX10" fmla="*/ 10855692 w 12192001"/>
              <a:gd name="connsiteY10" fmla="*/ 571501 h 6858001"/>
              <a:gd name="connsiteX11" fmla="*/ 10326219 w 12192001"/>
              <a:gd name="connsiteY11" fmla="*/ 1 h 6858001"/>
              <a:gd name="connsiteX12" fmla="*/ 3548974 w 12192001"/>
              <a:gd name="connsiteY12" fmla="*/ 1 h 6858001"/>
              <a:gd name="connsiteX0" fmla="*/ 0 w 12192001"/>
              <a:gd name="connsiteY0" fmla="*/ 6858000 h 6858001"/>
              <a:gd name="connsiteX1" fmla="*/ 3548974 w 12192001"/>
              <a:gd name="connsiteY1" fmla="*/ 6858000 h 6858001"/>
              <a:gd name="connsiteX2" fmla="*/ 3548974 w 12192001"/>
              <a:gd name="connsiteY2" fmla="*/ 6858001 h 6858001"/>
              <a:gd name="connsiteX3" fmla="*/ 0 w 12192001"/>
              <a:gd name="connsiteY3" fmla="*/ 6858001 h 6858001"/>
              <a:gd name="connsiteX4" fmla="*/ 0 w 12192001"/>
              <a:gd name="connsiteY4" fmla="*/ 6858000 h 6858001"/>
              <a:gd name="connsiteX5" fmla="*/ 10326219 w 12192001"/>
              <a:gd name="connsiteY5" fmla="*/ 1 h 6858001"/>
              <a:gd name="connsiteX6" fmla="*/ 12192001 w 12192001"/>
              <a:gd name="connsiteY6" fmla="*/ 0 h 6858001"/>
              <a:gd name="connsiteX7" fmla="*/ 12192001 w 12192001"/>
              <a:gd name="connsiteY7" fmla="*/ 6858001 h 6858001"/>
              <a:gd name="connsiteX8" fmla="*/ 10326219 w 12192001"/>
              <a:gd name="connsiteY8" fmla="*/ 6858001 h 6858001"/>
              <a:gd name="connsiteX9" fmla="*/ 10855692 w 12192001"/>
              <a:gd name="connsiteY9" fmla="*/ 6286501 h 6858001"/>
              <a:gd name="connsiteX10" fmla="*/ 10855692 w 12192001"/>
              <a:gd name="connsiteY10" fmla="*/ 571501 h 6858001"/>
              <a:gd name="connsiteX11" fmla="*/ 10326219 w 12192001"/>
              <a:gd name="connsiteY11" fmla="*/ 1 h 6858001"/>
              <a:gd name="connsiteX0" fmla="*/ 0 w 12192001"/>
              <a:gd name="connsiteY0" fmla="*/ 6858001 h 6858001"/>
              <a:gd name="connsiteX1" fmla="*/ 3548974 w 12192001"/>
              <a:gd name="connsiteY1" fmla="*/ 6858000 h 6858001"/>
              <a:gd name="connsiteX2" fmla="*/ 3548974 w 12192001"/>
              <a:gd name="connsiteY2" fmla="*/ 6858001 h 6858001"/>
              <a:gd name="connsiteX3" fmla="*/ 0 w 12192001"/>
              <a:gd name="connsiteY3" fmla="*/ 6858001 h 6858001"/>
              <a:gd name="connsiteX4" fmla="*/ 10326219 w 12192001"/>
              <a:gd name="connsiteY4" fmla="*/ 1 h 6858001"/>
              <a:gd name="connsiteX5" fmla="*/ 12192001 w 12192001"/>
              <a:gd name="connsiteY5" fmla="*/ 0 h 6858001"/>
              <a:gd name="connsiteX6" fmla="*/ 12192001 w 12192001"/>
              <a:gd name="connsiteY6" fmla="*/ 6858001 h 6858001"/>
              <a:gd name="connsiteX7" fmla="*/ 10326219 w 12192001"/>
              <a:gd name="connsiteY7" fmla="*/ 6858001 h 6858001"/>
              <a:gd name="connsiteX8" fmla="*/ 10855692 w 12192001"/>
              <a:gd name="connsiteY8" fmla="*/ 6286501 h 6858001"/>
              <a:gd name="connsiteX9" fmla="*/ 10855692 w 12192001"/>
              <a:gd name="connsiteY9" fmla="*/ 571501 h 6858001"/>
              <a:gd name="connsiteX10" fmla="*/ 10326219 w 12192001"/>
              <a:gd name="connsiteY10" fmla="*/ 1 h 6858001"/>
              <a:gd name="connsiteX0" fmla="*/ 0 w 8643027"/>
              <a:gd name="connsiteY0" fmla="*/ 6858001 h 6858001"/>
              <a:gd name="connsiteX1" fmla="*/ 0 w 8643027"/>
              <a:gd name="connsiteY1" fmla="*/ 6858000 h 6858001"/>
              <a:gd name="connsiteX2" fmla="*/ 0 w 8643027"/>
              <a:gd name="connsiteY2" fmla="*/ 6858001 h 6858001"/>
              <a:gd name="connsiteX3" fmla="*/ 6777245 w 8643027"/>
              <a:gd name="connsiteY3" fmla="*/ 1 h 6858001"/>
              <a:gd name="connsiteX4" fmla="*/ 8643027 w 8643027"/>
              <a:gd name="connsiteY4" fmla="*/ 0 h 6858001"/>
              <a:gd name="connsiteX5" fmla="*/ 8643027 w 8643027"/>
              <a:gd name="connsiteY5" fmla="*/ 6858001 h 6858001"/>
              <a:gd name="connsiteX6" fmla="*/ 6777245 w 8643027"/>
              <a:gd name="connsiteY6" fmla="*/ 6858001 h 6858001"/>
              <a:gd name="connsiteX7" fmla="*/ 7306718 w 8643027"/>
              <a:gd name="connsiteY7" fmla="*/ 6286501 h 6858001"/>
              <a:gd name="connsiteX8" fmla="*/ 7306718 w 8643027"/>
              <a:gd name="connsiteY8" fmla="*/ 571501 h 6858001"/>
              <a:gd name="connsiteX9" fmla="*/ 6777245 w 8643027"/>
              <a:gd name="connsiteY9" fmla="*/ 1 h 6858001"/>
              <a:gd name="connsiteX0" fmla="*/ 0 w 1865782"/>
              <a:gd name="connsiteY0" fmla="*/ 1 h 6858001"/>
              <a:gd name="connsiteX1" fmla="*/ 1865782 w 1865782"/>
              <a:gd name="connsiteY1" fmla="*/ 0 h 6858001"/>
              <a:gd name="connsiteX2" fmla="*/ 1865782 w 1865782"/>
              <a:gd name="connsiteY2" fmla="*/ 6858001 h 6858001"/>
              <a:gd name="connsiteX3" fmla="*/ 0 w 1865782"/>
              <a:gd name="connsiteY3" fmla="*/ 6858001 h 6858001"/>
              <a:gd name="connsiteX4" fmla="*/ 529473 w 1865782"/>
              <a:gd name="connsiteY4" fmla="*/ 6286501 h 6858001"/>
              <a:gd name="connsiteX5" fmla="*/ 529473 w 1865782"/>
              <a:gd name="connsiteY5" fmla="*/ 571501 h 6858001"/>
              <a:gd name="connsiteX6" fmla="*/ 0 w 1865782"/>
              <a:gd name="connsiteY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782" h="6858001">
                <a:moveTo>
                  <a:pt x="0" y="1"/>
                </a:moveTo>
                <a:lnTo>
                  <a:pt x="1865782" y="0"/>
                </a:lnTo>
                <a:lnTo>
                  <a:pt x="1865782" y="6858001"/>
                </a:lnTo>
                <a:lnTo>
                  <a:pt x="0" y="6858001"/>
                </a:lnTo>
                <a:cubicBezTo>
                  <a:pt x="292445" y="6858001"/>
                  <a:pt x="529473" y="6602160"/>
                  <a:pt x="529473" y="6286501"/>
                </a:cubicBezTo>
                <a:lnTo>
                  <a:pt x="529473" y="571501"/>
                </a:lnTo>
                <a:cubicBezTo>
                  <a:pt x="529473" y="255870"/>
                  <a:pt x="292445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effectLst>
            <a:outerShdw blurRad="50800" dist="50800" dir="5400000" algn="ctr" rotWithShape="0">
              <a:srgbClr val="0000FF">
                <a:alpha val="0"/>
              </a:srgbClr>
            </a:outerShdw>
          </a:effectLst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00">
                <a:solidFill>
                  <a:srgbClr val="010000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642EA397-E0A0-47A8-B974-671ACF1BC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37" y="936171"/>
            <a:ext cx="6381372" cy="1384995"/>
          </a:xfrm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065B47-1D7E-D164-0ED1-1AB8880D41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11A78C8-ECB6-CFCF-7311-1A1963D93D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7E7616-6337-CC7B-447B-5CE68A6A9E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9212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m bilde –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0B74DDFC-5548-4A18-8165-5179E5876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24465" y="0"/>
            <a:ext cx="6667535" cy="6858000"/>
          </a:xfrm>
          <a:custGeom>
            <a:avLst/>
            <a:gdLst>
              <a:gd name="connsiteX0" fmla="*/ 0 w 13334202"/>
              <a:gd name="connsiteY0" fmla="*/ 0 h 13716000"/>
              <a:gd name="connsiteX1" fmla="*/ 13334202 w 13334202"/>
              <a:gd name="connsiteY1" fmla="*/ 0 h 13716000"/>
              <a:gd name="connsiteX2" fmla="*/ 13334202 w 13334202"/>
              <a:gd name="connsiteY2" fmla="*/ 13716000 h 13716000"/>
              <a:gd name="connsiteX3" fmla="*/ 0 w 13334202"/>
              <a:gd name="connsiteY3" fmla="*/ 13716000 h 13716000"/>
              <a:gd name="connsiteX4" fmla="*/ 1142996 w 13334202"/>
              <a:gd name="connsiteY4" fmla="*/ 12573000 h 13716000"/>
              <a:gd name="connsiteX5" fmla="*/ 1142996 w 13334202"/>
              <a:gd name="connsiteY5" fmla="*/ 1143000 h 13716000"/>
              <a:gd name="connsiteX6" fmla="*/ 0 w 13334202"/>
              <a:gd name="connsiteY6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4202" h="13716000">
                <a:moveTo>
                  <a:pt x="0" y="0"/>
                </a:moveTo>
                <a:lnTo>
                  <a:pt x="13334202" y="0"/>
                </a:lnTo>
                <a:lnTo>
                  <a:pt x="13334202" y="13716000"/>
                </a:lnTo>
                <a:lnTo>
                  <a:pt x="0" y="13716000"/>
                </a:lnTo>
                <a:cubicBezTo>
                  <a:pt x="631314" y="13716000"/>
                  <a:pt x="1142996" y="13204317"/>
                  <a:pt x="1142996" y="12573000"/>
                </a:cubicBezTo>
                <a:lnTo>
                  <a:pt x="1142996" y="1143000"/>
                </a:lnTo>
                <a:cubicBezTo>
                  <a:pt x="1142996" y="511739"/>
                  <a:pt x="631314" y="0"/>
                  <a:pt x="0" y="0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642EA397-E0A0-47A8-B974-671ACF1BC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38" y="945696"/>
            <a:ext cx="4514350" cy="1107996"/>
          </a:xfrm>
        </p:spPr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3B60BE-651B-D5CD-CCA9-FE3BFD0171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5DF56E8-47F1-9189-E8A6-AA0B879415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A39FE59-77B9-9F44-AF26-40FF57575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1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m bilde – grøn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0B74DDFC-5548-4A18-8165-5179E5876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24465" y="0"/>
            <a:ext cx="6667535" cy="6858000"/>
          </a:xfrm>
          <a:custGeom>
            <a:avLst/>
            <a:gdLst>
              <a:gd name="connsiteX0" fmla="*/ 0 w 13334202"/>
              <a:gd name="connsiteY0" fmla="*/ 0 h 13716000"/>
              <a:gd name="connsiteX1" fmla="*/ 13334202 w 13334202"/>
              <a:gd name="connsiteY1" fmla="*/ 0 h 13716000"/>
              <a:gd name="connsiteX2" fmla="*/ 13334202 w 13334202"/>
              <a:gd name="connsiteY2" fmla="*/ 13716000 h 13716000"/>
              <a:gd name="connsiteX3" fmla="*/ 0 w 13334202"/>
              <a:gd name="connsiteY3" fmla="*/ 13716000 h 13716000"/>
              <a:gd name="connsiteX4" fmla="*/ 1142996 w 13334202"/>
              <a:gd name="connsiteY4" fmla="*/ 12573000 h 13716000"/>
              <a:gd name="connsiteX5" fmla="*/ 1142996 w 13334202"/>
              <a:gd name="connsiteY5" fmla="*/ 1143000 h 13716000"/>
              <a:gd name="connsiteX6" fmla="*/ 0 w 13334202"/>
              <a:gd name="connsiteY6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4202" h="13716000">
                <a:moveTo>
                  <a:pt x="0" y="0"/>
                </a:moveTo>
                <a:lnTo>
                  <a:pt x="13334202" y="0"/>
                </a:lnTo>
                <a:lnTo>
                  <a:pt x="13334202" y="13716000"/>
                </a:lnTo>
                <a:lnTo>
                  <a:pt x="0" y="13716000"/>
                </a:lnTo>
                <a:cubicBezTo>
                  <a:pt x="631314" y="13716000"/>
                  <a:pt x="1142996" y="13204317"/>
                  <a:pt x="1142996" y="12573000"/>
                </a:cubicBezTo>
                <a:lnTo>
                  <a:pt x="1142996" y="1143000"/>
                </a:lnTo>
                <a:cubicBezTo>
                  <a:pt x="1142996" y="511739"/>
                  <a:pt x="631314" y="0"/>
                  <a:pt x="0" y="0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642EA397-E0A0-47A8-B974-671ACF1BC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38" y="945696"/>
            <a:ext cx="4514350" cy="1107996"/>
          </a:xfrm>
        </p:spPr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1B34AB-0FBA-2B36-B4BF-D1A5E5330A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DE0F40-F5C4-7202-2E86-6076BFC8E3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D8DCF3-89F1-5AC8-F168-974DBE7E43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479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642EA397-E0A0-47A8-B974-671ACF1BC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254" y="950920"/>
            <a:ext cx="8249187" cy="22464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B68F8DF4-4738-4420-9D81-5CDDBA0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5048" y="3367753"/>
            <a:ext cx="3733249" cy="184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12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pic>
        <p:nvPicPr>
          <p:cNvPr id="8" name="logo_blue">
            <a:extLst>
              <a:ext uri="{FF2B5EF4-FFF2-40B4-BE49-F238E27FC236}">
                <a16:creationId xmlns:a16="http://schemas.microsoft.com/office/drawing/2014/main" id="{1DE2405D-F822-429C-A7C1-A37FFA012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561" y="975260"/>
            <a:ext cx="715429" cy="715429"/>
          </a:xfrm>
          <a:prstGeom prst="rect">
            <a:avLst/>
          </a:prstGeom>
        </p:spPr>
      </p:pic>
      <p:pic>
        <p:nvPicPr>
          <p:cNvPr id="16" name="logo_lightblue" hidden="1">
            <a:extLst>
              <a:ext uri="{FF2B5EF4-FFF2-40B4-BE49-F238E27FC236}">
                <a16:creationId xmlns:a16="http://schemas.microsoft.com/office/drawing/2014/main" id="{C91A0C9D-B6F4-4352-06F5-593E05C67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561" y="975260"/>
            <a:ext cx="715429" cy="715429"/>
          </a:xfrm>
          <a:prstGeom prst="rect">
            <a:avLst/>
          </a:prstGeom>
        </p:spPr>
      </p:pic>
      <p:pic>
        <p:nvPicPr>
          <p:cNvPr id="17" name="logo_green" hidden="1">
            <a:extLst>
              <a:ext uri="{FF2B5EF4-FFF2-40B4-BE49-F238E27FC236}">
                <a16:creationId xmlns:a16="http://schemas.microsoft.com/office/drawing/2014/main" id="{D2E32E9C-2CFD-8985-67D8-11437EDBA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561" y="975260"/>
            <a:ext cx="715429" cy="715429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2CBEE2F-0D88-BD00-2BDA-3523F34732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FFF3B7-BF94-5045-A297-A5B2559E5A6D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B0F0CF5-F549-D488-8659-E9B0CC9096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D3C689-A3B5-E010-D7C4-E4EB2B3296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26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– mørk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642EA397-E0A0-47A8-B974-671ACF1BC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254" y="950920"/>
            <a:ext cx="8249187" cy="22464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B68F8DF4-4738-4420-9D81-5CDDBA0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5048" y="3367753"/>
            <a:ext cx="3733249" cy="184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12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pic>
        <p:nvPicPr>
          <p:cNvPr id="8" name="logo_blue">
            <a:extLst>
              <a:ext uri="{FF2B5EF4-FFF2-40B4-BE49-F238E27FC236}">
                <a16:creationId xmlns:a16="http://schemas.microsoft.com/office/drawing/2014/main" id="{1DE2405D-F822-429C-A7C1-A37FFA012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561" y="975260"/>
            <a:ext cx="715429" cy="715429"/>
          </a:xfrm>
          <a:prstGeom prst="rect">
            <a:avLst/>
          </a:prstGeom>
        </p:spPr>
      </p:pic>
      <p:pic>
        <p:nvPicPr>
          <p:cNvPr id="16" name="logo_lightblue" hidden="1">
            <a:extLst>
              <a:ext uri="{FF2B5EF4-FFF2-40B4-BE49-F238E27FC236}">
                <a16:creationId xmlns:a16="http://schemas.microsoft.com/office/drawing/2014/main" id="{C91A0C9D-B6F4-4352-06F5-593E05C6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561" y="975260"/>
            <a:ext cx="715429" cy="715429"/>
          </a:xfrm>
          <a:prstGeom prst="rect">
            <a:avLst/>
          </a:prstGeom>
        </p:spPr>
      </p:pic>
      <p:pic>
        <p:nvPicPr>
          <p:cNvPr id="17" name="logo_green" hidden="1">
            <a:extLst>
              <a:ext uri="{FF2B5EF4-FFF2-40B4-BE49-F238E27FC236}">
                <a16:creationId xmlns:a16="http://schemas.microsoft.com/office/drawing/2014/main" id="{D2E32E9C-2CFD-8985-67D8-11437EDBA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561" y="975260"/>
            <a:ext cx="715429" cy="715429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D602524-24A9-ED91-9B73-16F6B9B1D2C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C4A125-1ECE-2D4A-BB57-0EB7B4706D7F}" type="datetime1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43B765-2B66-C47B-E890-015CDBA165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1ED10F-28E5-0B0C-A031-1388830CA8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715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– grøn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642EA397-E0A0-47A8-B974-671ACF1BC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254" y="950920"/>
            <a:ext cx="8249187" cy="22464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B68F8DF4-4738-4420-9D81-5CDDBA0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5048" y="3367753"/>
            <a:ext cx="3733249" cy="184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12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10DC48FC-A021-489C-BD8C-84626B32D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561" y="975260"/>
            <a:ext cx="715429" cy="715429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00B6E21-2DC5-489C-B739-553D6DE74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5488" y="6388100"/>
            <a:ext cx="285769" cy="209550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5AAE69C3-1314-7B16-572B-E0987202C9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BEC63-EAFE-3E45-A0E9-18CCDEC63916}" type="datetime1">
              <a:rPr lang="nb-NO" smtClean="0"/>
              <a:t>26.03.2025</a:t>
            </a:fld>
            <a:endParaRPr lang="nb-NO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C383EEAE-1C0B-E44F-352B-FDC0D85209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55D669AE-7FC2-D470-0621-5CD89D9D7A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206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k 10">
            <a:extLst>
              <a:ext uri="{FF2B5EF4-FFF2-40B4-BE49-F238E27FC236}">
                <a16:creationId xmlns:a16="http://schemas.microsoft.com/office/drawing/2014/main" id="{2B414EA4-6FA1-4652-8CCE-F2D3F71CC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313"/>
          <a:stretch>
            <a:fillRect/>
          </a:stretch>
        </p:blipFill>
        <p:spPr>
          <a:xfrm flipH="1">
            <a:off x="8814374" y="0"/>
            <a:ext cx="3377626" cy="6858000"/>
          </a:xfrm>
          <a:custGeom>
            <a:avLst/>
            <a:gdLst>
              <a:gd name="connsiteX0" fmla="*/ 6754812 w 6754812"/>
              <a:gd name="connsiteY0" fmla="*/ 13716000 h 13716000"/>
              <a:gd name="connsiteX1" fmla="*/ 0 w 6754812"/>
              <a:gd name="connsiteY1" fmla="*/ 13716000 h 13716000"/>
              <a:gd name="connsiteX2" fmla="*/ 0 w 6754812"/>
              <a:gd name="connsiteY2" fmla="*/ 0 h 13716000"/>
              <a:gd name="connsiteX3" fmla="*/ 6754812 w 6754812"/>
              <a:gd name="connsiteY3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12" h="13716000">
                <a:moveTo>
                  <a:pt x="6754812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6754812" y="0"/>
                </a:lnTo>
                <a:close/>
              </a:path>
            </a:pathLst>
          </a:custGeom>
          <a:effectLst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22F8A63-A9EC-4CFA-B396-DD1D8AE39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37" y="1371600"/>
            <a:ext cx="6381372" cy="1384995"/>
          </a:xfrm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E9A4F5E4-C6BB-4C82-864C-81FB850F6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636" y="5854700"/>
            <a:ext cx="1841520" cy="438126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732625C-5AF8-48E4-9A65-9A0A403EB0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37" y="6076862"/>
            <a:ext cx="3580840" cy="253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1650"/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2995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 – alt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9C454CF6-79F9-4AB4-83CD-8958B378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05580" y="571500"/>
            <a:ext cx="7315676" cy="5715000"/>
          </a:xfrm>
          <a:custGeom>
            <a:avLst/>
            <a:gdLst>
              <a:gd name="connsiteX0" fmla="*/ 596989 w 14630400"/>
              <a:gd name="connsiteY0" fmla="*/ 0 h 11430000"/>
              <a:gd name="connsiteX1" fmla="*/ 14033412 w 14630400"/>
              <a:gd name="connsiteY1" fmla="*/ 0 h 11430000"/>
              <a:gd name="connsiteX2" fmla="*/ 14630400 w 14630400"/>
              <a:gd name="connsiteY2" fmla="*/ 596989 h 11430000"/>
              <a:gd name="connsiteX3" fmla="*/ 14630400 w 14630400"/>
              <a:gd name="connsiteY3" fmla="*/ 10833011 h 11430000"/>
              <a:gd name="connsiteX4" fmla="*/ 14033412 w 14630400"/>
              <a:gd name="connsiteY4" fmla="*/ 11430000 h 11430000"/>
              <a:gd name="connsiteX5" fmla="*/ 4724400 w 14630400"/>
              <a:gd name="connsiteY5" fmla="*/ 11430000 h 11430000"/>
              <a:gd name="connsiteX6" fmla="*/ 5295900 w 14630400"/>
              <a:gd name="connsiteY6" fmla="*/ 10858500 h 11430000"/>
              <a:gd name="connsiteX7" fmla="*/ 5295900 w 14630400"/>
              <a:gd name="connsiteY7" fmla="*/ 5626100 h 11430000"/>
              <a:gd name="connsiteX8" fmla="*/ 4724400 w 14630400"/>
              <a:gd name="connsiteY8" fmla="*/ 5054600 h 11430000"/>
              <a:gd name="connsiteX9" fmla="*/ 0 w 14630400"/>
              <a:gd name="connsiteY9" fmla="*/ 5054600 h 11430000"/>
              <a:gd name="connsiteX10" fmla="*/ 0 w 14630400"/>
              <a:gd name="connsiteY10" fmla="*/ 596989 h 11430000"/>
              <a:gd name="connsiteX11" fmla="*/ 596989 w 14630400"/>
              <a:gd name="connsiteY11" fmla="*/ 0 h 114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30400" h="11430000">
                <a:moveTo>
                  <a:pt x="596989" y="0"/>
                </a:moveTo>
                <a:lnTo>
                  <a:pt x="14033412" y="0"/>
                </a:lnTo>
                <a:cubicBezTo>
                  <a:pt x="14363120" y="0"/>
                  <a:pt x="14630400" y="267281"/>
                  <a:pt x="14630400" y="596989"/>
                </a:cubicBezTo>
                <a:lnTo>
                  <a:pt x="14630400" y="10833011"/>
                </a:lnTo>
                <a:cubicBezTo>
                  <a:pt x="14630400" y="11162719"/>
                  <a:pt x="14363120" y="11430000"/>
                  <a:pt x="14033412" y="11430000"/>
                </a:cubicBezTo>
                <a:lnTo>
                  <a:pt x="4724400" y="11430000"/>
                </a:lnTo>
                <a:cubicBezTo>
                  <a:pt x="5040033" y="11430000"/>
                  <a:pt x="5295900" y="11174134"/>
                  <a:pt x="5295900" y="10858500"/>
                </a:cubicBezTo>
                <a:lnTo>
                  <a:pt x="5295900" y="5626100"/>
                </a:lnTo>
                <a:cubicBezTo>
                  <a:pt x="5295900" y="5310470"/>
                  <a:pt x="5040033" y="5054600"/>
                  <a:pt x="4724400" y="5054600"/>
                </a:cubicBezTo>
                <a:lnTo>
                  <a:pt x="0" y="5054600"/>
                </a:lnTo>
                <a:lnTo>
                  <a:pt x="0" y="596989"/>
                </a:lnTo>
                <a:cubicBezTo>
                  <a:pt x="0" y="267281"/>
                  <a:pt x="267281" y="0"/>
                  <a:pt x="596989" y="0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Grafikk 7">
            <a:extLst>
              <a:ext uri="{FF2B5EF4-FFF2-40B4-BE49-F238E27FC236}">
                <a16:creationId xmlns:a16="http://schemas.microsoft.com/office/drawing/2014/main" id="{7DDE713C-0ADC-4514-8592-08C4C7CFE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37" y="3098800"/>
            <a:ext cx="6382165" cy="3187700"/>
          </a:xfrm>
          <a:custGeom>
            <a:avLst/>
            <a:gdLst>
              <a:gd name="connsiteX0" fmla="*/ 0 w 9572625"/>
              <a:gd name="connsiteY0" fmla="*/ 428625 h 4781550"/>
              <a:gd name="connsiteX1" fmla="*/ 428625 w 9572625"/>
              <a:gd name="connsiteY1" fmla="*/ 0 h 4781550"/>
              <a:gd name="connsiteX2" fmla="*/ 9144000 w 9572625"/>
              <a:gd name="connsiteY2" fmla="*/ 0 h 4781550"/>
              <a:gd name="connsiteX3" fmla="*/ 9572625 w 9572625"/>
              <a:gd name="connsiteY3" fmla="*/ 428625 h 4781550"/>
              <a:gd name="connsiteX4" fmla="*/ 9572625 w 9572625"/>
              <a:gd name="connsiteY4" fmla="*/ 4352925 h 4781550"/>
              <a:gd name="connsiteX5" fmla="*/ 9144000 w 9572625"/>
              <a:gd name="connsiteY5" fmla="*/ 4781550 h 4781550"/>
              <a:gd name="connsiteX6" fmla="*/ 428625 w 9572625"/>
              <a:gd name="connsiteY6" fmla="*/ 4781550 h 4781550"/>
              <a:gd name="connsiteX7" fmla="*/ 0 w 9572625"/>
              <a:gd name="connsiteY7" fmla="*/ 4352925 h 4781550"/>
              <a:gd name="connsiteX8" fmla="*/ 0 w 9572625"/>
              <a:gd name="connsiteY8" fmla="*/ 428625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2625" h="4781550">
                <a:moveTo>
                  <a:pt x="0" y="428625"/>
                </a:moveTo>
                <a:cubicBezTo>
                  <a:pt x="0" y="191902"/>
                  <a:pt x="191902" y="0"/>
                  <a:pt x="428625" y="0"/>
                </a:cubicBezTo>
                <a:lnTo>
                  <a:pt x="9144000" y="0"/>
                </a:lnTo>
                <a:cubicBezTo>
                  <a:pt x="9380725" y="0"/>
                  <a:pt x="9572625" y="191902"/>
                  <a:pt x="9572625" y="428625"/>
                </a:cubicBezTo>
                <a:lnTo>
                  <a:pt x="9572625" y="4352925"/>
                </a:lnTo>
                <a:cubicBezTo>
                  <a:pt x="9572625" y="4589650"/>
                  <a:pt x="9380725" y="4781550"/>
                  <a:pt x="9144000" y="4781550"/>
                </a:cubicBezTo>
                <a:lnTo>
                  <a:pt x="428625" y="4781550"/>
                </a:lnTo>
                <a:cubicBezTo>
                  <a:pt x="191902" y="4781550"/>
                  <a:pt x="0" y="4589650"/>
                  <a:pt x="0" y="4352925"/>
                </a:cubicBezTo>
                <a:lnTo>
                  <a:pt x="0" y="428625"/>
                </a:lnTo>
                <a:close/>
              </a:path>
            </a:pathLst>
          </a:custGeom>
          <a:solidFill>
            <a:srgbClr val="0047B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2F8A63-A9EC-4CFA-B396-DD1D8AE39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921" y="3356253"/>
            <a:ext cx="5085888" cy="1107996"/>
          </a:xfrm>
        </p:spPr>
        <p:txBody>
          <a:bodyPr lIns="0" tIns="0" rIns="0" bIns="0" anchor="b">
            <a:normAutofit/>
          </a:bodyPr>
          <a:lstStyle>
            <a:lvl1pPr algn="l">
              <a:defRPr sz="3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3010691-E452-4120-9BB4-361459164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921" y="4609326"/>
            <a:ext cx="5085888" cy="276999"/>
          </a:xfr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732625C-5AF8-48E4-9A65-9A0A403EB0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5921" y="5474836"/>
            <a:ext cx="3580840" cy="18460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Av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3" name="Plassholder for tekst 21" descr="OBOS-logo">
            <a:extLst>
              <a:ext uri="{FF2B5EF4-FFF2-40B4-BE49-F238E27FC236}">
                <a16:creationId xmlns:a16="http://schemas.microsoft.com/office/drawing/2014/main" id="{783D9EFB-6F08-4F32-8648-532A7527E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22407" y="5422900"/>
            <a:ext cx="1841520" cy="4381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BF5B7A5-F331-2D09-1DBF-CCCC877CCCB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85921" y="5731426"/>
            <a:ext cx="781050" cy="129600"/>
          </a:xfrm>
        </p:spPr>
        <p:txBody>
          <a:bodyPr/>
          <a:lstStyle>
            <a:lvl1pPr algn="l">
              <a:defRPr sz="1200"/>
            </a:lvl1pPr>
          </a:lstStyle>
          <a:p>
            <a:fld id="{E8F0C32A-A8C1-EE4F-8F36-2706AFE1B504}" type="datetime1">
              <a:rPr lang="nb-NO" smtClean="0"/>
              <a:t>26.03.2025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E6A9CBA-EAF2-8A24-2EF5-76B9748682C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71537" y="10800000"/>
            <a:ext cx="7314491" cy="129600"/>
          </a:xfrm>
        </p:spPr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CCA774-3715-4240-4F8E-085FD3CDC5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973222" y="10800000"/>
            <a:ext cx="781013" cy="129600"/>
          </a:xfrm>
        </p:spPr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760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 – alt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41C8648A-7C75-44EF-84BC-FA13B2109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37" y="571500"/>
            <a:ext cx="9335108" cy="5715000"/>
          </a:xfrm>
          <a:custGeom>
            <a:avLst/>
            <a:gdLst>
              <a:gd name="connsiteX0" fmla="*/ 0 w 14001750"/>
              <a:gd name="connsiteY0" fmla="*/ 428625 h 8572500"/>
              <a:gd name="connsiteX1" fmla="*/ 428625 w 14001750"/>
              <a:gd name="connsiteY1" fmla="*/ 0 h 8572500"/>
              <a:gd name="connsiteX2" fmla="*/ 13573125 w 14001750"/>
              <a:gd name="connsiteY2" fmla="*/ 0 h 8572500"/>
              <a:gd name="connsiteX3" fmla="*/ 14001750 w 14001750"/>
              <a:gd name="connsiteY3" fmla="*/ 428625 h 8572500"/>
              <a:gd name="connsiteX4" fmla="*/ 14001750 w 14001750"/>
              <a:gd name="connsiteY4" fmla="*/ 8143875 h 8572500"/>
              <a:gd name="connsiteX5" fmla="*/ 13573125 w 14001750"/>
              <a:gd name="connsiteY5" fmla="*/ 8572500 h 8572500"/>
              <a:gd name="connsiteX6" fmla="*/ 428625 w 14001750"/>
              <a:gd name="connsiteY6" fmla="*/ 8572500 h 8572500"/>
              <a:gd name="connsiteX7" fmla="*/ 0 w 14001750"/>
              <a:gd name="connsiteY7" fmla="*/ 8143875 h 8572500"/>
              <a:gd name="connsiteX8" fmla="*/ 0 w 14001750"/>
              <a:gd name="connsiteY8" fmla="*/ 428625 h 857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1750" h="8572500">
                <a:moveTo>
                  <a:pt x="0" y="428625"/>
                </a:moveTo>
                <a:cubicBezTo>
                  <a:pt x="0" y="191902"/>
                  <a:pt x="191902" y="0"/>
                  <a:pt x="428625" y="0"/>
                </a:cubicBezTo>
                <a:lnTo>
                  <a:pt x="13573125" y="0"/>
                </a:lnTo>
                <a:cubicBezTo>
                  <a:pt x="13809821" y="0"/>
                  <a:pt x="14001750" y="191902"/>
                  <a:pt x="14001750" y="428625"/>
                </a:cubicBezTo>
                <a:lnTo>
                  <a:pt x="14001750" y="8143875"/>
                </a:lnTo>
                <a:cubicBezTo>
                  <a:pt x="14001750" y="8380600"/>
                  <a:pt x="13809821" y="8572500"/>
                  <a:pt x="13573125" y="8572500"/>
                </a:cubicBezTo>
                <a:lnTo>
                  <a:pt x="428625" y="8572500"/>
                </a:lnTo>
                <a:cubicBezTo>
                  <a:pt x="191902" y="8572500"/>
                  <a:pt x="0" y="8380600"/>
                  <a:pt x="0" y="8143875"/>
                </a:cubicBezTo>
                <a:lnTo>
                  <a:pt x="0" y="42862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/>
          </a:p>
        </p:txBody>
      </p:sp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373D87D0-5D99-4984-AA83-58E4D66C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602" y="1130300"/>
            <a:ext cx="5448655" cy="5156200"/>
          </a:xfrm>
          <a:custGeom>
            <a:avLst/>
            <a:gdLst>
              <a:gd name="connsiteX0" fmla="*/ 571500 w 10896600"/>
              <a:gd name="connsiteY0" fmla="*/ 0 h 10312400"/>
              <a:gd name="connsiteX1" fmla="*/ 10325100 w 10896600"/>
              <a:gd name="connsiteY1" fmla="*/ 0 h 10312400"/>
              <a:gd name="connsiteX2" fmla="*/ 10896600 w 10896600"/>
              <a:gd name="connsiteY2" fmla="*/ 571500 h 10312400"/>
              <a:gd name="connsiteX3" fmla="*/ 10896600 w 10896600"/>
              <a:gd name="connsiteY3" fmla="*/ 9740900 h 10312400"/>
              <a:gd name="connsiteX4" fmla="*/ 10325100 w 10896600"/>
              <a:gd name="connsiteY4" fmla="*/ 10312400 h 10312400"/>
              <a:gd name="connsiteX5" fmla="*/ 571500 w 10896600"/>
              <a:gd name="connsiteY5" fmla="*/ 10312400 h 10312400"/>
              <a:gd name="connsiteX6" fmla="*/ 0 w 10896600"/>
              <a:gd name="connsiteY6" fmla="*/ 9740900 h 10312400"/>
              <a:gd name="connsiteX7" fmla="*/ 0 w 10896600"/>
              <a:gd name="connsiteY7" fmla="*/ 571500 h 10312400"/>
              <a:gd name="connsiteX8" fmla="*/ 571500 w 10896600"/>
              <a:gd name="connsiteY8" fmla="*/ 0 h 103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6600" h="10312400">
                <a:moveTo>
                  <a:pt x="571500" y="0"/>
                </a:moveTo>
                <a:lnTo>
                  <a:pt x="10325100" y="0"/>
                </a:lnTo>
                <a:cubicBezTo>
                  <a:pt x="10640732" y="0"/>
                  <a:pt x="10896600" y="255869"/>
                  <a:pt x="10896600" y="571500"/>
                </a:cubicBezTo>
                <a:lnTo>
                  <a:pt x="10896600" y="9740900"/>
                </a:lnTo>
                <a:cubicBezTo>
                  <a:pt x="10896600" y="10056533"/>
                  <a:pt x="10640732" y="10312400"/>
                  <a:pt x="10325100" y="10312400"/>
                </a:cubicBezTo>
                <a:lnTo>
                  <a:pt x="571500" y="10312400"/>
                </a:lnTo>
                <a:cubicBezTo>
                  <a:pt x="255869" y="10312400"/>
                  <a:pt x="0" y="10056533"/>
                  <a:pt x="0" y="9740900"/>
                </a:cubicBezTo>
                <a:lnTo>
                  <a:pt x="0" y="571500"/>
                </a:lnTo>
                <a:cubicBezTo>
                  <a:pt x="0" y="255869"/>
                  <a:pt x="255869" y="0"/>
                  <a:pt x="571500" y="0"/>
                </a:cubicBezTo>
                <a:close/>
              </a:path>
            </a:pathLst>
          </a:custGeom>
          <a:solidFill>
            <a:schemeClr val="bg1">
              <a:lumMod val="10000"/>
              <a:lumOff val="90000"/>
            </a:schemeClr>
          </a:solidFill>
        </p:spPr>
        <p:txBody>
          <a:bodyPr wrap="square" tIns="1514493">
            <a:noAutofit/>
          </a:bodyPr>
          <a:lstStyle>
            <a:lvl1pPr marL="228589" indent="-228589" algn="ctr" defTabSz="914355" rtl="0" eaLnBrk="1" latinLnBrk="0" hangingPunct="1">
              <a:lnSpc>
                <a:spcPct val="108000"/>
              </a:lnSpc>
              <a:spcBef>
                <a:spcPts val="1700"/>
              </a:spcBef>
              <a:buFont typeface="Arial" panose="020B0604020202020204" pitchFamily="34" charset="0"/>
              <a:buNone/>
              <a:defRPr sz="1500">
                <a:solidFill>
                  <a:schemeClr val="dk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tekst 21" descr="OBOS-logo">
            <a:extLst>
              <a:ext uri="{FF2B5EF4-FFF2-40B4-BE49-F238E27FC236}">
                <a16:creationId xmlns:a16="http://schemas.microsoft.com/office/drawing/2014/main" id="{783D9EFB-6F08-4F32-8648-532A7527E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22407" y="5422900"/>
            <a:ext cx="1841520" cy="4381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A452DE31-9F95-4912-BF73-3F4CF7C3C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639" y="1447800"/>
            <a:ext cx="3733249" cy="1107996"/>
          </a:xfrm>
        </p:spPr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8" name="Undertittel 2">
            <a:extLst>
              <a:ext uri="{FF2B5EF4-FFF2-40B4-BE49-F238E27FC236}">
                <a16:creationId xmlns:a16="http://schemas.microsoft.com/office/drawing/2014/main" id="{AE690FF9-A4F3-466E-B3E8-B7875F1B3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639" y="4332327"/>
            <a:ext cx="3733249" cy="553998"/>
          </a:xfr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dk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011C3362-004F-4835-837E-12C06206EF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2639" y="5474836"/>
            <a:ext cx="3733249" cy="18460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buNone/>
              <a:defRPr sz="120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Av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704476-A129-A0C9-8E2A-4875DA1B0A2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352639" y="5731426"/>
            <a:ext cx="781050" cy="129600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683130B-F9EC-C94E-81E2-01CA2B036F92}" type="datetime1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4EA2F9-0333-6E25-1953-74ADB15137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71537" y="10800000"/>
            <a:ext cx="7314491" cy="129600"/>
          </a:xfrm>
        </p:spPr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C0D4FC-7EDC-CA17-1887-0C8F7FFA47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73222" y="10800000"/>
            <a:ext cx="781013" cy="129600"/>
          </a:xfrm>
        </p:spPr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63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6331368F-4304-42D8-AF4E-BE7E0E1D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133"/>
          <a:stretch>
            <a:fillRect/>
          </a:stretch>
        </p:blipFill>
        <p:spPr>
          <a:xfrm>
            <a:off x="0" y="0"/>
            <a:ext cx="3233615" cy="6858000"/>
          </a:xfrm>
          <a:custGeom>
            <a:avLst/>
            <a:gdLst>
              <a:gd name="connsiteX0" fmla="*/ 0 w 6466810"/>
              <a:gd name="connsiteY0" fmla="*/ 0 h 13716000"/>
              <a:gd name="connsiteX1" fmla="*/ 6466810 w 6466810"/>
              <a:gd name="connsiteY1" fmla="*/ 0 h 13716000"/>
              <a:gd name="connsiteX2" fmla="*/ 6466810 w 6466810"/>
              <a:gd name="connsiteY2" fmla="*/ 13716000 h 13716000"/>
              <a:gd name="connsiteX3" fmla="*/ 0 w 646681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6810" h="13716000">
                <a:moveTo>
                  <a:pt x="0" y="0"/>
                </a:moveTo>
                <a:lnTo>
                  <a:pt x="6466810" y="0"/>
                </a:lnTo>
                <a:lnTo>
                  <a:pt x="6466810" y="13716000"/>
                </a:lnTo>
                <a:lnTo>
                  <a:pt x="0" y="13716000"/>
                </a:lnTo>
                <a:close/>
              </a:path>
            </a:pathLst>
          </a:custGeom>
        </p:spPr>
      </p:pic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9BC1777B-D635-46FE-9268-006A882EA5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53171" y="906674"/>
            <a:ext cx="7467292" cy="5379826"/>
          </a:xfrm>
        </p:spPr>
        <p:txBody>
          <a:bodyPr lIns="0" tIns="0" rIns="0" bIns="0">
            <a:noAutofit/>
          </a:bodyPr>
          <a:lstStyle>
            <a:lvl1pPr marL="468000" indent="-468000">
              <a:spcAft>
                <a:spcPts val="1800"/>
              </a:spcAft>
              <a:buFont typeface="+mj-lt"/>
              <a:buAutoNum type="arabicPeriod"/>
              <a:tabLst>
                <a:tab pos="255600" algn="l"/>
              </a:tabLst>
              <a:defRPr sz="2800"/>
            </a:lvl1pPr>
            <a:lvl2pPr marL="360000" indent="-742950">
              <a:spcAft>
                <a:spcPts val="1800"/>
              </a:spcAft>
              <a:buFont typeface="+mj-lt"/>
              <a:buAutoNum type="arabicPeriod"/>
              <a:tabLst>
                <a:tab pos="255600" algn="l"/>
              </a:tabLst>
              <a:defRPr sz="3600"/>
            </a:lvl2pPr>
            <a:lvl3pPr marL="360000" indent="-742950">
              <a:spcAft>
                <a:spcPts val="1800"/>
              </a:spcAft>
              <a:buFont typeface="+mj-lt"/>
              <a:buAutoNum type="arabicPeriod"/>
              <a:tabLst>
                <a:tab pos="255600" algn="l"/>
              </a:tabLst>
              <a:defRPr sz="3600"/>
            </a:lvl3pPr>
            <a:lvl4pPr marL="360000" indent="-742950">
              <a:spcAft>
                <a:spcPts val="1800"/>
              </a:spcAft>
              <a:buFont typeface="+mj-lt"/>
              <a:buAutoNum type="arabicPeriod"/>
              <a:tabLst>
                <a:tab pos="255600" algn="l"/>
              </a:tabLst>
              <a:defRPr sz="3600"/>
            </a:lvl4pPr>
            <a:lvl5pPr marL="360000" indent="-742950">
              <a:spcAft>
                <a:spcPts val="1800"/>
              </a:spcAft>
              <a:buFont typeface="+mj-lt"/>
              <a:buAutoNum type="arabicPeriod"/>
              <a:tabLst>
                <a:tab pos="255600" algn="l"/>
              </a:tabLst>
              <a:defRPr sz="3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8DD79FF-3BBD-4E2F-645A-FDE7D7AC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62" y="943014"/>
            <a:ext cx="2285963" cy="2752685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246A190-5E99-DB24-EB30-F09B80A873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06317" y="6485852"/>
            <a:ext cx="781050" cy="129600"/>
          </a:xfrm>
        </p:spPr>
        <p:txBody>
          <a:bodyPr/>
          <a:lstStyle/>
          <a:p>
            <a:fld id="{1E7E62E0-CB9A-8544-BF49-D8DA18F9E0FF}" type="datetime1">
              <a:rPr lang="nb-NO" smtClean="0"/>
              <a:t>26.03.2025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A05EB80-859B-1AA9-94D2-7E73DABDD0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53171" y="6485852"/>
            <a:ext cx="5600074" cy="129600"/>
          </a:xfrm>
        </p:spPr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49C55A-206C-CAEE-F211-5EDEC076B0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40439" y="6485852"/>
            <a:ext cx="781013" cy="129600"/>
          </a:xfrm>
        </p:spPr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999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C2106B47-400D-2D0A-44D8-3AFEB068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60628"/>
            <a:ext cx="9182698" cy="110799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CE091BFF-93F4-A391-37C3-0A979D1DC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37" y="2062717"/>
            <a:ext cx="9182698" cy="41597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48CDD-DE11-7A54-812E-36209840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227E-63DC-DB45-BCB8-F899A807BB21}" type="datetime1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6D8D00-E375-01B3-F093-FC1B984D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1BBE38-BD82-3A86-9D9C-06791195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70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2DDBED-0806-4CEE-A43A-CE0268F7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60628"/>
            <a:ext cx="9182698" cy="11079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8C24BDB-026D-47A1-B507-73A2A52A8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36" y="2062717"/>
            <a:ext cx="5447862" cy="42237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767F552-0A67-42DF-A7D9-DB83291344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602" y="2062717"/>
            <a:ext cx="5447862" cy="42237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485084EE-310C-D068-3304-E103C266D6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CAC2B-6208-ED4D-9F85-66675E6FF275}" type="datetime1">
              <a:rPr lang="nb-NO" smtClean="0"/>
              <a:t>26.03.2025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4C8E4AF7-FCCD-F0F7-8F3E-7E63D1DE2E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DC764F9B-0A6D-5986-56F8-CF58BFB0CF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370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– blå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7E9D806D-FB5A-459C-811A-8A069FACA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8974256" cy="685885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12DDBED-0806-4CEE-A43A-CE0268F7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51103"/>
            <a:ext cx="7314883" cy="11079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8C24BDB-026D-47A1-B507-73A2A52A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537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8000"/>
              </a:lnSpc>
              <a:spcBef>
                <a:spcPts val="1550"/>
              </a:spcBef>
              <a:defRPr sz="1200"/>
            </a:lvl1pPr>
            <a:lvl2pPr>
              <a:lnSpc>
                <a:spcPct val="108000"/>
              </a:lnSpc>
              <a:defRPr sz="1200"/>
            </a:lvl2pPr>
            <a:lvl3pPr>
              <a:lnSpc>
                <a:spcPct val="108000"/>
              </a:lnSpc>
              <a:defRPr sz="1200"/>
            </a:lvl3pPr>
            <a:lvl4pPr>
              <a:lnSpc>
                <a:spcPct val="108000"/>
              </a:lnSpc>
              <a:defRPr sz="1200"/>
            </a:lvl4pPr>
            <a:lvl5pPr>
              <a:lnSpc>
                <a:spcPct val="108000"/>
              </a:lnSpc>
              <a:defRPr sz="1200"/>
            </a:lvl5pPr>
          </a:lstStyle>
          <a:p>
            <a:pPr lvl="0"/>
            <a:r>
              <a:rPr lang="nb-NO"/>
              <a:t>Klikk for å redigere tekststiler i </a:t>
            </a:r>
            <a:br>
              <a:rPr lang="nb-NO"/>
            </a:br>
            <a:r>
              <a:rPr lang="nb-NO"/>
              <a:t>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767F552-0A67-42DF-A7D9-DB83291344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580" y="2062717"/>
            <a:ext cx="3580840" cy="42237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55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F5A51-4592-EE84-247F-70BCE3F578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5322A4-BF85-B542-BE79-4C9581C4A353}" type="datetime1">
              <a:rPr lang="nb-NO" smtClean="0"/>
              <a:t>26.03.2025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527ACC38-6F32-67BB-B1D2-F7E393D22E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D4D1E7DD-0675-D2C3-74B0-A275F0CCED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78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sv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">
            <a:extLst>
              <a:ext uri="{FF2B5EF4-FFF2-40B4-BE49-F238E27FC236}">
                <a16:creationId xmlns:a16="http://schemas.microsoft.com/office/drawing/2014/main" id="{EEA28210-98F6-4AD0-8BDE-026C5F859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335488" y="6388100"/>
            <a:ext cx="285769" cy="209550"/>
          </a:xfrm>
          <a:prstGeom prst="rect">
            <a:avLst/>
          </a:prstGeom>
        </p:spPr>
      </p:pic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ADF2DF33-0236-FFED-11F0-528F04F6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60628"/>
            <a:ext cx="9182698" cy="110799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892F2E27-4145-21CD-DD93-418FBFB27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37" y="2062717"/>
            <a:ext cx="9182698" cy="41597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B5AECC9-05A0-5DD4-CD60-FF23D2927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7" y="6485852"/>
            <a:ext cx="7314491" cy="129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682F838-D317-DF29-2EB3-F7894C81D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3222" y="6485852"/>
            <a:ext cx="781013" cy="129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349B475-B49E-5B4B-A24E-55347038324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5272C57-EF33-BB26-1784-02D8974D4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9100" y="6485852"/>
            <a:ext cx="781050" cy="129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4C2728DC-2EAA-6847-B0EB-FC5A06E06980}" type="datetime1">
              <a:rPr lang="nb-NO" smtClean="0"/>
              <a:t>26.03.2025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26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9" r:id="rId5"/>
    <p:sldLayoutId id="2147483698" r:id="rId6"/>
    <p:sldLayoutId id="2147483732" r:id="rId7"/>
    <p:sldLayoutId id="2147483737" r:id="rId8"/>
    <p:sldLayoutId id="2147483741" r:id="rId9"/>
    <p:sldLayoutId id="2147483834" r:id="rId10"/>
    <p:sldLayoutId id="2147483738" r:id="rId11"/>
    <p:sldLayoutId id="2147483835" r:id="rId12"/>
    <p:sldLayoutId id="2147483836" r:id="rId13"/>
    <p:sldLayoutId id="2147483826" r:id="rId14"/>
    <p:sldLayoutId id="2147483827" r:id="rId15"/>
    <p:sldLayoutId id="2147483843" r:id="rId16"/>
    <p:sldLayoutId id="2147483844" r:id="rId17"/>
    <p:sldLayoutId id="2147483845" r:id="rId18"/>
    <p:sldLayoutId id="2147483846" r:id="rId19"/>
    <p:sldLayoutId id="2147483774" r:id="rId20"/>
    <p:sldLayoutId id="2147483838" r:id="rId21"/>
    <p:sldLayoutId id="2147483832" r:id="rId22"/>
    <p:sldLayoutId id="2147483837" r:id="rId23"/>
    <p:sldLayoutId id="2147483776" r:id="rId24"/>
    <p:sldLayoutId id="2147483829" r:id="rId25"/>
    <p:sldLayoutId id="2147483839" r:id="rId26"/>
    <p:sldLayoutId id="2147483822" r:id="rId27"/>
    <p:sldLayoutId id="2147483823" r:id="rId28"/>
    <p:sldLayoutId id="2147483830" r:id="rId29"/>
    <p:sldLayoutId id="2147483840" r:id="rId30"/>
    <p:sldLayoutId id="2147483831" r:id="rId31"/>
    <p:sldLayoutId id="2147483841" r:id="rId32"/>
    <p:sldLayoutId id="2147483847" r:id="rId33"/>
    <p:sldLayoutId id="2147483848" r:id="rId34"/>
    <p:sldLayoutId id="2147483849" r:id="rId35"/>
    <p:sldLayoutId id="2147483825" r:id="rId36"/>
  </p:sldLayoutIdLst>
  <p:hf sldNum="0" hdr="0" ftr="0" dt="0"/>
  <p:txStyles>
    <p:titleStyle>
      <a:lvl1pPr algn="l" defTabSz="914355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108000"/>
        </a:lnSpc>
        <a:spcBef>
          <a:spcPts val="1700"/>
        </a:spcBef>
        <a:buSzPct val="8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108000"/>
        </a:lnSpc>
        <a:spcBef>
          <a:spcPts val="500"/>
        </a:spcBef>
        <a:buSzPct val="80000"/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108000"/>
        </a:lnSpc>
        <a:spcBef>
          <a:spcPts val="500"/>
        </a:spcBef>
        <a:buSzPct val="80000"/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108000"/>
        </a:lnSpc>
        <a:spcBef>
          <a:spcPts val="500"/>
        </a:spcBef>
        <a:buSzPct val="80000"/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108000"/>
        </a:lnSpc>
        <a:spcBef>
          <a:spcPts val="500"/>
        </a:spcBef>
        <a:buSzPct val="80000"/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60">
          <p15:clr>
            <a:srgbClr val="F26B43"/>
          </p15:clr>
        </p15:guide>
        <p15:guide id="4" pos="852">
          <p15:clr>
            <a:srgbClr val="F26B43"/>
          </p15:clr>
        </p15:guide>
        <p15:guide id="5" pos="948">
          <p15:clr>
            <a:srgbClr val="F26B43"/>
          </p15:clr>
        </p15:guide>
        <p15:guide id="6" pos="1440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8">
          <p15:clr>
            <a:srgbClr val="F26B43"/>
          </p15:clr>
        </p15:guide>
        <p15:guide id="9" pos="2124">
          <p15:clr>
            <a:srgbClr val="F26B43"/>
          </p15:clr>
        </p15:guide>
        <p15:guide id="10" pos="2616">
          <p15:clr>
            <a:srgbClr val="F26B43"/>
          </p15:clr>
        </p15:guide>
        <p15:guide id="11" pos="2712">
          <p15:clr>
            <a:srgbClr val="F26B43"/>
          </p15:clr>
        </p15:guide>
        <p15:guide id="12" pos="3204">
          <p15:clr>
            <a:srgbClr val="F26B43"/>
          </p15:clr>
        </p15:guide>
        <p15:guide id="13" pos="3300">
          <p15:clr>
            <a:srgbClr val="F26B43"/>
          </p15:clr>
        </p15:guide>
        <p15:guide id="14" pos="3792">
          <p15:clr>
            <a:srgbClr val="F26B43"/>
          </p15:clr>
        </p15:guide>
        <p15:guide id="15" pos="3888">
          <p15:clr>
            <a:srgbClr val="F26B43"/>
          </p15:clr>
        </p15:guide>
        <p15:guide id="16" pos="4362" userDrawn="1">
          <p15:clr>
            <a:srgbClr val="F26B43"/>
          </p15:clr>
        </p15:guide>
        <p15:guide id="17" pos="4476">
          <p15:clr>
            <a:srgbClr val="F26B43"/>
          </p15:clr>
        </p15:guide>
        <p15:guide id="18" pos="4968">
          <p15:clr>
            <a:srgbClr val="F26B43"/>
          </p15:clr>
        </p15:guide>
        <p15:guide id="19" pos="5064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2">
          <p15:clr>
            <a:srgbClr val="F26B43"/>
          </p15:clr>
        </p15:guide>
        <p15:guide id="22" pos="6144">
          <p15:clr>
            <a:srgbClr val="F26B43"/>
          </p15:clr>
        </p15:guide>
        <p15:guide id="23" pos="6240">
          <p15:clr>
            <a:srgbClr val="F26B43"/>
          </p15:clr>
        </p15:guide>
        <p15:guide id="24" pos="6732">
          <p15:clr>
            <a:srgbClr val="F26B43"/>
          </p15:clr>
        </p15:guide>
        <p15:guide id="25" pos="6828">
          <p15:clr>
            <a:srgbClr val="F26B43"/>
          </p15:clr>
        </p15:guide>
        <p15:guide id="26" pos="7320">
          <p15:clr>
            <a:srgbClr val="F26B43"/>
          </p15:clr>
        </p15:guide>
        <p15:guide id="29" orient="horz" pos="360">
          <p15:clr>
            <a:srgbClr val="F26B43"/>
          </p15:clr>
        </p15:guide>
        <p15:guide id="30" orient="horz" pos="943">
          <p15:clr>
            <a:srgbClr val="F26B43"/>
          </p15:clr>
        </p15:guide>
        <p15:guide id="32" orient="horz" pos="1525" userDrawn="1">
          <p15:clr>
            <a:srgbClr val="F26B43"/>
          </p15:clr>
        </p15:guide>
        <p15:guide id="34" orient="horz" pos="4148" userDrawn="1">
          <p15:clr>
            <a:srgbClr val="F26B43"/>
          </p15:clr>
        </p15:guide>
        <p15:guide id="36" orient="horz" pos="2753">
          <p15:clr>
            <a:srgbClr val="F26B43"/>
          </p15:clr>
        </p15:guide>
        <p15:guide id="38" orient="horz" pos="3357">
          <p15:clr>
            <a:srgbClr val="F26B43"/>
          </p15:clr>
        </p15:guide>
        <p15:guide id="40" orient="horz" pos="3960">
          <p15:clr>
            <a:srgbClr val="F26B43"/>
          </p15:clr>
        </p15:guide>
        <p15:guide id="4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 descr="Et bilde som inneholder utendørs, konstruksjon, himmel, plante&#10;&#10;Automatisk generert beskrivelse">
            <a:extLst>
              <a:ext uri="{FF2B5EF4-FFF2-40B4-BE49-F238E27FC236}">
                <a16:creationId xmlns:a16="http://schemas.microsoft.com/office/drawing/2014/main" id="{969424BD-5F27-5C91-5603-52FC4F52504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F0E6CB6A-CCD3-42AE-898B-8F521B9B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Metode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F740CA4-B0B3-89BA-8AAD-A975BE7A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Utvalg: Nasjonalt representativt utvalg</a:t>
            </a:r>
          </a:p>
          <a:p>
            <a:r>
              <a:rPr lang="nb-NO"/>
              <a:t>N=998</a:t>
            </a:r>
          </a:p>
          <a:p>
            <a:r>
              <a:rPr lang="nb-NO"/>
              <a:t>Datainnsamling: 18. mars – 25. mars 2025</a:t>
            </a:r>
          </a:p>
          <a:p>
            <a:r>
              <a:rPr lang="nb-NO"/>
              <a:t>Web-basert (e-poster)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2E13D8-3D03-24AD-5894-FFD47D6F8E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273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9994CB-989C-0414-BAD7-B4AC4CB4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Litt over halvparten har boliglån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4B40DC60-146A-CCC5-F9C0-B9597FFF4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808478"/>
              </p:ext>
            </p:extLst>
          </p:nvPr>
        </p:nvGraphicFramePr>
        <p:xfrm>
          <a:off x="571500" y="2062163"/>
          <a:ext cx="7467600" cy="416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039D1591-2918-4A37-9AB9-1DC06CD6A840}"/>
              </a:ext>
            </a:extLst>
          </p:cNvPr>
          <p:cNvSpPr txBox="1"/>
          <p:nvPr/>
        </p:nvSpPr>
        <p:spPr>
          <a:xfrm>
            <a:off x="28576" y="6223000"/>
            <a:ext cx="741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Har du boliglån?</a:t>
            </a:r>
          </a:p>
          <a:p>
            <a:r>
              <a:rPr lang="nb-NO" sz="1200"/>
              <a:t>N=998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D221BF1-E9B7-EDF1-4EED-0E9CF2C081FE}"/>
              </a:ext>
            </a:extLst>
          </p:cNvPr>
          <p:cNvSpPr txBox="1"/>
          <p:nvPr/>
        </p:nvSpPr>
        <p:spPr>
          <a:xfrm>
            <a:off x="8915400" y="6584950"/>
            <a:ext cx="27051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/>
              <a:t>Kilde: YouGov omnibusuke 12, 2025</a:t>
            </a:r>
          </a:p>
        </p:txBody>
      </p:sp>
    </p:spTree>
    <p:extLst>
      <p:ext uri="{BB962C8B-B14F-4D97-AF65-F5344CB8AC3E}">
        <p14:creationId xmlns:p14="http://schemas.microsoft.com/office/powerpoint/2010/main" val="208470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8CC37-F448-3F59-DDA0-431A9A9F8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C28A03-A7A9-1C41-9854-63589592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Antydning på at i år har vært noe større interesse for renteendringer enn i 2022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900A1606-68B8-700F-8A27-EC593D91F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394468"/>
              </p:ext>
            </p:extLst>
          </p:nvPr>
        </p:nvGraphicFramePr>
        <p:xfrm>
          <a:off x="572135" y="1426114"/>
          <a:ext cx="9182100" cy="4523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8B623435-FDBF-96C3-8C8F-168BF7D82DD2}"/>
              </a:ext>
            </a:extLst>
          </p:cNvPr>
          <p:cNvSpPr txBox="1"/>
          <p:nvPr/>
        </p:nvSpPr>
        <p:spPr>
          <a:xfrm>
            <a:off x="503849" y="5938619"/>
            <a:ext cx="621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Hvor interessert er du i det mediene skriver / opplyser om renter og mulig rentereduksjon (renteøkning 2022) fra Norges Bank?</a:t>
            </a:r>
          </a:p>
          <a:p>
            <a:r>
              <a:rPr lang="nb-NO" sz="1200" dirty="0"/>
              <a:t>N=998 (2025)</a:t>
            </a:r>
          </a:p>
          <a:p>
            <a:r>
              <a:rPr lang="nb-NO" sz="1200" dirty="0"/>
              <a:t>N=1007 (2022)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CE2ED84-088C-B722-88B2-97EEEE6353F6}"/>
              </a:ext>
            </a:extLst>
          </p:cNvPr>
          <p:cNvSpPr txBox="1"/>
          <p:nvPr/>
        </p:nvSpPr>
        <p:spPr>
          <a:xfrm>
            <a:off x="8686800" y="6396335"/>
            <a:ext cx="27051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/>
              <a:t>Kilde: YouGov omnibusuke 12, 2025</a:t>
            </a:r>
          </a:p>
          <a:p>
            <a:r>
              <a:rPr lang="nb-NO" sz="1200"/>
              <a:t>Kilde: YouGov omnibus uke 8, 2022</a:t>
            </a:r>
          </a:p>
        </p:txBody>
      </p:sp>
    </p:spTree>
    <p:extLst>
      <p:ext uri="{BB962C8B-B14F-4D97-AF65-F5344CB8AC3E}">
        <p14:creationId xmlns:p14="http://schemas.microsoft.com/office/powerpoint/2010/main" val="333317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76CD1-9E5D-04C6-3759-638B446C5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59ECA3-C772-7D89-50BE-029B4A35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med boliglån er ganske interesser i det mediene skriver/opplyser om renter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FE6CE9EA-21C7-AC8B-E20F-424E879C7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462116"/>
              </p:ext>
            </p:extLst>
          </p:nvPr>
        </p:nvGraphicFramePr>
        <p:xfrm>
          <a:off x="571500" y="1568625"/>
          <a:ext cx="9182100" cy="465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C8D0390F-4A50-7053-CA44-3AE658DC4CCF}"/>
              </a:ext>
            </a:extLst>
          </p:cNvPr>
          <p:cNvSpPr txBox="1"/>
          <p:nvPr/>
        </p:nvSpPr>
        <p:spPr>
          <a:xfrm>
            <a:off x="400155" y="6211669"/>
            <a:ext cx="621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Hvor interessert er du i det mediene skriver / opplyser om renter og mulig rentereduksjon (renteøkning 2022) fra Norges Bank?</a:t>
            </a:r>
          </a:p>
          <a:p>
            <a:r>
              <a:rPr lang="nb-NO" sz="1200" dirty="0"/>
              <a:t>N=998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6AFB477-42DC-840A-2AF7-DCDBE893B532}"/>
              </a:ext>
            </a:extLst>
          </p:cNvPr>
          <p:cNvSpPr txBox="1"/>
          <p:nvPr/>
        </p:nvSpPr>
        <p:spPr>
          <a:xfrm>
            <a:off x="8686800" y="6396335"/>
            <a:ext cx="27051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/>
              <a:t>Kilde: YouGov omnibusuke 12, 2025</a:t>
            </a:r>
          </a:p>
          <a:p>
            <a:r>
              <a:rPr lang="nb-NO" sz="1200"/>
              <a:t>Kilde: YouGov omnibus uke 8, 2022</a:t>
            </a:r>
          </a:p>
        </p:txBody>
      </p:sp>
    </p:spTree>
    <p:extLst>
      <p:ext uri="{BB962C8B-B14F-4D97-AF65-F5344CB8AC3E}">
        <p14:creationId xmlns:p14="http://schemas.microsoft.com/office/powerpoint/2010/main" val="338651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346C86-EC78-271A-8E89-9D8AED05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45 % tror det blir ett eller flere rentekutt i 2025 (pr uke 12). 3 av 10 tror ikke det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CC21FF8-5494-17FD-539F-ADE4CCCF9CD2}"/>
              </a:ext>
            </a:extLst>
          </p:cNvPr>
          <p:cNvSpPr txBox="1"/>
          <p:nvPr/>
        </p:nvSpPr>
        <p:spPr>
          <a:xfrm>
            <a:off x="8832850" y="6584950"/>
            <a:ext cx="27051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/>
              <a:t>Kilde: YouGov omnibusuke 12, 2025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F5D8945-F888-0738-D649-6DCEF06FCED3}"/>
              </a:ext>
            </a:extLst>
          </p:cNvPr>
          <p:cNvSpPr txBox="1"/>
          <p:nvPr/>
        </p:nvSpPr>
        <p:spPr>
          <a:xfrm>
            <a:off x="476355" y="6299200"/>
            <a:ext cx="621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Hvor mange rentekutt tror du det blir i år? </a:t>
            </a:r>
          </a:p>
          <a:p>
            <a:r>
              <a:rPr lang="nb-NO" sz="1200" dirty="0"/>
              <a:t>N=998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E458BF1-2BEC-09B7-D629-CCCAA4E2B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898134"/>
              </p:ext>
            </p:extLst>
          </p:nvPr>
        </p:nvGraphicFramePr>
        <p:xfrm>
          <a:off x="571500" y="2062163"/>
          <a:ext cx="9182100" cy="416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724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FA9E6-5D13-8874-D7B6-192D38AC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B10052-416E-9704-7B5E-6B5363A0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som har boliglån er mer pessimistiske </a:t>
            </a:r>
            <a:r>
              <a:rPr lang="nb-NO" dirty="0" err="1"/>
              <a:t>mtp</a:t>
            </a:r>
            <a:r>
              <a:rPr lang="nb-NO" dirty="0"/>
              <a:t> rentekutt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BF1673D-B245-674C-573E-7AD33AA8AC89}"/>
              </a:ext>
            </a:extLst>
          </p:cNvPr>
          <p:cNvSpPr txBox="1"/>
          <p:nvPr/>
        </p:nvSpPr>
        <p:spPr>
          <a:xfrm>
            <a:off x="8832850" y="6584950"/>
            <a:ext cx="27051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/>
              <a:t>Kilde: YouGov omnibusuke 12, 2025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F0D5DD0-844E-1303-B5CC-49D5F9017D9C}"/>
              </a:ext>
            </a:extLst>
          </p:cNvPr>
          <p:cNvSpPr txBox="1"/>
          <p:nvPr/>
        </p:nvSpPr>
        <p:spPr>
          <a:xfrm>
            <a:off x="476355" y="6299200"/>
            <a:ext cx="621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Hvor mange rentekutt tror du det blir i år? </a:t>
            </a:r>
          </a:p>
          <a:p>
            <a:r>
              <a:rPr lang="nb-NO" sz="1200" dirty="0"/>
              <a:t>N=998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2359D73A-143B-C0B4-967B-B4188E418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3333"/>
              </p:ext>
            </p:extLst>
          </p:nvPr>
        </p:nvGraphicFramePr>
        <p:xfrm>
          <a:off x="571500" y="2062163"/>
          <a:ext cx="9182100" cy="416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038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EFFCB82-AD78-C697-25CF-803F6C4EA21B}"/>
              </a:ext>
            </a:extLst>
          </p:cNvPr>
          <p:cNvSpPr txBox="1"/>
          <p:nvPr/>
        </p:nvSpPr>
        <p:spPr>
          <a:xfrm>
            <a:off x="762538" y="1690062"/>
            <a:ext cx="5338321" cy="212365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742950" indent="-742950">
              <a:buAutoNum type="arabicPeriod"/>
            </a:pPr>
            <a:r>
              <a:rPr lang="nb-NO" sz="4400" dirty="0"/>
              <a:t>Økonomi generelt</a:t>
            </a:r>
          </a:p>
          <a:p>
            <a:pPr marL="742950" indent="-742950">
              <a:buAutoNum type="arabicPeriod"/>
            </a:pPr>
            <a:r>
              <a:rPr lang="nb-NO" sz="4400" dirty="0"/>
              <a:t>Renter</a:t>
            </a:r>
          </a:p>
          <a:p>
            <a:pPr marL="742950" indent="-742950">
              <a:buAutoNum type="arabicPeriod"/>
            </a:pPr>
            <a:endParaRPr lang="nb-NO" sz="4400"/>
          </a:p>
        </p:txBody>
      </p:sp>
    </p:spTree>
    <p:extLst>
      <p:ext uri="{BB962C8B-B14F-4D97-AF65-F5344CB8AC3E}">
        <p14:creationId xmlns:p14="http://schemas.microsoft.com/office/powerpoint/2010/main" val="182255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98E7A-0478-019B-82E5-0EE3A7943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D000606-B56C-96B8-3492-BBB2B5260416}"/>
              </a:ext>
            </a:extLst>
          </p:cNvPr>
          <p:cNvSpPr txBox="1"/>
          <p:nvPr/>
        </p:nvSpPr>
        <p:spPr>
          <a:xfrm>
            <a:off x="762538" y="1690062"/>
            <a:ext cx="5338321" cy="212365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742950" indent="-742950">
              <a:buAutoNum type="arabicPeriod"/>
            </a:pPr>
            <a:r>
              <a:rPr lang="nb-NO" sz="4400" dirty="0"/>
              <a:t>Økonomi generelt</a:t>
            </a:r>
          </a:p>
          <a:p>
            <a:pPr marL="742950" indent="-742950">
              <a:buAutoNum type="arabicPeriod"/>
            </a:pPr>
            <a:r>
              <a:rPr lang="nb-NO" sz="4400" dirty="0">
                <a:solidFill>
                  <a:srgbClr val="008761"/>
                </a:solidFill>
              </a:rPr>
              <a:t>Renter</a:t>
            </a:r>
          </a:p>
          <a:p>
            <a:pPr marL="742950" indent="-742950">
              <a:buAutoNum type="arabicPeriod"/>
            </a:pPr>
            <a:endParaRPr lang="nb-NO" sz="4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ACD3B7-92EB-AE0E-47E6-BB8DCC56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5" y="519622"/>
            <a:ext cx="10863177" cy="668155"/>
          </a:xfrm>
        </p:spPr>
        <p:txBody>
          <a:bodyPr/>
          <a:lstStyle/>
          <a:p>
            <a:r>
              <a:rPr lang="nb-NO"/>
              <a:t>Det er lav bekymring over egen økonomi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D24C2C6F-0F3C-E571-6A64-DE82091A1BC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9142" r="19142"/>
          <a:stretch/>
        </p:blipFill>
        <p:spPr>
          <a:xfrm>
            <a:off x="6664325" y="1800225"/>
            <a:ext cx="4956175" cy="4486275"/>
          </a:xfrm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1ABB9A3A-93EA-A68B-3574-E71B842A8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254293"/>
              </p:ext>
            </p:extLst>
          </p:nvPr>
        </p:nvGraphicFramePr>
        <p:xfrm>
          <a:off x="571500" y="2062163"/>
          <a:ext cx="5961063" cy="422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13C1B47B-4263-2116-5B66-93A41BD6EC6B}"/>
              </a:ext>
            </a:extLst>
          </p:cNvPr>
          <p:cNvSpPr txBox="1"/>
          <p:nvPr/>
        </p:nvSpPr>
        <p:spPr>
          <a:xfrm>
            <a:off x="9515475" y="6579271"/>
            <a:ext cx="27051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/>
              <a:t>Kilde: YouGov omnibusuke 12, 2025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46F745-CC53-58E7-E778-9833F8239FA6}"/>
              </a:ext>
            </a:extLst>
          </p:cNvPr>
          <p:cNvSpPr txBox="1"/>
          <p:nvPr/>
        </p:nvSpPr>
        <p:spPr>
          <a:xfrm>
            <a:off x="519216" y="6394605"/>
            <a:ext cx="570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Hvor bekymret er du over egen økonomi?  </a:t>
            </a:r>
          </a:p>
          <a:p>
            <a:r>
              <a:rPr lang="nb-NO" sz="1200"/>
              <a:t>N=998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5685C32E-8ADB-4D0B-BC05-8F53BA9B8183}"/>
              </a:ext>
            </a:extLst>
          </p:cNvPr>
          <p:cNvSpPr/>
          <p:nvPr/>
        </p:nvSpPr>
        <p:spPr>
          <a:xfrm>
            <a:off x="6400800" y="1657349"/>
            <a:ext cx="5486399" cy="473725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F35237C-9C0A-33D5-DE24-686A8B93F45A}"/>
              </a:ext>
            </a:extLst>
          </p:cNvPr>
          <p:cNvSpPr txBox="1"/>
          <p:nvPr/>
        </p:nvSpPr>
        <p:spPr>
          <a:xfrm>
            <a:off x="6789845" y="2420938"/>
            <a:ext cx="4644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Menn er i mindre grad bekymret enn kvinner</a:t>
            </a:r>
          </a:p>
          <a:p>
            <a:endParaRPr lang="nb-NO" sz="1600" dirty="0"/>
          </a:p>
          <a:p>
            <a:r>
              <a:rPr lang="nb-NO" sz="1600" dirty="0"/>
              <a:t>Det er liten forskjell mellom aldersgrupper, men 60+ er i mindre grad bekymret enn resten</a:t>
            </a:r>
          </a:p>
          <a:p>
            <a:endParaRPr lang="nb-NO" sz="1600" dirty="0"/>
          </a:p>
          <a:p>
            <a:r>
              <a:rPr lang="nb-NO" sz="1600" dirty="0"/>
              <a:t>De uten boliglån er i mindre grad bekymret enn de som har boliglån (men her er forskjellene ikke signifikante)</a:t>
            </a:r>
          </a:p>
          <a:p>
            <a:endParaRPr lang="nb-NO" sz="16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11982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11271-11DE-E333-54DA-295C0D3B2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1835AE-3C16-F1DA-5CEE-77299CAC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5" y="519622"/>
            <a:ext cx="11164836" cy="668155"/>
          </a:xfrm>
        </p:spPr>
        <p:txBody>
          <a:bodyPr/>
          <a:lstStyle/>
          <a:p>
            <a:r>
              <a:rPr lang="nb-NO" dirty="0"/>
              <a:t>Bekymring er noe mindre i år (uke 12) enn i 2023 (uke 23)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03426342-57D5-779D-35AE-6CCC30593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184957"/>
              </p:ext>
            </p:extLst>
          </p:nvPr>
        </p:nvGraphicFramePr>
        <p:xfrm>
          <a:off x="571535" y="1497013"/>
          <a:ext cx="93345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55F74F1F-5639-F0EC-E149-B34BE1CA3FFD}"/>
              </a:ext>
            </a:extLst>
          </p:cNvPr>
          <p:cNvSpPr txBox="1"/>
          <p:nvPr/>
        </p:nvSpPr>
        <p:spPr>
          <a:xfrm>
            <a:off x="8729612" y="6396335"/>
            <a:ext cx="27051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/>
              <a:t>Kilde: YouGov omnibusuke 12, 2025</a:t>
            </a:r>
          </a:p>
          <a:p>
            <a:r>
              <a:rPr lang="nb-NO" sz="1200"/>
              <a:t>Kilde: YouGov omnibus uke 23, 2023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3AA487-C9E6-7726-F12F-2175E0F12AA4}"/>
              </a:ext>
            </a:extLst>
          </p:cNvPr>
          <p:cNvSpPr txBox="1"/>
          <p:nvPr/>
        </p:nvSpPr>
        <p:spPr>
          <a:xfrm>
            <a:off x="519216" y="6210491"/>
            <a:ext cx="570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Hvor bekymret er du over egen økonomi?  </a:t>
            </a:r>
          </a:p>
          <a:p>
            <a:r>
              <a:rPr lang="nb-NO" sz="1200" dirty="0"/>
              <a:t>N=998 (2025)</a:t>
            </a:r>
          </a:p>
          <a:p>
            <a:r>
              <a:rPr lang="nb-NO" sz="1200" dirty="0"/>
              <a:t>N=1004 (2023)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6935CFE9-5BE6-540E-9FD4-23FD165480C1}"/>
              </a:ext>
            </a:extLst>
          </p:cNvPr>
          <p:cNvSpPr/>
          <p:nvPr/>
        </p:nvSpPr>
        <p:spPr>
          <a:xfrm>
            <a:off x="1895475" y="1724025"/>
            <a:ext cx="1562100" cy="334780"/>
          </a:xfrm>
          <a:prstGeom prst="roundRect">
            <a:avLst/>
          </a:prstGeom>
          <a:solidFill>
            <a:srgbClr val="BEDF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31 %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FBD5BC6F-576A-DFF4-7BB6-AD1A0FAE5419}"/>
              </a:ext>
            </a:extLst>
          </p:cNvPr>
          <p:cNvSpPr/>
          <p:nvPr/>
        </p:nvSpPr>
        <p:spPr>
          <a:xfrm>
            <a:off x="7886700" y="1724025"/>
            <a:ext cx="1562100" cy="334780"/>
          </a:xfrm>
          <a:prstGeom prst="roundRect">
            <a:avLst/>
          </a:prstGeom>
          <a:solidFill>
            <a:srgbClr val="BEDF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23 %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2FF909ED-78CF-A77D-B3B2-A4AB0B81B5AD}"/>
              </a:ext>
            </a:extLst>
          </p:cNvPr>
          <p:cNvSpPr/>
          <p:nvPr/>
        </p:nvSpPr>
        <p:spPr>
          <a:xfrm>
            <a:off x="4891087" y="1724025"/>
            <a:ext cx="1562100" cy="334780"/>
          </a:xfrm>
          <a:prstGeom prst="roundRect">
            <a:avLst/>
          </a:prstGeom>
          <a:solidFill>
            <a:srgbClr val="BEDF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46 %</a:t>
            </a:r>
          </a:p>
        </p:txBody>
      </p:sp>
    </p:spTree>
    <p:extLst>
      <p:ext uri="{BB962C8B-B14F-4D97-AF65-F5344CB8AC3E}">
        <p14:creationId xmlns:p14="http://schemas.microsoft.com/office/powerpoint/2010/main" val="375575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F7123-D8C1-D825-267E-7BEE7BFE0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8768FF-FD57-4466-0707-81B09D78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37" y="460628"/>
            <a:ext cx="10957444" cy="1107996"/>
          </a:xfrm>
        </p:spPr>
        <p:txBody>
          <a:bodyPr/>
          <a:lstStyle/>
          <a:p>
            <a:r>
              <a:rPr lang="nb-NO" dirty="0"/>
              <a:t>Nesten halvparten opplever uendret personlig økonomi 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E6B557DC-FAC1-2C96-119D-9F980BE09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429560"/>
              </p:ext>
            </p:extLst>
          </p:nvPr>
        </p:nvGraphicFramePr>
        <p:xfrm>
          <a:off x="572135" y="1185929"/>
          <a:ext cx="9182100" cy="472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8EE07F86-33A0-E0C6-1C75-5AABA83C7C13}"/>
              </a:ext>
            </a:extLst>
          </p:cNvPr>
          <p:cNvSpPr txBox="1"/>
          <p:nvPr/>
        </p:nvSpPr>
        <p:spPr>
          <a:xfrm>
            <a:off x="538311" y="6093826"/>
            <a:ext cx="801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Hvordan opplever du din personlige økonomi, sammenlignet med for ett år siden?  </a:t>
            </a:r>
          </a:p>
          <a:p>
            <a:r>
              <a:rPr lang="nb-NO" sz="1200" dirty="0"/>
              <a:t>N=998 (2025)</a:t>
            </a:r>
          </a:p>
          <a:p>
            <a:r>
              <a:rPr lang="nb-NO" sz="1200" dirty="0"/>
              <a:t>N=1004 (2023)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16677D0-C67A-F1FD-5EB0-F05391AE15C9}"/>
              </a:ext>
            </a:extLst>
          </p:cNvPr>
          <p:cNvSpPr txBox="1"/>
          <p:nvPr/>
        </p:nvSpPr>
        <p:spPr>
          <a:xfrm>
            <a:off x="8553450" y="6354117"/>
            <a:ext cx="27051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/>
              <a:t>Kilde: YouGov omnibusuke 12, 2025</a:t>
            </a:r>
          </a:p>
          <a:p>
            <a:r>
              <a:rPr lang="nb-NO" sz="1200"/>
              <a:t>Kilde: YouGov omnibus uke 23, 2023</a:t>
            </a:r>
          </a:p>
        </p:txBody>
      </p:sp>
    </p:spTree>
    <p:extLst>
      <p:ext uri="{BB962C8B-B14F-4D97-AF65-F5344CB8AC3E}">
        <p14:creationId xmlns:p14="http://schemas.microsoft.com/office/powerpoint/2010/main" val="150577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6A712-D49C-9651-4A22-90ACD95C1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19A469-C338-B333-0F30-0D1A6887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 av 10 forventer ingen endring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7EFB524-5E95-1019-5FE2-A1289FD34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325884"/>
              </p:ext>
            </p:extLst>
          </p:nvPr>
        </p:nvGraphicFramePr>
        <p:xfrm>
          <a:off x="571500" y="1497013"/>
          <a:ext cx="9182100" cy="472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946214B1-C538-65F6-37E8-4CB068685DFA}"/>
              </a:ext>
            </a:extLst>
          </p:cNvPr>
          <p:cNvSpPr txBox="1"/>
          <p:nvPr/>
        </p:nvSpPr>
        <p:spPr>
          <a:xfrm>
            <a:off x="571501" y="6223000"/>
            <a:ext cx="517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Hvordan forventer du at din økonomi vil utvikle seg i løpet av dette året?</a:t>
            </a:r>
          </a:p>
          <a:p>
            <a:r>
              <a:rPr lang="nb-NO" sz="1200" dirty="0"/>
              <a:t>N=998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5EF9B9B-973E-FE64-0BAC-751D015C9F5F}"/>
              </a:ext>
            </a:extLst>
          </p:cNvPr>
          <p:cNvSpPr txBox="1"/>
          <p:nvPr/>
        </p:nvSpPr>
        <p:spPr>
          <a:xfrm>
            <a:off x="8685425" y="6453832"/>
            <a:ext cx="27051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/>
              <a:t>Kilde: YouGov omnibusuke 12, 2025</a:t>
            </a:r>
          </a:p>
        </p:txBody>
      </p:sp>
    </p:spTree>
    <p:extLst>
      <p:ext uri="{BB962C8B-B14F-4D97-AF65-F5344CB8AC3E}">
        <p14:creationId xmlns:p14="http://schemas.microsoft.com/office/powerpoint/2010/main" val="156365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5B7FB8-C905-845A-B4BE-CA3BF6D2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Man ville </a:t>
            </a:r>
            <a:r>
              <a:rPr lang="nb-NO"/>
              <a:t>kutte kafeer, </a:t>
            </a:r>
            <a:r>
              <a:rPr lang="nb-NO" dirty="0"/>
              <a:t>reise og sparing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6709A1AA-F097-E364-7609-DC0A02EC9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369513"/>
              </p:ext>
            </p:extLst>
          </p:nvPr>
        </p:nvGraphicFramePr>
        <p:xfrm>
          <a:off x="571500" y="1497013"/>
          <a:ext cx="9182100" cy="4325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31AA6BD9-A396-AF0F-D1C4-9AB29AEAD049}"/>
              </a:ext>
            </a:extLst>
          </p:cNvPr>
          <p:cNvSpPr txBox="1"/>
          <p:nvPr/>
        </p:nvSpPr>
        <p:spPr>
          <a:xfrm>
            <a:off x="169978" y="6028040"/>
            <a:ext cx="741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Om det skulle skje at du er nødt til å kutte på noen utgifter for å klare deg gjennom de neste 2-3 måneder, hvor ville du kutte først? Velg opptil 3 svar</a:t>
            </a:r>
          </a:p>
          <a:p>
            <a:r>
              <a:rPr lang="nb-NO" sz="1200" dirty="0"/>
              <a:t>N=998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789F4D3-C766-BDF7-9285-36C64D317A33}"/>
              </a:ext>
            </a:extLst>
          </p:cNvPr>
          <p:cNvSpPr txBox="1"/>
          <p:nvPr/>
        </p:nvSpPr>
        <p:spPr>
          <a:xfrm>
            <a:off x="8753475" y="6397372"/>
            <a:ext cx="27051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/>
              <a:t>Kilde: YouGov omnibusuke 12, 2025</a:t>
            </a:r>
          </a:p>
        </p:txBody>
      </p:sp>
    </p:spTree>
    <p:extLst>
      <p:ext uri="{BB962C8B-B14F-4D97-AF65-F5344CB8AC3E}">
        <p14:creationId xmlns:p14="http://schemas.microsoft.com/office/powerpoint/2010/main" val="366440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F213-D918-8E7C-A94B-A32CAD4C1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2377233-FC28-2DD2-92B5-084D39A5B4B3}"/>
              </a:ext>
            </a:extLst>
          </p:cNvPr>
          <p:cNvSpPr txBox="1"/>
          <p:nvPr/>
        </p:nvSpPr>
        <p:spPr>
          <a:xfrm>
            <a:off x="762538" y="1690062"/>
            <a:ext cx="5338321" cy="212365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742950" indent="-742950">
              <a:buAutoNum type="arabicPeriod"/>
            </a:pPr>
            <a:r>
              <a:rPr lang="nb-NO" sz="4400" dirty="0">
                <a:solidFill>
                  <a:srgbClr val="008761"/>
                </a:solidFill>
              </a:rPr>
              <a:t>Økonomi generelt</a:t>
            </a:r>
          </a:p>
          <a:p>
            <a:pPr marL="742950" indent="-742950">
              <a:buAutoNum type="arabicPeriod"/>
            </a:pPr>
            <a:r>
              <a:rPr lang="nb-NO" sz="4400" dirty="0"/>
              <a:t>Renter</a:t>
            </a:r>
          </a:p>
          <a:p>
            <a:pPr marL="742950" indent="-742950">
              <a:buAutoNum type="arabicPeriod"/>
            </a:pPr>
            <a:endParaRPr lang="nb-NO" sz="4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54727"/>
      </p:ext>
    </p:extLst>
  </p:cSld>
  <p:clrMapOvr>
    <a:masterClrMapping/>
  </p:clrMapOvr>
</p:sld>
</file>

<file path=ppt/theme/theme1.xml><?xml version="1.0" encoding="utf-8"?>
<a:theme xmlns:a="http://schemas.openxmlformats.org/drawingml/2006/main" name="OBOS_MAL_23_V3">
  <a:themeElements>
    <a:clrScheme name="Office">
      <a:dk1>
        <a:srgbClr val="0C0C0C"/>
      </a:dk1>
      <a:lt1>
        <a:sysClr val="window" lastClr="FFFFFF"/>
      </a:lt1>
      <a:dk2>
        <a:srgbClr val="002169"/>
      </a:dk2>
      <a:lt2>
        <a:srgbClr val="CDECE2"/>
      </a:lt2>
      <a:accent1>
        <a:srgbClr val="0047BA"/>
      </a:accent1>
      <a:accent2>
        <a:srgbClr val="BEDFEC"/>
      </a:accent2>
      <a:accent3>
        <a:srgbClr val="002169"/>
      </a:accent3>
      <a:accent4>
        <a:srgbClr val="008761"/>
      </a:accent4>
      <a:accent5>
        <a:srgbClr val="00524C"/>
      </a:accent5>
      <a:accent6>
        <a:srgbClr val="C4C4C4"/>
      </a:accent6>
      <a:hlink>
        <a:srgbClr val="0563C1"/>
      </a:hlink>
      <a:folHlink>
        <a:srgbClr val="954F72"/>
      </a:folHlink>
    </a:clrScheme>
    <a:fontScheme name="OBOS font">
      <a:majorFont>
        <a:latin typeface="OBOS Display Medium"/>
        <a:ea typeface=""/>
        <a:cs typeface=""/>
      </a:majorFont>
      <a:minorFont>
        <a:latin typeface="OB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OS-justert-mal-v3" id="{C420C231-3C10-7746-B6CC-C5D0628579D3}" vid="{DE4792A2-C083-A64E-ADC1-15F7B8CDC74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ea45fa-784c-4f01-b548-acb9072c18d9">
      <Terms xmlns="http://schemas.microsoft.com/office/infopath/2007/PartnerControls"/>
    </lcf76f155ced4ddcb4097134ff3c332f>
    <TaxCatchAll xmlns="90bc0e0d-1133-46ce-a4a3-8317266b91bf" xsi:nil="true"/>
    <_Flow_SignoffStatus xmlns="e6ea45fa-784c-4f01-b548-acb9072c18d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EB845620276747BC24A45F773647AC" ma:contentTypeVersion="19" ma:contentTypeDescription="Opprett et nytt dokument." ma:contentTypeScope="" ma:versionID="b5d322a90e750294b1c963d61d6503ba">
  <xsd:schema xmlns:xsd="http://www.w3.org/2001/XMLSchema" xmlns:xs="http://www.w3.org/2001/XMLSchema" xmlns:p="http://schemas.microsoft.com/office/2006/metadata/properties" xmlns:ns2="e6ea45fa-784c-4f01-b548-acb9072c18d9" xmlns:ns3="168779fe-3909-404c-b8f8-7a36d11890f0" xmlns:ns4="90bc0e0d-1133-46ce-a4a3-8317266b91bf" targetNamespace="http://schemas.microsoft.com/office/2006/metadata/properties" ma:root="true" ma:fieldsID="163488df34e3e1a4c5fd77953d7f2a06" ns2:_="" ns3:_="" ns4:_="">
    <xsd:import namespace="e6ea45fa-784c-4f01-b548-acb9072c18d9"/>
    <xsd:import namespace="168779fe-3909-404c-b8f8-7a36d11890f0"/>
    <xsd:import namespace="90bc0e0d-1133-46ce-a4a3-8317266b91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a45fa-784c-4f01-b548-acb9072c1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0e1d460-43d4-4c34-8f42-fbf0878ef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Godkjenningsstatus" ma:internalName="Godkjenningsstatus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779fe-3909-404c-b8f8-7a36d11890f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c0e0d-1133-46ce-a4a3-8317266b91b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e177c9c-2afb-4b80-bae7-15eb1c52feb1}" ma:internalName="TaxCatchAll" ma:showField="CatchAllData" ma:web="168779fe-3909-404c-b8f8-7a36d11890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B1F8B3-CC55-4F17-9814-3D88CBE70082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6ea45fa-784c-4f01-b548-acb9072c18d9"/>
    <ds:schemaRef ds:uri="http://purl.org/dc/dcmitype/"/>
    <ds:schemaRef ds:uri="http://schemas.microsoft.com/office/2006/metadata/properties"/>
    <ds:schemaRef ds:uri="90bc0e0d-1133-46ce-a4a3-8317266b91bf"/>
    <ds:schemaRef ds:uri="168779fe-3909-404c-b8f8-7a36d11890f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70F0D9-4A40-4CC4-B459-EE23C1E7E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D50339-9748-499A-8B37-40B18A1909A4}">
  <ds:schemaRefs>
    <ds:schemaRef ds:uri="168779fe-3909-404c-b8f8-7a36d11890f0"/>
    <ds:schemaRef ds:uri="90bc0e0d-1133-46ce-a4a3-8317266b91bf"/>
    <ds:schemaRef ds:uri="e6ea45fa-784c-4f01-b548-acb9072c18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OBOS_PPT_2023 (4)</Template>
  <TotalTime>93</TotalTime>
  <Words>507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Calibri</vt:lpstr>
      <vt:lpstr>OBOS Text</vt:lpstr>
      <vt:lpstr>Arial</vt:lpstr>
      <vt:lpstr>OBOS Display Medium</vt:lpstr>
      <vt:lpstr>OBOS_MAL_23_V3</vt:lpstr>
      <vt:lpstr>Metode</vt:lpstr>
      <vt:lpstr>PowerPoint-presentasjon</vt:lpstr>
      <vt:lpstr>PowerPoint-presentasjon</vt:lpstr>
      <vt:lpstr>Det er lav bekymring over egen økonomi</vt:lpstr>
      <vt:lpstr>Bekymring er noe mindre i år (uke 12) enn i 2023 (uke 23)</vt:lpstr>
      <vt:lpstr>Nesten halvparten opplever uendret personlig økonomi </vt:lpstr>
      <vt:lpstr>4 av 10 forventer ingen endring</vt:lpstr>
      <vt:lpstr>Man ville kutte kafeer, reise og sparing</vt:lpstr>
      <vt:lpstr>PowerPoint-presentasjon</vt:lpstr>
      <vt:lpstr>Litt over halvparten har boliglån</vt:lpstr>
      <vt:lpstr>Antydning på at i år har vært noe større interesse for renteendringer enn i 2022</vt:lpstr>
      <vt:lpstr>De med boliglån er ganske interesser i det mediene skriver/opplyser om renter</vt:lpstr>
      <vt:lpstr>45 % tror det blir ett eller flere rentekutt i 2025 (pr uke 12). 3 av 10 tror ikke det</vt:lpstr>
      <vt:lpstr>De som har boliglån er mer pessimistiske mtp rentekutt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Kristine Kalvane</dc:creator>
  <cp:lastModifiedBy>Erlend Wessel Carlsen</cp:lastModifiedBy>
  <cp:revision>11</cp:revision>
  <dcterms:created xsi:type="dcterms:W3CDTF">2024-08-06T08:48:54Z</dcterms:created>
  <dcterms:modified xsi:type="dcterms:W3CDTF">2025-03-26T15:04:30Z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935d16-40dc-4430-9c17-1fbb977304a4_Enabled">
    <vt:lpwstr>true</vt:lpwstr>
  </property>
  <property fmtid="{D5CDD505-2E9C-101B-9397-08002B2CF9AE}" pid="3" name="MSIP_Label_53935d16-40dc-4430-9c17-1fbb977304a4_SetDate">
    <vt:lpwstr>2023-05-25T08:33:05Z</vt:lpwstr>
  </property>
  <property fmtid="{D5CDD505-2E9C-101B-9397-08002B2CF9AE}" pid="4" name="MSIP_Label_53935d16-40dc-4430-9c17-1fbb977304a4_Method">
    <vt:lpwstr>Privileged</vt:lpwstr>
  </property>
  <property fmtid="{D5CDD505-2E9C-101B-9397-08002B2CF9AE}" pid="5" name="MSIP_Label_53935d16-40dc-4430-9c17-1fbb977304a4_Name">
    <vt:lpwstr>OBOS Åpen</vt:lpwstr>
  </property>
  <property fmtid="{D5CDD505-2E9C-101B-9397-08002B2CF9AE}" pid="6" name="MSIP_Label_53935d16-40dc-4430-9c17-1fbb977304a4_SiteId">
    <vt:lpwstr>b4377ef1-c046-4443-9d44-349c6e4902fa</vt:lpwstr>
  </property>
  <property fmtid="{D5CDD505-2E9C-101B-9397-08002B2CF9AE}" pid="7" name="MSIP_Label_53935d16-40dc-4430-9c17-1fbb977304a4_ActionId">
    <vt:lpwstr>65c73d49-ef18-4ea3-8b80-23fca8b324a2</vt:lpwstr>
  </property>
  <property fmtid="{D5CDD505-2E9C-101B-9397-08002B2CF9AE}" pid="8" name="MSIP_Label_53935d16-40dc-4430-9c17-1fbb977304a4_ContentBits">
    <vt:lpwstr>0</vt:lpwstr>
  </property>
  <property fmtid="{D5CDD505-2E9C-101B-9397-08002B2CF9AE}" pid="9" name="ContentTypeId">
    <vt:lpwstr>0x010100AEEB845620276747BC24A45F773647AC</vt:lpwstr>
  </property>
  <property fmtid="{D5CDD505-2E9C-101B-9397-08002B2CF9AE}" pid="10" name="MediaServiceImageTags">
    <vt:lpwstr/>
  </property>
</Properties>
</file>